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5.xml" ContentType="application/vnd.openxmlformats-officedocument.drawingml.chartshape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18"/>
  </p:notesMasterIdLst>
  <p:handoutMasterIdLst>
    <p:handoutMasterId r:id="rId19"/>
  </p:handoutMasterIdLst>
  <p:sldIdLst>
    <p:sldId id="256" r:id="rId7"/>
    <p:sldId id="260" r:id="rId8"/>
    <p:sldId id="309" r:id="rId9"/>
    <p:sldId id="302" r:id="rId10"/>
    <p:sldId id="310" r:id="rId11"/>
    <p:sldId id="311" r:id="rId12"/>
    <p:sldId id="305" r:id="rId13"/>
    <p:sldId id="312" r:id="rId14"/>
    <p:sldId id="308" r:id="rId15"/>
    <p:sldId id="313" r:id="rId16"/>
    <p:sldId id="28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1159" autoAdjust="0"/>
  </p:normalViewPr>
  <p:slideViewPr>
    <p:cSldViewPr snapToGrid="0">
      <p:cViewPr varScale="1">
        <p:scale>
          <a:sx n="100" d="100"/>
          <a:sy n="100" d="100"/>
        </p:scale>
        <p:origin x="15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A8106E36-55D9-4FF6-8BEE-67BEC715C3B1}"/>
    <pc:docChg chg="delSld">
      <pc:chgData name="Hanner, Olsen" userId="8f966b24-7479-4073-89bd-2f70180eddce" providerId="ADAL" clId="{A8106E36-55D9-4FF6-8BEE-67BEC715C3B1}" dt="2024-03-27T15:25:54.942" v="5" actId="47"/>
      <pc:docMkLst>
        <pc:docMk/>
      </pc:docMkLst>
      <pc:sldChg chg="del">
        <pc:chgData name="Hanner, Olsen" userId="8f966b24-7479-4073-89bd-2f70180eddce" providerId="ADAL" clId="{A8106E36-55D9-4FF6-8BEE-67BEC715C3B1}" dt="2024-03-27T15:25:53.825" v="0" actId="47"/>
        <pc:sldMkLst>
          <pc:docMk/>
          <pc:sldMk cId="182690484" sldId="309"/>
        </pc:sldMkLst>
      </pc:sldChg>
      <pc:sldChg chg="del">
        <pc:chgData name="Hanner, Olsen" userId="8f966b24-7479-4073-89bd-2f70180eddce" providerId="ADAL" clId="{A8106E36-55D9-4FF6-8BEE-67BEC715C3B1}" dt="2024-03-27T15:25:54.029" v="1" actId="47"/>
        <pc:sldMkLst>
          <pc:docMk/>
          <pc:sldMk cId="60339038" sldId="310"/>
        </pc:sldMkLst>
      </pc:sldChg>
      <pc:sldChg chg="del">
        <pc:chgData name="Hanner, Olsen" userId="8f966b24-7479-4073-89bd-2f70180eddce" providerId="ADAL" clId="{A8106E36-55D9-4FF6-8BEE-67BEC715C3B1}" dt="2024-03-27T15:25:54.220" v="2" actId="47"/>
        <pc:sldMkLst>
          <pc:docMk/>
          <pc:sldMk cId="2519073095" sldId="311"/>
        </pc:sldMkLst>
      </pc:sldChg>
      <pc:sldChg chg="del">
        <pc:chgData name="Hanner, Olsen" userId="8f966b24-7479-4073-89bd-2f70180eddce" providerId="ADAL" clId="{A8106E36-55D9-4FF6-8BEE-67BEC715C3B1}" dt="2024-03-27T15:25:54.438" v="3" actId="47"/>
        <pc:sldMkLst>
          <pc:docMk/>
          <pc:sldMk cId="4044596878" sldId="312"/>
        </pc:sldMkLst>
      </pc:sldChg>
      <pc:sldChg chg="del">
        <pc:chgData name="Hanner, Olsen" userId="8f966b24-7479-4073-89bd-2f70180eddce" providerId="ADAL" clId="{A8106E36-55D9-4FF6-8BEE-67BEC715C3B1}" dt="2024-03-27T15:25:54.627" v="4" actId="47"/>
        <pc:sldMkLst>
          <pc:docMk/>
          <pc:sldMk cId="2531406096" sldId="313"/>
        </pc:sldMkLst>
      </pc:sldChg>
      <pc:sldChg chg="del">
        <pc:chgData name="Hanner, Olsen" userId="8f966b24-7479-4073-89bd-2f70180eddce" providerId="ADAL" clId="{A8106E36-55D9-4FF6-8BEE-67BEC715C3B1}" dt="2024-03-27T15:25:54.942" v="5" actId="47"/>
        <pc:sldMkLst>
          <pc:docMk/>
          <pc:sldMk cId="3300649885" sldId="31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93468164548224E-2"/>
          <c:y val="0.33557872760027646"/>
          <c:w val="0.94383016614176451"/>
          <c:h val="0.4418178225492987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meds!$A$11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4FE-4AA1-9DB9-76C7528154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meds!$B$10:$D$10</c:f>
              <c:strCache>
                <c:ptCount val="3"/>
                <c:pt idx="0">
                  <c:v>Have heard of ARVs that 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meds!$B$11:$D$11</c:f>
              <c:numCache>
                <c:formatCode>General</c:formatCode>
                <c:ptCount val="3"/>
                <c:pt idx="0">
                  <c:v>13</c:v>
                </c:pt>
                <c:pt idx="1">
                  <c:v>17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FE-4AA1-9DB9-76C752815478}"/>
            </c:ext>
          </c:extLst>
        </c:ser>
        <c:ser>
          <c:idx val="1"/>
          <c:order val="1"/>
          <c:tx>
            <c:strRef>
              <c:f>meds!$A$12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4FE-4AA1-9DB9-76C7528154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meds!$B$10:$D$10</c:f>
              <c:strCache>
                <c:ptCount val="3"/>
                <c:pt idx="0">
                  <c:v>Have heard of ARVs that 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meds!$B$12:$D$12</c:f>
              <c:numCache>
                <c:formatCode>General</c:formatCode>
                <c:ptCount val="3"/>
                <c:pt idx="0">
                  <c:v>9</c:v>
                </c:pt>
                <c:pt idx="1">
                  <c:v>9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FE-4AA1-9DB9-76C7528154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059438146574045"/>
          <c:y val="0.27447581310879976"/>
          <c:w val="0.43348628052988292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29785949537542E-2"/>
          <c:y val="0.32943492495189863"/>
          <c:w val="0.94383016614176451"/>
          <c:h val="0.418776599604180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discrim!$A$11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D0E-4EEA-8207-9BEEE96E63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discrim!$B$10:$D$10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discrim!$B$11:$D$11</c:f>
              <c:numCache>
                <c:formatCode>General</c:formatCode>
                <c:ptCount val="3"/>
                <c:pt idx="0">
                  <c:v>87</c:v>
                </c:pt>
                <c:pt idx="1">
                  <c:v>85</c:v>
                </c:pt>
                <c:pt idx="2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0E-4EEA-8207-9BEEE96E6346}"/>
            </c:ext>
          </c:extLst>
        </c:ser>
        <c:ser>
          <c:idx val="1"/>
          <c:order val="1"/>
          <c:tx>
            <c:strRef>
              <c:f>discrim!$A$12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D0E-4EEA-8207-9BEEE96E63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discrim!$B$10:$D$10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discrim!$B$12:$D$12</c:f>
              <c:numCache>
                <c:formatCode>General</c:formatCode>
                <c:ptCount val="3"/>
                <c:pt idx="0">
                  <c:v>86</c:v>
                </c:pt>
                <c:pt idx="1">
                  <c:v>85</c:v>
                </c:pt>
                <c:pt idx="2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0E-4EEA-8207-9BEEE96E63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059438146574045"/>
          <c:y val="0.27447581310879976"/>
          <c:w val="0.43348628052988292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29785949537542E-2"/>
          <c:y val="0.40984937711166491"/>
          <c:w val="0.94383016614176451"/>
          <c:h val="0.514047649690148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discrim_res!$A$11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7F7-4615-BBC4-D6A60A827A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discrim_res!$B$10:$D$10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discrim_res!$B$11:$D$11</c:f>
              <c:numCache>
                <c:formatCode>General</c:formatCode>
                <c:ptCount val="3"/>
                <c:pt idx="0">
                  <c:v>91</c:v>
                </c:pt>
                <c:pt idx="1">
                  <c:v>91</c:v>
                </c:pt>
                <c:pt idx="2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F7-4615-BBC4-D6A60A827A0E}"/>
            </c:ext>
          </c:extLst>
        </c:ser>
        <c:ser>
          <c:idx val="1"/>
          <c:order val="1"/>
          <c:tx>
            <c:strRef>
              <c:f>discrim_res!$A$12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7F7-4615-BBC4-D6A60A827A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discrim_res!$B$10:$D$10</c:f>
              <c:strCache>
                <c:ptCount val="3"/>
                <c:pt idx="0">
                  <c:v>Jordan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discrim_res!$B$12:$D$12</c:f>
              <c:numCache>
                <c:formatCode>General</c:formatCode>
                <c:ptCount val="3"/>
                <c:pt idx="0">
                  <c:v>91</c:v>
                </c:pt>
                <c:pt idx="1">
                  <c:v>91</c:v>
                </c:pt>
                <c:pt idx="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F7-4615-BBC4-D6A60A827A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059438146574045"/>
          <c:y val="0.33432392273402672"/>
          <c:w val="0.43348628052988292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929785949537542E-2"/>
          <c:y val="0.24126134844586619"/>
          <c:w val="0.94383016614176451"/>
          <c:h val="0.635943770943838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hiv_test!$A$11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00FFC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E62-467A-914C-493527ECE70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hiv_test!$B$10</c:f>
              <c:strCache>
                <c:ptCount val="1"/>
                <c:pt idx="0">
                  <c:v>Ever tested for HIV</c:v>
                </c:pt>
              </c:strCache>
            </c:strRef>
          </c:cat>
          <c:val>
            <c:numRef>
              <c:f>hiv_test!$B$11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62-467A-914C-493527ECE702}"/>
            </c:ext>
          </c:extLst>
        </c:ser>
        <c:ser>
          <c:idx val="1"/>
          <c:order val="1"/>
          <c:tx>
            <c:strRef>
              <c:f>hiv_test!$A$12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E62-467A-914C-493527ECE70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hiv_test!$B$10</c:f>
              <c:strCache>
                <c:ptCount val="1"/>
                <c:pt idx="0">
                  <c:v>Ever tested for HIV</c:v>
                </c:pt>
              </c:strCache>
            </c:strRef>
          </c:cat>
          <c:val>
            <c:numRef>
              <c:f>hiv_test!$B$12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62-467A-914C-493527ECE7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1700677887"/>
        <c:axId val="1700678367"/>
      </c:barChart>
      <c:catAx>
        <c:axId val="170067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700678367"/>
        <c:crosses val="autoZero"/>
        <c:auto val="1"/>
        <c:lblAlgn val="ctr"/>
        <c:lblOffset val="100"/>
        <c:noMultiLvlLbl val="0"/>
      </c:catAx>
      <c:valAx>
        <c:axId val="1700678367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006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059439556314048"/>
          <c:y val="0.17957193365704732"/>
          <c:w val="0.43348628052988292"/>
          <c:h val="5.8607272902179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022499124663385"/>
          <c:y val="0.29212811511312853"/>
          <c:w val="0.39837666585684073"/>
          <c:h val="0.705421545968951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know!$B$10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BF-458A-9A14-59D761F7858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BF-458A-9A14-59D761F7858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BF-458A-9A14-59D761F7858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BF-458A-9A14-59D761F7858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BF-458A-9A14-59D761F7858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BF-458A-9A14-59D761F785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know!$A$11:$A$16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
with only one uninfected partner
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know!$B$11:$B$16</c:f>
              <c:numCache>
                <c:formatCode>General</c:formatCode>
                <c:ptCount val="6"/>
                <c:pt idx="0">
                  <c:v>22</c:v>
                </c:pt>
                <c:pt idx="1">
                  <c:v>48</c:v>
                </c:pt>
                <c:pt idx="2">
                  <c:v>45</c:v>
                </c:pt>
                <c:pt idx="3">
                  <c:v>67</c:v>
                </c:pt>
                <c:pt idx="4">
                  <c:v>59</c:v>
                </c:pt>
                <c:pt idx="5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ABF-458A-9A14-59D761F78580}"/>
            </c:ext>
          </c:extLst>
        </c:ser>
        <c:ser>
          <c:idx val="1"/>
          <c:order val="1"/>
          <c:tx>
            <c:strRef>
              <c:f>know!$C$10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know!$A$11:$A$16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
with only one uninfected partner
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know!$C$11:$C$16</c:f>
              <c:numCache>
                <c:formatCode>General</c:formatCode>
                <c:ptCount val="6"/>
                <c:pt idx="0">
                  <c:v>9</c:v>
                </c:pt>
                <c:pt idx="1">
                  <c:v>47</c:v>
                </c:pt>
                <c:pt idx="2">
                  <c:v>42</c:v>
                </c:pt>
                <c:pt idx="3">
                  <c:v>62</c:v>
                </c:pt>
                <c:pt idx="4">
                  <c:v>67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ABF-458A-9A14-59D761F785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"/>
        <c:axId val="97276448"/>
        <c:axId val="1687281247"/>
      </c:barChart>
      <c:catAx>
        <c:axId val="97276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pPr>
            <a:endParaRPr lang="en-US"/>
          </a:p>
        </c:txPr>
        <c:crossAx val="1687281247"/>
        <c:crosses val="autoZero"/>
        <c:auto val="1"/>
        <c:lblAlgn val="ctr"/>
        <c:lblOffset val="100"/>
        <c:noMultiLvlLbl val="0"/>
      </c:catAx>
      <c:valAx>
        <c:axId val="1687281247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9727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267742055667139"/>
          <c:y val="0.54169819132935282"/>
          <c:w val="0.14552333470578513"/>
          <c:h val="0.117214545804359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0.19767</cdr:y>
    </cdr:from>
    <cdr:to>
      <cdr:x>1</cdr:x>
      <cdr:y>0.27396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216444"/>
          <a:ext cx="7317994" cy="469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 dirty="0">
              <a:latin typeface="Source Sans Pro" panose="020B0503030403020204" pitchFamily="34" charset="0"/>
              <a:cs typeface="Calibri"/>
            </a:rPr>
            <a:t>Percent of ever-married women and all men age 15-49 who: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0.19048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11721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 dirty="0">
              <a:latin typeface="Source Sans Pro" panose="020B0503030403020204" pitchFamily="34" charset="0"/>
              <a:cs typeface="Calibri"/>
            </a:rPr>
            <a:t>Knowledge of Medicines to Treat or Prevent HIV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0.18993</cdr:y>
    </cdr:from>
    <cdr:to>
      <cdr:x>1</cdr:x>
      <cdr:y>0.3271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168818"/>
          <a:ext cx="7317994" cy="844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Among ever-married women and all men age 15-49 who have heard of HIV or AIDS, percent who: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0.19048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11721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Discriminatory Attitudes towards People Living with HIV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0.19767</cdr:y>
    </cdr:from>
    <cdr:to>
      <cdr:x>1</cdr:x>
      <cdr:y>0.32194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1216444"/>
          <a:ext cx="7317994" cy="7647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>
              <a:latin typeface="Source Sans Pro" panose="020B0503030403020204" pitchFamily="34" charset="0"/>
              <a:cs typeface="Calibri"/>
            </a:rPr>
            <a:t>Among ever-married women and all men age 15-49 who have heard of HIV or AIDS, percent with discriminatory attitudes towards people living with HIV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0.19048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317994" cy="11721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Discriminatory Attitudes towards People Living with HIV by Residence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0.09472</cdr:y>
    </cdr:from>
    <cdr:to>
      <cdr:x>1</cdr:x>
      <cdr:y>0.18007</cdr:y>
    </cdr:to>
    <cdr:sp macro="" textlink="">
      <cdr:nvSpPr>
        <cdr:cNvPr id="2" name="subtitle">
          <a:extLst xmlns:a="http://schemas.openxmlformats.org/drawingml/2006/main">
            <a:ext uri="{FF2B5EF4-FFF2-40B4-BE49-F238E27FC236}">
              <a16:creationId xmlns:a16="http://schemas.microsoft.com/office/drawing/2014/main" id="{50933D79-9E67-6761-7477-9EC1E9D2FA41}"/>
            </a:ext>
          </a:extLst>
        </cdr:cNvPr>
        <cdr:cNvSpPr txBox="1"/>
      </cdr:nvSpPr>
      <cdr:spPr>
        <a:xfrm xmlns:a="http://schemas.openxmlformats.org/drawingml/2006/main">
          <a:off x="0" y="608617"/>
          <a:ext cx="7319772" cy="548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1800" b="0" i="1" u="none" strike="noStrike" baseline="0" dirty="0">
              <a:latin typeface="Source Sans Pro" panose="020B0503030403020204" pitchFamily="34" charset="0"/>
              <a:cs typeface="Calibri"/>
            </a:rPr>
            <a:t>Percent of ever-married women and all men age 15-49 who have ever tested for HIV: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0.12221</cdr:y>
    </cdr:to>
    <cdr:sp macro="" textlink="">
      <cdr:nvSpPr>
        <cdr:cNvPr id="5" name="title">
          <a:extLst xmlns:a="http://schemas.openxmlformats.org/drawingml/2006/main">
            <a:ext uri="{FF2B5EF4-FFF2-40B4-BE49-F238E27FC236}">
              <a16:creationId xmlns:a16="http://schemas.microsoft.com/office/drawing/2014/main" id="{F223DFEA-DA60-512F-DB6D-6C3E30F4C6BC}"/>
            </a:ext>
          </a:extLst>
        </cdr:cNvPr>
        <cdr:cNvSpPr txBox="1"/>
      </cdr:nvSpPr>
      <cdr:spPr>
        <a:xfrm xmlns:a="http://schemas.openxmlformats.org/drawingml/2006/main">
          <a:off x="0" y="0"/>
          <a:ext cx="7895354" cy="7533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en-US" sz="3600" b="0" u="none" strike="noStrike" baseline="0">
              <a:latin typeface="Source Sans Pro" panose="020B0503030403020204" pitchFamily="34" charset="0"/>
              <a:cs typeface="Calibri"/>
            </a:rPr>
            <a:t>HIV Testing</a:t>
          </a:r>
        </a:p>
      </cdr:txBody>
    </cdr:sp>
  </cdr:relSizeAnchor>
  <cdr:relSizeAnchor xmlns:cdr="http://schemas.openxmlformats.org/drawingml/2006/chartDrawing">
    <cdr:from>
      <cdr:x>0.01085</cdr:x>
      <cdr:y>0.94821</cdr:y>
    </cdr:from>
    <cdr:to>
      <cdr:x>0.51413</cdr:x>
      <cdr:y>1</cdr:y>
    </cdr:to>
    <cdr:sp macro="" textlink="">
      <cdr:nvSpPr>
        <cdr:cNvPr id="6" name="footnote">
          <a:extLst xmlns:a="http://schemas.openxmlformats.org/drawingml/2006/main">
            <a:ext uri="{FF2B5EF4-FFF2-40B4-BE49-F238E27FC236}">
              <a16:creationId xmlns:a16="http://schemas.microsoft.com/office/drawing/2014/main" id="{E767B3B5-E544-11F5-245A-E51762EF9843}"/>
            </a:ext>
          </a:extLst>
        </cdr:cNvPr>
        <cdr:cNvSpPr txBox="1"/>
      </cdr:nvSpPr>
      <cdr:spPr>
        <a:xfrm xmlns:a="http://schemas.openxmlformats.org/drawingml/2006/main">
          <a:off x="79375" y="5838183"/>
          <a:ext cx="3683000" cy="318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230AC70B-D503-4D3A-B8C8-03E5A5A0424E}" type="TxLink">
            <a:rPr lang="en-US" sz="1400" b="0" i="1" u="none" strike="noStrike" baseline="0">
              <a:solidFill>
                <a:srgbClr val="000000"/>
              </a:solidFill>
              <a:latin typeface="Source Sans Pro" panose="020B0503030403020204" pitchFamily="34" charset="0"/>
              <a:ea typeface="Calibri"/>
              <a:cs typeface="Calibri"/>
            </a:rPr>
            <a:pPr/>
            <a:t> </a:t>
          </a:fld>
          <a:endParaRPr lang="en-US" sz="1400" b="0" i="1" baseline="0">
            <a:solidFill>
              <a:sysClr val="windowText" lastClr="000000"/>
            </a:solidFill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  <cdr:relSizeAnchor xmlns:cdr="http://schemas.openxmlformats.org/drawingml/2006/chartDrawing">
    <cdr:from>
      <cdr:x>0.84516</cdr:x>
      <cdr:y>0.16295</cdr:y>
    </cdr:from>
    <cdr:to>
      <cdr:x>0.97012</cdr:x>
      <cdr:y>0.31146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10046BA-BC36-52AF-FD42-AA0A92C99256}"/>
            </a:ext>
          </a:extLst>
        </cdr:cNvPr>
        <cdr:cNvSpPr txBox="1"/>
      </cdr:nvSpPr>
      <cdr:spPr>
        <a:xfrm xmlns:a="http://schemas.openxmlformats.org/drawingml/2006/main">
          <a:off x="6184900" y="100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0.22727</cdr:y>
    </cdr:to>
    <cdr:sp macro="" textlink="">
      <cdr:nvSpPr>
        <cdr:cNvPr id="2" name="title">
          <a:extLst xmlns:a="http://schemas.openxmlformats.org/drawingml/2006/main">
            <a:ext uri="{FF2B5EF4-FFF2-40B4-BE49-F238E27FC236}">
              <a16:creationId xmlns:a16="http://schemas.microsoft.com/office/drawing/2014/main" id="{26D21AE0-4AF3-868D-69AD-BDA42382C54F}"/>
            </a:ext>
          </a:extLst>
        </cdr:cNvPr>
        <cdr:cNvSpPr txBox="1"/>
      </cdr:nvSpPr>
      <cdr:spPr>
        <a:xfrm xmlns:a="http://schemas.openxmlformats.org/drawingml/2006/main">
          <a:off x="0" y="0"/>
          <a:ext cx="7891272" cy="1400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600" baseline="0">
              <a:solidFill>
                <a:schemeClr val="tx1"/>
              </a:solidFill>
              <a:latin typeface="Source Sans Pro" panose="020B0503030403020204" pitchFamily="34" charset="0"/>
            </a:rPr>
            <a:t>Knowledge about HIV Prevention among Young People</a:t>
          </a:r>
        </a:p>
      </cdr:txBody>
    </cdr:sp>
  </cdr:relSizeAnchor>
  <cdr:relSizeAnchor xmlns:cdr="http://schemas.openxmlformats.org/drawingml/2006/chartDrawing">
    <cdr:from>
      <cdr:x>0</cdr:x>
      <cdr:y>0.11279</cdr:y>
    </cdr:from>
    <cdr:to>
      <cdr:x>0.12479</cdr:x>
      <cdr:y>0.26145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A4BD4787-C747-1583-72FF-4279E4C1CFD6}"/>
            </a:ext>
          </a:extLst>
        </cdr:cNvPr>
        <cdr:cNvSpPr txBox="1"/>
      </cdr:nvSpPr>
      <cdr:spPr>
        <a:xfrm xmlns:a="http://schemas.openxmlformats.org/drawingml/2006/main">
          <a:off x="0" y="6937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0.19056</cdr:y>
    </cdr:from>
    <cdr:to>
      <cdr:x>1</cdr:x>
      <cdr:y>0.30461</cdr:y>
    </cdr:to>
    <cdr:sp macro="" textlink="">
      <cdr:nvSpPr>
        <cdr:cNvPr id="4" name="subtitle">
          <a:extLst xmlns:a="http://schemas.openxmlformats.org/drawingml/2006/main">
            <a:ext uri="{FF2B5EF4-FFF2-40B4-BE49-F238E27FC236}">
              <a16:creationId xmlns:a16="http://schemas.microsoft.com/office/drawing/2014/main" id="{BCD63404-F1DD-A773-0452-8253B1178263}"/>
            </a:ext>
          </a:extLst>
        </cdr:cNvPr>
        <cdr:cNvSpPr txBox="1"/>
      </cdr:nvSpPr>
      <cdr:spPr>
        <a:xfrm xmlns:a="http://schemas.openxmlformats.org/drawingml/2006/main">
          <a:off x="0" y="1169304"/>
          <a:ext cx="7314329" cy="6998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0" i="1" baseline="0">
              <a:solidFill>
                <a:schemeClr val="tx1"/>
              </a:solidFill>
              <a:latin typeface="Source Sans Pro" panose="020B0503030403020204" pitchFamily="34" charset="0"/>
            </a:rPr>
            <a:t>Percent of ever-married young women and all men age 15-24 who, in response to prompted questions, know: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have greater knowledge of medicines used to treat and prevent HIV than men. 13% of women and 9% of men have heard of ARVs that treat HIV. 17% of women and 9% of men know that the risk of mother to child transmission can be reduced by the mother taking special drugs. 7% of women and 5% of men have heard of </a:t>
            </a:r>
            <a:r>
              <a:rPr lang="en-US" dirty="0" err="1"/>
              <a:t>PrEP.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Table 13.2. </a:t>
            </a:r>
          </a:p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9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87% of women and 86% of men age 15-49 do not think that children living with HIV should be able to attend school with children who are HIV negative. 85% of women and men would not buy fresh vegetables from a shopkeeper who has HIV. Overall 91% of women and men have discriminatory attitudes towards people living with HIV.</a:t>
            </a:r>
          </a:p>
          <a:p>
            <a:endParaRPr lang="en-US" dirty="0"/>
          </a:p>
          <a:p>
            <a:r>
              <a:rPr lang="en-US" dirty="0"/>
              <a:t>Table 13.3.</a:t>
            </a:r>
          </a:p>
          <a:p>
            <a:r>
              <a:rPr lang="en-US" dirty="0"/>
              <a:t>Percentage with discriminatory attitudes towards people living with HIV = Percentage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80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Discriminatory attitudes towards people living with HIV varies slightly by residence. 91% of men and women in urban areas have discriminatory attitudes towards people living with HIV, compared to 94% of women and 90% of men in rural areas.  </a:t>
            </a:r>
          </a:p>
          <a:p>
            <a:endParaRPr lang="en-US" dirty="0"/>
          </a:p>
          <a:p>
            <a:r>
              <a:rPr lang="en-US" dirty="0"/>
              <a:t>Table 13.3.</a:t>
            </a:r>
          </a:p>
          <a:p>
            <a:r>
              <a:rPr lang="en-US" dirty="0"/>
              <a:t>Percentage with discriminatory attitudes towards people living with HIV = Percentage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0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2% of ever-married women age 15-49 and 3% of men age 15-49 have ever been tested for HIV </a:t>
            </a:r>
          </a:p>
          <a:p>
            <a:endParaRPr lang="en-US" dirty="0"/>
          </a:p>
          <a:p>
            <a:r>
              <a:rPr lang="en-US" dirty="0"/>
              <a:t>Tables 13.4.1 and 13.4.2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324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45% of ever-married young women and 53% of all young men 15-24 know that HIV risk is reduced by using a condom. 67% of young women and 59% of young men know that HIV risk is reduced by having sex with only one uninfected partner who has no other partners. Overall, 9% of ever-married young women and 22% of all young men know all of the above. </a:t>
            </a:r>
          </a:p>
          <a:p>
            <a:endParaRPr lang="en-US" dirty="0"/>
          </a:p>
          <a:p>
            <a:r>
              <a:rPr lang="en-US" dirty="0"/>
              <a:t>Tables 13.6.1 &amp; 13.6.2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#JordanDHS #JPFHS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2023 Jordan Population and Family Health Survey (JPFHS)</a:t>
            </a:r>
          </a:p>
        </p:txBody>
      </p:sp>
      <p:pic>
        <p:nvPicPr>
          <p:cNvPr id="3" name="Picture 2" descr="A stone building in the desert&#10;&#10;Description automatically generated">
            <a:extLst>
              <a:ext uri="{FF2B5EF4-FFF2-40B4-BE49-F238E27FC236}">
                <a16:creationId xmlns:a16="http://schemas.microsoft.com/office/drawing/2014/main" id="{75CAA593-D045-55F5-A1D3-A577D8B90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6881"/>
            <a:ext cx="9144000" cy="35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Knowledge, Attitudes, and Behavior Related 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know">
            <a:extLst>
              <a:ext uri="{FF2B5EF4-FFF2-40B4-BE49-F238E27FC236}">
                <a16:creationId xmlns:a16="http://schemas.microsoft.com/office/drawing/2014/main" id="{6CFF20C6-8517-4B6E-B09B-DE5315ED3C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342664"/>
              </p:ext>
            </p:extLst>
          </p:nvPr>
        </p:nvGraphicFramePr>
        <p:xfrm>
          <a:off x="390525" y="360853"/>
          <a:ext cx="8305800" cy="6136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3765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13% </a:t>
            </a:r>
            <a:r>
              <a:rPr lang="en-GB" sz="2200" i="0" dirty="0"/>
              <a:t>of ever-married women and </a:t>
            </a:r>
            <a:r>
              <a:rPr lang="en-GB" sz="2200" b="1" i="0" dirty="0">
                <a:solidFill>
                  <a:schemeClr val="accent5"/>
                </a:solidFill>
              </a:rPr>
              <a:t>9% </a:t>
            </a:r>
            <a:r>
              <a:rPr lang="en-GB" sz="2200" i="0" dirty="0"/>
              <a:t>of all men age 15-49 have </a:t>
            </a:r>
            <a:r>
              <a:rPr lang="en-GB" sz="2200" b="1" i="0" dirty="0">
                <a:solidFill>
                  <a:schemeClr val="accent5"/>
                </a:solidFill>
              </a:rPr>
              <a:t>heard of ARVs that treat HIV, </a:t>
            </a:r>
            <a:r>
              <a:rPr lang="en-GB" sz="2200" i="0" dirty="0"/>
              <a:t>while </a:t>
            </a:r>
            <a:r>
              <a:rPr lang="en-GB" sz="2200" b="1" i="0" dirty="0">
                <a:solidFill>
                  <a:schemeClr val="accent5"/>
                </a:solidFill>
              </a:rPr>
              <a:t>17% </a:t>
            </a:r>
            <a:r>
              <a:rPr lang="en-GB" sz="2200" i="0" dirty="0"/>
              <a:t>of ever-married women and </a:t>
            </a:r>
            <a:r>
              <a:rPr lang="en-GB" sz="2200" b="1" i="0" dirty="0">
                <a:solidFill>
                  <a:schemeClr val="accent5"/>
                </a:solidFill>
              </a:rPr>
              <a:t>9% </a:t>
            </a:r>
            <a:r>
              <a:rPr lang="en-GB" sz="2200" i="0" dirty="0"/>
              <a:t>of men know </a:t>
            </a:r>
            <a:r>
              <a:rPr lang="en-GB" sz="2200" b="1" i="0" dirty="0">
                <a:solidFill>
                  <a:schemeClr val="accent5"/>
                </a:solidFill>
              </a:rPr>
              <a:t>the risk of mother-to-child transmission of HIV can be reduced by the mother taking special drugs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91% </a:t>
            </a:r>
            <a:r>
              <a:rPr lang="en-GB" sz="2200" i="0" dirty="0"/>
              <a:t>of ever-married women and </a:t>
            </a:r>
            <a:r>
              <a:rPr lang="en-GB" sz="2200" b="1" i="0" dirty="0">
                <a:solidFill>
                  <a:schemeClr val="accent5"/>
                </a:solidFill>
              </a:rPr>
              <a:t>91% </a:t>
            </a:r>
            <a:r>
              <a:rPr lang="en-GB" sz="2200" i="0" dirty="0"/>
              <a:t>of all men who have heard of HIV have </a:t>
            </a:r>
            <a:r>
              <a:rPr lang="en-GB" sz="2200" b="1" i="0" dirty="0">
                <a:solidFill>
                  <a:schemeClr val="accent5"/>
                </a:solidFill>
              </a:rPr>
              <a:t>discriminatory attitudes toward people living with HIV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2% </a:t>
            </a:r>
            <a:r>
              <a:rPr lang="en-GB" sz="2200" i="0" dirty="0"/>
              <a:t>of ever-married women and </a:t>
            </a:r>
            <a:r>
              <a:rPr lang="en-GB" sz="2200" b="1" i="0" dirty="0">
                <a:solidFill>
                  <a:schemeClr val="accent5"/>
                </a:solidFill>
              </a:rPr>
              <a:t>3% </a:t>
            </a:r>
            <a:r>
              <a:rPr lang="en-GB" sz="2200" i="0" dirty="0"/>
              <a:t>of all men have </a:t>
            </a:r>
            <a:r>
              <a:rPr lang="en-GB" sz="2200" b="1" i="0" dirty="0">
                <a:solidFill>
                  <a:schemeClr val="accent5"/>
                </a:solidFill>
              </a:rPr>
              <a:t>ever been tested for HIV and received the results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9% </a:t>
            </a:r>
            <a:r>
              <a:rPr lang="en-GB" sz="2200" i="0" dirty="0"/>
              <a:t>of ever-married young women and </a:t>
            </a:r>
            <a:r>
              <a:rPr lang="en-GB" sz="2200" b="1" i="0" dirty="0">
                <a:solidFill>
                  <a:schemeClr val="accent5"/>
                </a:solidFill>
              </a:rPr>
              <a:t>22% </a:t>
            </a:r>
            <a:r>
              <a:rPr lang="en-GB" sz="2200" i="0" dirty="0"/>
              <a:t>of all young men age 15-24 </a:t>
            </a:r>
            <a:r>
              <a:rPr lang="en-GB" sz="2200" b="1" i="0" dirty="0">
                <a:solidFill>
                  <a:schemeClr val="accent5"/>
                </a:solidFill>
              </a:rPr>
              <a:t>have knowledge about HIV prevention</a:t>
            </a:r>
            <a:r>
              <a:rPr lang="en-GB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FAA7C77A-154F-F5CE-76D9-5EE7F9307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eds">
            <a:extLst>
              <a:ext uri="{FF2B5EF4-FFF2-40B4-BE49-F238E27FC236}">
                <a16:creationId xmlns:a16="http://schemas.microsoft.com/office/drawing/2014/main" id="{87DADCD9-E407-4216-B894-E26B5DC913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577560"/>
              </p:ext>
            </p:extLst>
          </p:nvPr>
        </p:nvGraphicFramePr>
        <p:xfrm>
          <a:off x="381000" y="318216"/>
          <a:ext cx="8362950" cy="6221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48212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A85A15C5-B0CE-B846-7676-178C8AF23C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scrim">
            <a:extLst>
              <a:ext uri="{FF2B5EF4-FFF2-40B4-BE49-F238E27FC236}">
                <a16:creationId xmlns:a16="http://schemas.microsoft.com/office/drawing/2014/main" id="{26F1DB2A-1626-4114-BBDD-90718BAB0F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136510"/>
              </p:ext>
            </p:extLst>
          </p:nvPr>
        </p:nvGraphicFramePr>
        <p:xfrm>
          <a:off x="466724" y="231584"/>
          <a:ext cx="8277225" cy="6394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69725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scrim_res">
            <a:extLst>
              <a:ext uri="{FF2B5EF4-FFF2-40B4-BE49-F238E27FC236}">
                <a16:creationId xmlns:a16="http://schemas.microsoft.com/office/drawing/2014/main" id="{08C865EE-EAE7-4A8C-BD99-D5AC2951CD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598327"/>
              </p:ext>
            </p:extLst>
          </p:nvPr>
        </p:nvGraphicFramePr>
        <p:xfrm>
          <a:off x="912114" y="292816"/>
          <a:ext cx="7319772" cy="6272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9130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</a:t>
            </a:r>
            <a:r>
              <a:rPr lang="en-GB" sz="3200" i="0" dirty="0"/>
              <a:t>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13D750AD-1BB8-17A8-072A-879674C50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hiv_test">
            <a:extLst>
              <a:ext uri="{FF2B5EF4-FFF2-40B4-BE49-F238E27FC236}">
                <a16:creationId xmlns:a16="http://schemas.microsoft.com/office/drawing/2014/main" id="{979A5326-8265-490D-A2D9-748D68BB82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690928"/>
              </p:ext>
            </p:extLst>
          </p:nvPr>
        </p:nvGraphicFramePr>
        <p:xfrm>
          <a:off x="912114" y="216390"/>
          <a:ext cx="7319772" cy="6425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716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stone building in a desert&#10;&#10;Description automatically generated">
            <a:extLst>
              <a:ext uri="{FF2B5EF4-FFF2-40B4-BE49-F238E27FC236}">
                <a16:creationId xmlns:a16="http://schemas.microsoft.com/office/drawing/2014/main" id="{A7D68AA7-5A35-2DA5-B755-32BE73198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1" y="1430865"/>
            <a:ext cx="2362200" cy="30569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Jordan 2023 for re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5F7"/>
      </a:accent1>
      <a:accent2>
        <a:srgbClr val="BB8663"/>
      </a:accent2>
      <a:accent3>
        <a:srgbClr val="DEBD3C"/>
      </a:accent3>
      <a:accent4>
        <a:srgbClr val="B81A71"/>
      </a:accent4>
      <a:accent5>
        <a:srgbClr val="008E9E"/>
      </a:accent5>
      <a:accent6>
        <a:srgbClr val="4FB38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VMX3MACP777Z-1177381151-42297</_dlc_DocId>
    <_dlc_DocIdUrl xmlns="d16efad5-0601-4cf0-b7c2-89968258c777">
      <Url>https://icfonline.sharepoint.com/sites/ihd-dhs/Dissemination/_layouts/15/DocIdRedir.aspx?ID=VMX3MACP777Z-1177381151-42297</Url>
      <Description>VMX3MACP777Z-1177381151-42297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http://schemas.microsoft.com/office/2006/metadata/properties"/>
    <ds:schemaRef ds:uri="4050c418-ec1a-4a63-84af-e27a3374b796"/>
    <ds:schemaRef ds:uri="http://www.w3.org/XML/1998/namespace"/>
    <ds:schemaRef ds:uri="fa6a9aea-fb0f-4ddd-aff8-712634b7d5fe"/>
    <ds:schemaRef ds:uri="d16efad5-0601-4cf0-b7c2-89968258c77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528F116-F417-46D8-A9B2-54B2577AFB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10840</TotalTime>
  <Words>759</Words>
  <Application>Microsoft Office PowerPoint</Application>
  <PresentationFormat>On-screen Show (4:3)</PresentationFormat>
  <Paragraphs>63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6</cp:revision>
  <dcterms:created xsi:type="dcterms:W3CDTF">2022-12-05T19:39:34Z</dcterms:created>
  <dcterms:modified xsi:type="dcterms:W3CDTF">2024-05-09T19:14:11Z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a1d37b2b-0236-4479-8da5-1988f80f2d34</vt:lpwstr>
  </property>
  <property fmtid="{D5CDD505-2E9C-101B-9397-08002B2CF9AE}" pid="4" name="MediaServiceImageTags">
    <vt:lpwstr/>
  </property>
</Properties>
</file>