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drawings/drawing5.xml" ContentType="application/vnd.openxmlformats-officedocument.drawingml.chartshapes+xml"/>
  <Override PartName="/ppt/notesSlides/notesSlide6.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6.xml" ContentType="application/vnd.openxmlformats-officedocument.drawingml.chartshapes+xml"/>
  <Override PartName="/ppt/notesSlides/notesSlide7.xml" ContentType="application/vnd.openxmlformats-officedocument.presentationml.notesSlide+xml"/>
  <Override PartName="/ppt/charts/chart7.xml" ContentType="application/vnd.openxmlformats-officedocument.drawingml.chart+xml"/>
  <Override PartName="/ppt/drawings/drawing7.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8.xml" ContentType="application/vnd.openxmlformats-officedocument.drawingml.chartshapes+xml"/>
  <Override PartName="/ppt/notesSlides/notesSlide9.xml" ContentType="application/vnd.openxmlformats-officedocument.presentationml.notesSlid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9.xml" ContentType="application/vnd.openxmlformats-officedocument.drawingml.chartshapes+xml"/>
  <Override PartName="/ppt/notesSlides/notesSlide10.xml" ContentType="application/vnd.openxmlformats-officedocument.presentationml.notesSlide+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10.xml" ContentType="application/vnd.openxmlformats-officedocument.drawingml.chartshapes+xml"/>
  <Override PartName="/ppt/notesSlides/notesSlide11.xml" ContentType="application/vnd.openxmlformats-officedocument.presentationml.notesSlid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11.xml" ContentType="application/vnd.openxmlformats-officedocument.drawingml.chartshapes+xml"/>
  <Override PartName="/ppt/notesSlides/notesSlide12.xml" ContentType="application/vnd.openxmlformats-officedocument.presentationml.notesSlid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2.xml" ContentType="application/vnd.openxmlformats-officedocument.drawingml.chartshapes+xml"/>
  <Override PartName="/ppt/notesSlides/notesSlide13.xml" ContentType="application/vnd.openxmlformats-officedocument.presentationml.notesSlide+xml"/>
  <Override PartName="/ppt/charts/chart13.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3.xml" ContentType="application/vnd.openxmlformats-officedocument.drawingml.chartshapes+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Lst>
  <p:notesMasterIdLst>
    <p:notesMasterId r:id="rId28"/>
  </p:notesMasterIdLst>
  <p:handoutMasterIdLst>
    <p:handoutMasterId r:id="rId29"/>
  </p:handoutMasterIdLst>
  <p:sldIdLst>
    <p:sldId id="256" r:id="rId7"/>
    <p:sldId id="260" r:id="rId8"/>
    <p:sldId id="339" r:id="rId9"/>
    <p:sldId id="340" r:id="rId10"/>
    <p:sldId id="349" r:id="rId11"/>
    <p:sldId id="350" r:id="rId12"/>
    <p:sldId id="351" r:id="rId13"/>
    <p:sldId id="352" r:id="rId14"/>
    <p:sldId id="353" r:id="rId15"/>
    <p:sldId id="344" r:id="rId16"/>
    <p:sldId id="354" r:id="rId17"/>
    <p:sldId id="355" r:id="rId18"/>
    <p:sldId id="346" r:id="rId19"/>
    <p:sldId id="356" r:id="rId20"/>
    <p:sldId id="357" r:id="rId21"/>
    <p:sldId id="358" r:id="rId22"/>
    <p:sldId id="359" r:id="rId23"/>
    <p:sldId id="360" r:id="rId24"/>
    <p:sldId id="361" r:id="rId25"/>
    <p:sldId id="333" r:id="rId26"/>
    <p:sldId id="28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D5D"/>
    <a:srgbClr val="0CA1DB"/>
    <a:srgbClr val="CFAFFF"/>
    <a:srgbClr val="A366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78" autoAdjust="0"/>
    <p:restoredTop sz="86412" autoAdjust="0"/>
  </p:normalViewPr>
  <p:slideViewPr>
    <p:cSldViewPr snapToGrid="0">
      <p:cViewPr varScale="1">
        <p:scale>
          <a:sx n="93" d="100"/>
          <a:sy n="93" d="100"/>
        </p:scale>
        <p:origin x="1644" y="66"/>
      </p:cViewPr>
      <p:guideLst/>
    </p:cSldViewPr>
  </p:slideViewPr>
  <p:outlineViewPr>
    <p:cViewPr>
      <p:scale>
        <a:sx n="33" d="100"/>
        <a:sy n="33" d="100"/>
      </p:scale>
      <p:origin x="0" y="-946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er, Olsen" userId="8f966b24-7479-4073-89bd-2f70180eddce" providerId="ADAL" clId="{33E16DBE-9439-421F-9B08-D663DD0A6B0D}"/>
    <pc:docChg chg="delSld">
      <pc:chgData name="Hanner, Olsen" userId="8f966b24-7479-4073-89bd-2f70180eddce" providerId="ADAL" clId="{33E16DBE-9439-421F-9B08-D663DD0A6B0D}" dt="2024-03-27T15:27:07.411" v="9" actId="47"/>
      <pc:docMkLst>
        <pc:docMk/>
      </pc:docMkLst>
      <pc:sldChg chg="del">
        <pc:chgData name="Hanner, Olsen" userId="8f966b24-7479-4073-89bd-2f70180eddce" providerId="ADAL" clId="{33E16DBE-9439-421F-9B08-D663DD0A6B0D}" dt="2024-03-27T15:27:04.094" v="0" actId="47"/>
        <pc:sldMkLst>
          <pc:docMk/>
          <pc:sldMk cId="4224457671" sldId="349"/>
        </pc:sldMkLst>
      </pc:sldChg>
      <pc:sldChg chg="del">
        <pc:chgData name="Hanner, Olsen" userId="8f966b24-7479-4073-89bd-2f70180eddce" providerId="ADAL" clId="{33E16DBE-9439-421F-9B08-D663DD0A6B0D}" dt="2024-03-27T15:27:04.518" v="1" actId="47"/>
        <pc:sldMkLst>
          <pc:docMk/>
          <pc:sldMk cId="4024664087" sldId="350"/>
        </pc:sldMkLst>
      </pc:sldChg>
      <pc:sldChg chg="del">
        <pc:chgData name="Hanner, Olsen" userId="8f966b24-7479-4073-89bd-2f70180eddce" providerId="ADAL" clId="{33E16DBE-9439-421F-9B08-D663DD0A6B0D}" dt="2024-03-27T15:27:04.864" v="2" actId="47"/>
        <pc:sldMkLst>
          <pc:docMk/>
          <pc:sldMk cId="3237710478" sldId="351"/>
        </pc:sldMkLst>
      </pc:sldChg>
      <pc:sldChg chg="del">
        <pc:chgData name="Hanner, Olsen" userId="8f966b24-7479-4073-89bd-2f70180eddce" providerId="ADAL" clId="{33E16DBE-9439-421F-9B08-D663DD0A6B0D}" dt="2024-03-27T15:27:05.212" v="3" actId="47"/>
        <pc:sldMkLst>
          <pc:docMk/>
          <pc:sldMk cId="2941277111" sldId="352"/>
        </pc:sldMkLst>
      </pc:sldChg>
      <pc:sldChg chg="del">
        <pc:chgData name="Hanner, Olsen" userId="8f966b24-7479-4073-89bd-2f70180eddce" providerId="ADAL" clId="{33E16DBE-9439-421F-9B08-D663DD0A6B0D}" dt="2024-03-27T15:27:05.511" v="4" actId="47"/>
        <pc:sldMkLst>
          <pc:docMk/>
          <pc:sldMk cId="1148900420" sldId="353"/>
        </pc:sldMkLst>
      </pc:sldChg>
      <pc:sldChg chg="del">
        <pc:chgData name="Hanner, Olsen" userId="8f966b24-7479-4073-89bd-2f70180eddce" providerId="ADAL" clId="{33E16DBE-9439-421F-9B08-D663DD0A6B0D}" dt="2024-03-27T15:27:05.872" v="5" actId="47"/>
        <pc:sldMkLst>
          <pc:docMk/>
          <pc:sldMk cId="1157018798" sldId="354"/>
        </pc:sldMkLst>
      </pc:sldChg>
      <pc:sldChg chg="del">
        <pc:chgData name="Hanner, Olsen" userId="8f966b24-7479-4073-89bd-2f70180eddce" providerId="ADAL" clId="{33E16DBE-9439-421F-9B08-D663DD0A6B0D}" dt="2024-03-27T15:27:06.170" v="6" actId="47"/>
        <pc:sldMkLst>
          <pc:docMk/>
          <pc:sldMk cId="3409331185" sldId="355"/>
        </pc:sldMkLst>
      </pc:sldChg>
      <pc:sldChg chg="del">
        <pc:chgData name="Hanner, Olsen" userId="8f966b24-7479-4073-89bd-2f70180eddce" providerId="ADAL" clId="{33E16DBE-9439-421F-9B08-D663DD0A6B0D}" dt="2024-03-27T15:27:06.485" v="7" actId="47"/>
        <pc:sldMkLst>
          <pc:docMk/>
          <pc:sldMk cId="2955119159" sldId="356"/>
        </pc:sldMkLst>
      </pc:sldChg>
      <pc:sldChg chg="del">
        <pc:chgData name="Hanner, Olsen" userId="8f966b24-7479-4073-89bd-2f70180eddce" providerId="ADAL" clId="{33E16DBE-9439-421F-9B08-D663DD0A6B0D}" dt="2024-03-27T15:27:06.939" v="8" actId="47"/>
        <pc:sldMkLst>
          <pc:docMk/>
          <pc:sldMk cId="1922444100" sldId="357"/>
        </pc:sldMkLst>
      </pc:sldChg>
      <pc:sldChg chg="del">
        <pc:chgData name="Hanner, Olsen" userId="8f966b24-7479-4073-89bd-2f70180eddce" providerId="ADAL" clId="{33E16DBE-9439-421F-9B08-D663DD0A6B0D}" dt="2024-03-27T15:27:07.411" v="9" actId="47"/>
        <pc:sldMkLst>
          <pc:docMk/>
          <pc:sldMk cId="1402921094" sldId="358"/>
        </pc:sldMkLst>
      </pc:sldChg>
    </pc:docChg>
  </pc:docChgLst>
  <pc:docChgLst>
    <pc:chgData name="Zachary, Blake" userId="0bdc2457-2c50-48ce-9822-0764288e9642" providerId="ADAL" clId="{B9419151-658F-4E27-A62C-439D13F600CD}"/>
    <pc:docChg chg="custSel addSld delSld modSld">
      <pc:chgData name="Zachary, Blake" userId="0bdc2457-2c50-48ce-9822-0764288e9642" providerId="ADAL" clId="{B9419151-658F-4E27-A62C-439D13F600CD}" dt="2024-04-01T16:38:05.846" v="42" actId="47"/>
      <pc:docMkLst>
        <pc:docMk/>
      </pc:docMkLst>
      <pc:sldChg chg="addSp modSp add del modNotes">
        <pc:chgData name="Zachary, Blake" userId="0bdc2457-2c50-48ce-9822-0764288e9642" providerId="ADAL" clId="{B9419151-658F-4E27-A62C-439D13F600CD}" dt="2024-04-01T16:38:05.846" v="42" actId="47"/>
        <pc:sldMkLst>
          <pc:docMk/>
          <pc:sldMk cId="4114255251" sldId="349"/>
        </pc:sldMkLst>
        <pc:graphicFrameChg chg="add mod">
          <ac:chgData name="Zachary, Blake" userId="0bdc2457-2c50-48ce-9822-0764288e9642" providerId="ADAL" clId="{B9419151-658F-4E27-A62C-439D13F600CD}" dt="2024-04-01T16:22:08.741" v="1"/>
          <ac:graphicFrameMkLst>
            <pc:docMk/>
            <pc:sldMk cId="4114255251" sldId="349"/>
            <ac:graphicFrameMk id="2" creationId="{CA8054ED-1BB9-4BD3-8AF5-E6E8CF47921C}"/>
          </ac:graphicFrameMkLst>
        </pc:graphicFrameChg>
      </pc:sldChg>
      <pc:sldChg chg="addSp modSp add del modNotes">
        <pc:chgData name="Zachary, Blake" userId="0bdc2457-2c50-48ce-9822-0764288e9642" providerId="ADAL" clId="{B9419151-658F-4E27-A62C-439D13F600CD}" dt="2024-04-01T16:38:05.846" v="42" actId="47"/>
        <pc:sldMkLst>
          <pc:docMk/>
          <pc:sldMk cId="2085829767" sldId="350"/>
        </pc:sldMkLst>
        <pc:graphicFrameChg chg="add mod">
          <ac:chgData name="Zachary, Blake" userId="0bdc2457-2c50-48ce-9822-0764288e9642" providerId="ADAL" clId="{B9419151-658F-4E27-A62C-439D13F600CD}" dt="2024-04-01T16:22:10.197" v="4"/>
          <ac:graphicFrameMkLst>
            <pc:docMk/>
            <pc:sldMk cId="2085829767" sldId="350"/>
            <ac:graphicFrameMk id="2" creationId="{5A0E3444-BD85-47D9-8350-B193C46BFC22}"/>
          </ac:graphicFrameMkLst>
        </pc:graphicFrameChg>
      </pc:sldChg>
      <pc:sldChg chg="addSp modSp add del modNotes">
        <pc:chgData name="Zachary, Blake" userId="0bdc2457-2c50-48ce-9822-0764288e9642" providerId="ADAL" clId="{B9419151-658F-4E27-A62C-439D13F600CD}" dt="2024-04-01T16:38:05.846" v="42" actId="47"/>
        <pc:sldMkLst>
          <pc:docMk/>
          <pc:sldMk cId="3892485466" sldId="351"/>
        </pc:sldMkLst>
        <pc:graphicFrameChg chg="add mod">
          <ac:chgData name="Zachary, Blake" userId="0bdc2457-2c50-48ce-9822-0764288e9642" providerId="ADAL" clId="{B9419151-658F-4E27-A62C-439D13F600CD}" dt="2024-04-01T16:22:12.302" v="7"/>
          <ac:graphicFrameMkLst>
            <pc:docMk/>
            <pc:sldMk cId="3892485466" sldId="351"/>
            <ac:graphicFrameMk id="2" creationId="{C760D75E-9034-4374-A97C-48C6ACA8B8D9}"/>
          </ac:graphicFrameMkLst>
        </pc:graphicFrameChg>
      </pc:sldChg>
      <pc:sldChg chg="addSp modSp add del modNotes">
        <pc:chgData name="Zachary, Blake" userId="0bdc2457-2c50-48ce-9822-0764288e9642" providerId="ADAL" clId="{B9419151-658F-4E27-A62C-439D13F600CD}" dt="2024-04-01T16:38:05.846" v="42" actId="47"/>
        <pc:sldMkLst>
          <pc:docMk/>
          <pc:sldMk cId="1872036288" sldId="352"/>
        </pc:sldMkLst>
        <pc:graphicFrameChg chg="add mod">
          <ac:chgData name="Zachary, Blake" userId="0bdc2457-2c50-48ce-9822-0764288e9642" providerId="ADAL" clId="{B9419151-658F-4E27-A62C-439D13F600CD}" dt="2024-04-01T16:22:14.167" v="10"/>
          <ac:graphicFrameMkLst>
            <pc:docMk/>
            <pc:sldMk cId="1872036288" sldId="352"/>
            <ac:graphicFrameMk id="2" creationId="{B720A088-C694-490E-B926-5AE2A39D9C2D}"/>
          </ac:graphicFrameMkLst>
        </pc:graphicFrameChg>
      </pc:sldChg>
      <pc:sldChg chg="addSp modSp add del modNotes">
        <pc:chgData name="Zachary, Blake" userId="0bdc2457-2c50-48ce-9822-0764288e9642" providerId="ADAL" clId="{B9419151-658F-4E27-A62C-439D13F600CD}" dt="2024-04-01T16:38:05.846" v="42" actId="47"/>
        <pc:sldMkLst>
          <pc:docMk/>
          <pc:sldMk cId="938676814" sldId="353"/>
        </pc:sldMkLst>
        <pc:graphicFrameChg chg="add mod">
          <ac:chgData name="Zachary, Blake" userId="0bdc2457-2c50-48ce-9822-0764288e9642" providerId="ADAL" clId="{B9419151-658F-4E27-A62C-439D13F600CD}" dt="2024-04-01T16:22:16.173" v="13"/>
          <ac:graphicFrameMkLst>
            <pc:docMk/>
            <pc:sldMk cId="938676814" sldId="353"/>
            <ac:graphicFrameMk id="2" creationId="{589B36ED-97E9-49B5-92F0-69D866280BEE}"/>
          </ac:graphicFrameMkLst>
        </pc:graphicFrameChg>
      </pc:sldChg>
      <pc:sldChg chg="addSp modSp add del modNotes">
        <pc:chgData name="Zachary, Blake" userId="0bdc2457-2c50-48ce-9822-0764288e9642" providerId="ADAL" clId="{B9419151-658F-4E27-A62C-439D13F600CD}" dt="2024-04-01T16:38:05.846" v="42" actId="47"/>
        <pc:sldMkLst>
          <pc:docMk/>
          <pc:sldMk cId="2494796413" sldId="354"/>
        </pc:sldMkLst>
        <pc:graphicFrameChg chg="add mod">
          <ac:chgData name="Zachary, Blake" userId="0bdc2457-2c50-48ce-9822-0764288e9642" providerId="ADAL" clId="{B9419151-658F-4E27-A62C-439D13F600CD}" dt="2024-04-01T16:22:18.215" v="16"/>
          <ac:graphicFrameMkLst>
            <pc:docMk/>
            <pc:sldMk cId="2494796413" sldId="354"/>
            <ac:graphicFrameMk id="2" creationId="{60A11F5D-4E1A-4A9C-965F-411002B36A5D}"/>
          </ac:graphicFrameMkLst>
        </pc:graphicFrameChg>
      </pc:sldChg>
      <pc:sldChg chg="addSp modSp add del modNotes">
        <pc:chgData name="Zachary, Blake" userId="0bdc2457-2c50-48ce-9822-0764288e9642" providerId="ADAL" clId="{B9419151-658F-4E27-A62C-439D13F600CD}" dt="2024-04-01T16:38:05.846" v="42" actId="47"/>
        <pc:sldMkLst>
          <pc:docMk/>
          <pc:sldMk cId="1163127770" sldId="355"/>
        </pc:sldMkLst>
        <pc:graphicFrameChg chg="add mod">
          <ac:chgData name="Zachary, Blake" userId="0bdc2457-2c50-48ce-9822-0764288e9642" providerId="ADAL" clId="{B9419151-658F-4E27-A62C-439D13F600CD}" dt="2024-04-01T16:22:20.177" v="19"/>
          <ac:graphicFrameMkLst>
            <pc:docMk/>
            <pc:sldMk cId="1163127770" sldId="355"/>
            <ac:graphicFrameMk id="2" creationId="{FCAAD59E-0D80-4E2A-295E-5ABEDE1A2D43}"/>
          </ac:graphicFrameMkLst>
        </pc:graphicFrameChg>
      </pc:sldChg>
      <pc:sldChg chg="addSp modSp add del modNotes">
        <pc:chgData name="Zachary, Blake" userId="0bdc2457-2c50-48ce-9822-0764288e9642" providerId="ADAL" clId="{B9419151-658F-4E27-A62C-439D13F600CD}" dt="2024-04-01T16:38:05.846" v="42" actId="47"/>
        <pc:sldMkLst>
          <pc:docMk/>
          <pc:sldMk cId="2533640052" sldId="356"/>
        </pc:sldMkLst>
        <pc:graphicFrameChg chg="add mod">
          <ac:chgData name="Zachary, Blake" userId="0bdc2457-2c50-48ce-9822-0764288e9642" providerId="ADAL" clId="{B9419151-658F-4E27-A62C-439D13F600CD}" dt="2024-04-01T16:22:22.178" v="22"/>
          <ac:graphicFrameMkLst>
            <pc:docMk/>
            <pc:sldMk cId="2533640052" sldId="356"/>
            <ac:graphicFrameMk id="2" creationId="{E8EBBA1C-751B-4AF7-A562-7E7B6FD2F693}"/>
          </ac:graphicFrameMkLst>
        </pc:graphicFrameChg>
      </pc:sldChg>
      <pc:sldChg chg="addSp modSp add del modNotes">
        <pc:chgData name="Zachary, Blake" userId="0bdc2457-2c50-48ce-9822-0764288e9642" providerId="ADAL" clId="{B9419151-658F-4E27-A62C-439D13F600CD}" dt="2024-04-01T16:38:05.846" v="42" actId="47"/>
        <pc:sldMkLst>
          <pc:docMk/>
          <pc:sldMk cId="227441637" sldId="357"/>
        </pc:sldMkLst>
        <pc:graphicFrameChg chg="add mod">
          <ac:chgData name="Zachary, Blake" userId="0bdc2457-2c50-48ce-9822-0764288e9642" providerId="ADAL" clId="{B9419151-658F-4E27-A62C-439D13F600CD}" dt="2024-04-01T16:22:24.174" v="25"/>
          <ac:graphicFrameMkLst>
            <pc:docMk/>
            <pc:sldMk cId="227441637" sldId="357"/>
            <ac:graphicFrameMk id="2" creationId="{618BB9BB-6A3A-48C7-BADA-2F47DFC3B1BD}"/>
          </ac:graphicFrameMkLst>
        </pc:graphicFrameChg>
      </pc:sldChg>
      <pc:sldChg chg="addSp modSp add del modNotes">
        <pc:chgData name="Zachary, Blake" userId="0bdc2457-2c50-48ce-9822-0764288e9642" providerId="ADAL" clId="{B9419151-658F-4E27-A62C-439D13F600CD}" dt="2024-04-01T16:38:05.846" v="42" actId="47"/>
        <pc:sldMkLst>
          <pc:docMk/>
          <pc:sldMk cId="2486502492" sldId="358"/>
        </pc:sldMkLst>
        <pc:graphicFrameChg chg="add mod">
          <ac:chgData name="Zachary, Blake" userId="0bdc2457-2c50-48ce-9822-0764288e9642" providerId="ADAL" clId="{B9419151-658F-4E27-A62C-439D13F600CD}" dt="2024-04-01T16:22:26.196" v="28"/>
          <ac:graphicFrameMkLst>
            <pc:docMk/>
            <pc:sldMk cId="2486502492" sldId="358"/>
            <ac:graphicFrameMk id="2" creationId="{ED9C18E6-026B-496F-9165-2CCD21C21652}"/>
          </ac:graphicFrameMkLst>
        </pc:graphicFrameChg>
      </pc:sldChg>
      <pc:sldChg chg="addSp modSp add del modNotes">
        <pc:chgData name="Zachary, Blake" userId="0bdc2457-2c50-48ce-9822-0764288e9642" providerId="ADAL" clId="{B9419151-658F-4E27-A62C-439D13F600CD}" dt="2024-04-01T16:38:05.846" v="42" actId="47"/>
        <pc:sldMkLst>
          <pc:docMk/>
          <pc:sldMk cId="3180924396" sldId="359"/>
        </pc:sldMkLst>
        <pc:graphicFrameChg chg="add mod">
          <ac:chgData name="Zachary, Blake" userId="0bdc2457-2c50-48ce-9822-0764288e9642" providerId="ADAL" clId="{B9419151-658F-4E27-A62C-439D13F600CD}" dt="2024-04-01T16:22:28.228" v="31"/>
          <ac:graphicFrameMkLst>
            <pc:docMk/>
            <pc:sldMk cId="3180924396" sldId="359"/>
            <ac:graphicFrameMk id="2" creationId="{FE349C07-04AD-4E0C-917D-9B431E3530D9}"/>
          </ac:graphicFrameMkLst>
        </pc:graphicFrameChg>
      </pc:sldChg>
      <pc:sldChg chg="addSp modSp add del modNotes">
        <pc:chgData name="Zachary, Blake" userId="0bdc2457-2c50-48ce-9822-0764288e9642" providerId="ADAL" clId="{B9419151-658F-4E27-A62C-439D13F600CD}" dt="2024-04-01T16:38:05.846" v="42" actId="47"/>
        <pc:sldMkLst>
          <pc:docMk/>
          <pc:sldMk cId="2750802769" sldId="360"/>
        </pc:sldMkLst>
        <pc:graphicFrameChg chg="add mod">
          <ac:chgData name="Zachary, Blake" userId="0bdc2457-2c50-48ce-9822-0764288e9642" providerId="ADAL" clId="{B9419151-658F-4E27-A62C-439D13F600CD}" dt="2024-04-01T16:22:30.189" v="34"/>
          <ac:graphicFrameMkLst>
            <pc:docMk/>
            <pc:sldMk cId="2750802769" sldId="360"/>
            <ac:graphicFrameMk id="2" creationId="{13183BB8-8AB6-46FD-AE5B-D43C7AE546D8}"/>
          </ac:graphicFrameMkLst>
        </pc:graphicFrameChg>
      </pc:sldChg>
      <pc:sldChg chg="addSp modSp add del modNotes">
        <pc:chgData name="Zachary, Blake" userId="0bdc2457-2c50-48ce-9822-0764288e9642" providerId="ADAL" clId="{B9419151-658F-4E27-A62C-439D13F600CD}" dt="2024-04-01T16:38:05.846" v="42" actId="47"/>
        <pc:sldMkLst>
          <pc:docMk/>
          <pc:sldMk cId="2835194163" sldId="361"/>
        </pc:sldMkLst>
        <pc:graphicFrameChg chg="add mod">
          <ac:chgData name="Zachary, Blake" userId="0bdc2457-2c50-48ce-9822-0764288e9642" providerId="ADAL" clId="{B9419151-658F-4E27-A62C-439D13F600CD}" dt="2024-04-01T16:22:32.207" v="37"/>
          <ac:graphicFrameMkLst>
            <pc:docMk/>
            <pc:sldMk cId="2835194163" sldId="361"/>
            <ac:graphicFrameMk id="2" creationId="{88B57482-CD21-40E9-968A-9F740AB10872}"/>
          </ac:graphicFrameMkLst>
        </pc:graphicFrameChg>
      </pc:sldChg>
      <pc:sldChg chg="addSp modSp add del modNotes">
        <pc:chgData name="Zachary, Blake" userId="0bdc2457-2c50-48ce-9822-0764288e9642" providerId="ADAL" clId="{B9419151-658F-4E27-A62C-439D13F600CD}" dt="2024-04-01T16:38:05.846" v="42" actId="47"/>
        <pc:sldMkLst>
          <pc:docMk/>
          <pc:sldMk cId="3099285891" sldId="362"/>
        </pc:sldMkLst>
        <pc:graphicFrameChg chg="add mod">
          <ac:chgData name="Zachary, Blake" userId="0bdc2457-2c50-48ce-9822-0764288e9642" providerId="ADAL" clId="{B9419151-658F-4E27-A62C-439D13F600CD}" dt="2024-04-01T16:22:34.302" v="40"/>
          <ac:graphicFrameMkLst>
            <pc:docMk/>
            <pc:sldMk cId="3099285891" sldId="362"/>
            <ac:graphicFrameMk id="2" creationId="{D987A6D4-62A1-4792-B0E2-3F60B8BD292B}"/>
          </ac:graphicFrameMkLst>
        </pc:graphicFrameChg>
      </pc:sldChg>
    </pc:docChg>
  </pc:docChgLst>
  <pc:docChgLst>
    <pc:chgData name="McFarland, Annette (CNTR)" userId="e93d1f50-85ab-41a8-a34a-185a53159573" providerId="ADAL" clId="{03036A8C-1184-4EDB-A5DA-FD1F7EAC32D6}"/>
    <pc:docChg chg="modSld">
      <pc:chgData name="McFarland, Annette (CNTR)" userId="e93d1f50-85ab-41a8-a34a-185a53159573" providerId="ADAL" clId="{03036A8C-1184-4EDB-A5DA-FD1F7EAC32D6}" dt="2024-07-22T15:02:46.525" v="8" actId="20577"/>
      <pc:docMkLst>
        <pc:docMk/>
      </pc:docMkLst>
      <pc:sldChg chg="modSp mod">
        <pc:chgData name="McFarland, Annette (CNTR)" userId="e93d1f50-85ab-41a8-a34a-185a53159573" providerId="ADAL" clId="{03036A8C-1184-4EDB-A5DA-FD1F7EAC32D6}" dt="2024-07-22T15:02:46.525" v="8" actId="20577"/>
        <pc:sldMkLst>
          <pc:docMk/>
          <pc:sldMk cId="109857222" sldId="256"/>
        </pc:sldMkLst>
        <pc:spChg chg="mod">
          <ac:chgData name="McFarland, Annette (CNTR)" userId="e93d1f50-85ab-41a8-a34a-185a53159573" providerId="ADAL" clId="{03036A8C-1184-4EDB-A5DA-FD1F7EAC32D6}" dt="2024-07-22T15:02:46.525" v="8" actId="20577"/>
          <ac:spMkLst>
            <pc:docMk/>
            <pc:sldMk cId="109857222" sldId="256"/>
            <ac:spMk id="3"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6.xm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3017871734E-2"/>
          <c:y val="0.18486883264198717"/>
          <c:w val="0.94383016614176451"/>
          <c:h val="0.6420580167872566"/>
        </c:manualLayout>
      </c:layout>
      <c:barChart>
        <c:barDir val="col"/>
        <c:grouping val="clustered"/>
        <c:varyColors val="0"/>
        <c:ser>
          <c:idx val="0"/>
          <c:order val="0"/>
          <c:tx>
            <c:strRef>
              <c:f>phy_vio!$A$11</c:f>
              <c:strCache>
                <c:ptCount val="1"/>
                <c:pt idx="0">
                  <c:v>Women</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4734-4771-8494-06011484C26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phy_vio!$B$10:$C$10</c:f>
              <c:strCache>
                <c:ptCount val="2"/>
                <c:pt idx="0">
                  <c:v>Ever experienced physical 
violence by any perpetrator 
since age 15</c:v>
                </c:pt>
                <c:pt idx="1">
                  <c:v>Experienced physical violence 
by any perpetrator
in the last 12 months</c:v>
                </c:pt>
              </c:strCache>
            </c:strRef>
          </c:cat>
          <c:val>
            <c:numRef>
              <c:f>phy_vio!$B$11:$C$11</c:f>
              <c:numCache>
                <c:formatCode>General</c:formatCode>
                <c:ptCount val="2"/>
                <c:pt idx="0">
                  <c:v>13</c:v>
                </c:pt>
                <c:pt idx="1">
                  <c:v>8</c:v>
                </c:pt>
              </c:numCache>
            </c:numRef>
          </c:val>
          <c:extLst>
            <c:ext xmlns:c16="http://schemas.microsoft.com/office/drawing/2014/chart" uri="{C3380CC4-5D6E-409C-BE32-E72D297353CC}">
              <c16:uniqueId val="{00000001-4734-4771-8494-06011484C262}"/>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94337683250355E-2"/>
          <c:y val="0.35817850498999654"/>
          <c:w val="0.94383016614176451"/>
          <c:h val="0.46952182611646054"/>
        </c:manualLayout>
      </c:layout>
      <c:barChart>
        <c:barDir val="col"/>
        <c:grouping val="clustered"/>
        <c:varyColors val="0"/>
        <c:ser>
          <c:idx val="0"/>
          <c:order val="0"/>
          <c:tx>
            <c:strRef>
              <c:f>recipvany!$B$10</c:f>
              <c:strCache>
                <c:ptCount val="1"/>
                <c:pt idx="0">
                  <c:v>Column1</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716F-456D-8B1B-94684D102BE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recipvany!$A$11:$A$14</c:f>
              <c:strCache>
                <c:ptCount val="4"/>
                <c:pt idx="0">
                  <c:v>Emotional violence</c:v>
                </c:pt>
                <c:pt idx="1">
                  <c:v>Physical violence</c:v>
                </c:pt>
                <c:pt idx="2">
                  <c:v>Sexual violence</c:v>
                </c:pt>
                <c:pt idx="3">
                  <c:v>Physical or sexual or emotional violence</c:v>
                </c:pt>
              </c:strCache>
            </c:strRef>
          </c:cat>
          <c:val>
            <c:numRef>
              <c:f>recipvany!$B$11:$B$14</c:f>
              <c:numCache>
                <c:formatCode>General</c:formatCode>
                <c:ptCount val="4"/>
                <c:pt idx="0">
                  <c:v>13</c:v>
                </c:pt>
                <c:pt idx="1">
                  <c:v>8</c:v>
                </c:pt>
                <c:pt idx="2">
                  <c:v>2</c:v>
                </c:pt>
                <c:pt idx="3">
                  <c:v>15</c:v>
                </c:pt>
              </c:numCache>
            </c:numRef>
          </c:val>
          <c:extLst>
            <c:ext xmlns:c16="http://schemas.microsoft.com/office/drawing/2014/chart" uri="{C3380CC4-5D6E-409C-BE32-E72D297353CC}">
              <c16:uniqueId val="{00000001-716F-456D-8B1B-94684D102BEF}"/>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94337683250355E-2"/>
          <c:y val="0.31906237907745827"/>
          <c:w val="0.94383016614176451"/>
          <c:h val="0.54578505407356881"/>
        </c:manualLayout>
      </c:layout>
      <c:barChart>
        <c:barDir val="col"/>
        <c:grouping val="clustered"/>
        <c:varyColors val="0"/>
        <c:ser>
          <c:idx val="0"/>
          <c:order val="0"/>
          <c:tx>
            <c:strRef>
              <c:f>recipv_age!$B$10</c:f>
              <c:strCache>
                <c:ptCount val="1"/>
                <c:pt idx="0">
                  <c:v>Women</c:v>
                </c:pt>
              </c:strCache>
            </c:strRef>
          </c:tx>
          <c:spPr>
            <a:solidFill>
              <a:schemeClr val="accent4"/>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6C9D-449B-9B39-78C769DE4B9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recipv_age!$A$11:$A$16</c:f>
              <c:strCache>
                <c:ptCount val="6"/>
                <c:pt idx="0">
                  <c:v>Total</c:v>
                </c:pt>
                <c:pt idx="1">
                  <c:v>15-19</c:v>
                </c:pt>
                <c:pt idx="2">
                  <c:v>20-24</c:v>
                </c:pt>
                <c:pt idx="3">
                  <c:v>25-29</c:v>
                </c:pt>
                <c:pt idx="4">
                  <c:v>30-39</c:v>
                </c:pt>
                <c:pt idx="5">
                  <c:v>40-49</c:v>
                </c:pt>
              </c:strCache>
            </c:strRef>
          </c:cat>
          <c:val>
            <c:numRef>
              <c:f>recipv_age!$B$11:$B$16</c:f>
              <c:numCache>
                <c:formatCode>0</c:formatCode>
                <c:ptCount val="6"/>
                <c:pt idx="0">
                  <c:v>15</c:v>
                </c:pt>
                <c:pt idx="1">
                  <c:v>23</c:v>
                </c:pt>
                <c:pt idx="2">
                  <c:v>17</c:v>
                </c:pt>
                <c:pt idx="3">
                  <c:v>17</c:v>
                </c:pt>
                <c:pt idx="4">
                  <c:v>17</c:v>
                </c:pt>
                <c:pt idx="5">
                  <c:v>13</c:v>
                </c:pt>
              </c:numCache>
            </c:numRef>
          </c:val>
          <c:extLst>
            <c:ext xmlns:c16="http://schemas.microsoft.com/office/drawing/2014/chart" uri="{C3380CC4-5D6E-409C-BE32-E72D297353CC}">
              <c16:uniqueId val="{00000001-6C9D-449B-9B39-78C769DE4B9F}"/>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r>
                  <a:rPr lang="en-US" sz="1800">
                    <a:solidFill>
                      <a:schemeClr val="tx1"/>
                    </a:solidFill>
                    <a:latin typeface="Source Sans Pro" panose="020B0503030403020204" pitchFamily="34" charset="0"/>
                    <a:ea typeface="Source Sans Pro" panose="020B0503030403020204" pitchFamily="34" charset="0"/>
                  </a:rPr>
                  <a:t>Woman's Age (years)</a:t>
                </a:r>
              </a:p>
            </c:rich>
          </c:tx>
          <c:layout>
            <c:manualLayout>
              <c:xMode val="edge"/>
              <c:yMode val="edge"/>
              <c:x val="0.35866823613137699"/>
              <c:y val="0.94519177394801879"/>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0"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94337683250355E-2"/>
          <c:y val="0.28424791081450002"/>
          <c:w val="0.94383016614176451"/>
          <c:h val="0.59298191062703864"/>
        </c:manualLayout>
      </c:layout>
      <c:barChart>
        <c:barDir val="col"/>
        <c:grouping val="clustered"/>
        <c:varyColors val="0"/>
        <c:ser>
          <c:idx val="0"/>
          <c:order val="0"/>
          <c:tx>
            <c:strRef>
              <c:f>recipv_edu!$B$10</c:f>
              <c:strCache>
                <c:ptCount val="1"/>
                <c:pt idx="0">
                  <c:v>Column1</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0F38-473D-8F7B-A2B555DF402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recipv_edu!$A$11:$A$14</c:f>
              <c:strCache>
                <c:ptCount val="4"/>
                <c:pt idx="0">
                  <c:v>No education</c:v>
                </c:pt>
                <c:pt idx="1">
                  <c:v>Less than secondary </c:v>
                </c:pt>
                <c:pt idx="2">
                  <c:v>Secondary</c:v>
                </c:pt>
                <c:pt idx="3">
                  <c:v>More than secondary</c:v>
                </c:pt>
              </c:strCache>
            </c:strRef>
          </c:cat>
          <c:val>
            <c:numRef>
              <c:f>recipv_edu!$B$11:$B$14</c:f>
              <c:numCache>
                <c:formatCode>General</c:formatCode>
                <c:ptCount val="4"/>
                <c:pt idx="0">
                  <c:v>23</c:v>
                </c:pt>
                <c:pt idx="1">
                  <c:v>19</c:v>
                </c:pt>
                <c:pt idx="2">
                  <c:v>15</c:v>
                </c:pt>
                <c:pt idx="3">
                  <c:v>11</c:v>
                </c:pt>
              </c:numCache>
            </c:numRef>
          </c:val>
          <c:extLst>
            <c:ext xmlns:c16="http://schemas.microsoft.com/office/drawing/2014/chart" uri="{C3380CC4-5D6E-409C-BE32-E72D297353CC}">
              <c16:uniqueId val="{00000001-0F38-473D-8F7B-A2B555DF402C}"/>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94337683250355E-2"/>
          <c:y val="0.30499119311877115"/>
          <c:w val="0.94383016614176451"/>
          <c:h val="0.51651800404568105"/>
        </c:manualLayout>
      </c:layout>
      <c:barChart>
        <c:barDir val="col"/>
        <c:grouping val="clustered"/>
        <c:varyColors val="0"/>
        <c:ser>
          <c:idx val="0"/>
          <c:order val="0"/>
          <c:tx>
            <c:strRef>
              <c:f>recipv_wea!$B$10</c:f>
              <c:strCache>
                <c:ptCount val="1"/>
                <c:pt idx="0">
                  <c:v>Column1</c:v>
                </c:pt>
              </c:strCache>
            </c:strRef>
          </c:tx>
          <c:spPr>
            <a:solidFill>
              <a:schemeClr val="accent6"/>
            </a:solidFill>
            <a:ln>
              <a:noFill/>
            </a:ln>
            <a:effectLst/>
          </c:spPr>
          <c:invertIfNegative val="0"/>
          <c:dPt>
            <c:idx val="0"/>
            <c:invertIfNegative val="0"/>
            <c:bubble3D val="0"/>
            <c:extLst>
              <c:ext xmlns:c16="http://schemas.microsoft.com/office/drawing/2014/chart" uri="{C3380CC4-5D6E-409C-BE32-E72D297353CC}">
                <c16:uniqueId val="{00000000-E5F2-4F13-96E7-33C55A8DA8F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recipv_wea!$A$11:$A$15</c:f>
              <c:strCache>
                <c:ptCount val="5"/>
                <c:pt idx="0">
                  <c:v>Lowest</c:v>
                </c:pt>
                <c:pt idx="1">
                  <c:v>Second</c:v>
                </c:pt>
                <c:pt idx="2">
                  <c:v>Middle</c:v>
                </c:pt>
                <c:pt idx="3">
                  <c:v>Fourth</c:v>
                </c:pt>
                <c:pt idx="4">
                  <c:v>Highest</c:v>
                </c:pt>
              </c:strCache>
            </c:strRef>
          </c:cat>
          <c:val>
            <c:numRef>
              <c:f>recipv_wea!$B$11:$B$15</c:f>
              <c:numCache>
                <c:formatCode>0</c:formatCode>
                <c:ptCount val="5"/>
                <c:pt idx="0" formatCode="General">
                  <c:v>21</c:v>
                </c:pt>
                <c:pt idx="1">
                  <c:v>20</c:v>
                </c:pt>
                <c:pt idx="2" formatCode="General">
                  <c:v>15</c:v>
                </c:pt>
                <c:pt idx="3" formatCode="General">
                  <c:v>13</c:v>
                </c:pt>
                <c:pt idx="4" formatCode="General">
                  <c:v>7</c:v>
                </c:pt>
              </c:numCache>
            </c:numRef>
          </c:val>
          <c:extLst>
            <c:ext xmlns:c16="http://schemas.microsoft.com/office/drawing/2014/chart" uri="{C3380CC4-5D6E-409C-BE32-E72D297353CC}">
              <c16:uniqueId val="{00000001-E5F2-4F13-96E7-33C55A8DA8F2}"/>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80212537679E-2"/>
          <c:y val="0.29965185053248677"/>
          <c:w val="0.94383016614176451"/>
          <c:h val="0.58263457531910057"/>
        </c:manualLayout>
      </c:layout>
      <c:barChart>
        <c:barDir val="col"/>
        <c:grouping val="clustered"/>
        <c:varyColors val="0"/>
        <c:ser>
          <c:idx val="0"/>
          <c:order val="0"/>
          <c:tx>
            <c:strRef>
              <c:f>phy_commit!$B$10</c:f>
              <c:strCache>
                <c:ptCount val="1"/>
                <c:pt idx="0">
                  <c:v>Column1</c:v>
                </c:pt>
              </c:strCache>
            </c:strRef>
          </c:tx>
          <c:spPr>
            <a:solidFill>
              <a:schemeClr val="accent2"/>
            </a:solidFill>
            <a:ln>
              <a:noFill/>
            </a:ln>
            <a:effectLst/>
          </c:spPr>
          <c:invertIfNegative val="0"/>
          <c:dPt>
            <c:idx val="0"/>
            <c:invertIfNegative val="0"/>
            <c:bubble3D val="0"/>
            <c:extLst>
              <c:ext xmlns:c16="http://schemas.microsoft.com/office/drawing/2014/chart" uri="{C3380CC4-5D6E-409C-BE32-E72D297353CC}">
                <c16:uniqueId val="{00000000-9B5F-441D-9110-2A0F899A4079}"/>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2-9B5F-441D-9110-2A0F899A4079}"/>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4-9B5F-441D-9110-2A0F899A407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phy_commit!$A$11:$A$14</c:f>
              <c:strCache>
                <c:ptCount val="4"/>
                <c:pt idx="0">
                  <c:v>Current
husband</c:v>
                </c:pt>
                <c:pt idx="1">
                  <c:v>Former
husband</c:v>
                </c:pt>
                <c:pt idx="2">
                  <c:v>Father/
step-father</c:v>
                </c:pt>
                <c:pt idx="3">
                  <c:v>Mother/
step-mother</c:v>
                </c:pt>
              </c:strCache>
            </c:strRef>
          </c:cat>
          <c:val>
            <c:numRef>
              <c:f>phy_commit!$B$11:$B$14</c:f>
              <c:numCache>
                <c:formatCode>General</c:formatCode>
                <c:ptCount val="4"/>
                <c:pt idx="0">
                  <c:v>63</c:v>
                </c:pt>
                <c:pt idx="1">
                  <c:v>26</c:v>
                </c:pt>
                <c:pt idx="2">
                  <c:v>12</c:v>
                </c:pt>
                <c:pt idx="3">
                  <c:v>11</c:v>
                </c:pt>
              </c:numCache>
            </c:numRef>
          </c:val>
          <c:extLst>
            <c:ext xmlns:c16="http://schemas.microsoft.com/office/drawing/2014/chart" uri="{C3380CC4-5D6E-409C-BE32-E72D297353CC}">
              <c16:uniqueId val="{00000005-9B5F-441D-9110-2A0F899A4079}"/>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80212537679E-2"/>
          <c:y val="0.1827858758367826"/>
          <c:w val="0.94383016614176451"/>
          <c:h val="0.6420580167872566"/>
        </c:manualLayout>
      </c:layout>
      <c:barChart>
        <c:barDir val="col"/>
        <c:grouping val="clustered"/>
        <c:varyColors val="0"/>
        <c:ser>
          <c:idx val="0"/>
          <c:order val="0"/>
          <c:tx>
            <c:strRef>
              <c:f>sex_vio!$A$11</c:f>
              <c:strCache>
                <c:ptCount val="1"/>
                <c:pt idx="0">
                  <c:v>Women</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8831-45D8-B2EC-594C3A61794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sex_vio!$B$10:$C$10</c:f>
              <c:strCache>
                <c:ptCount val="2"/>
                <c:pt idx="0">
                  <c:v>Ever experienced spousal sexual violence </c:v>
                </c:pt>
                <c:pt idx="1">
                  <c:v>Experienced spousal sexual violence in the last 12 months</c:v>
                </c:pt>
              </c:strCache>
            </c:strRef>
          </c:cat>
          <c:val>
            <c:numRef>
              <c:f>sex_vio!$B$11:$C$11</c:f>
              <c:numCache>
                <c:formatCode>General</c:formatCode>
                <c:ptCount val="2"/>
                <c:pt idx="0">
                  <c:v>3</c:v>
                </c:pt>
                <c:pt idx="1">
                  <c:v>2</c:v>
                </c:pt>
              </c:numCache>
            </c:numRef>
          </c:val>
          <c:extLst>
            <c:ext xmlns:c16="http://schemas.microsoft.com/office/drawing/2014/chart" uri="{C3380CC4-5D6E-409C-BE32-E72D297353CC}">
              <c16:uniqueId val="{00000001-8831-45D8-B2EC-594C3A617940}"/>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80212537679E-2"/>
          <c:y val="0.33728668007774631"/>
          <c:w val="0.94383016614176451"/>
          <c:h val="0.54672536431544394"/>
        </c:manualLayout>
      </c:layout>
      <c:barChart>
        <c:barDir val="col"/>
        <c:grouping val="clustered"/>
        <c:varyColors val="0"/>
        <c:ser>
          <c:idx val="0"/>
          <c:order val="0"/>
          <c:tx>
            <c:strRef>
              <c:f>sex_commit1!$B$10</c:f>
              <c:strCache>
                <c:ptCount val="1"/>
                <c:pt idx="0">
                  <c:v>Column1</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78FA-467C-9AC0-F5BF32E30EA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sex_commit1!$A$11:$A$12</c:f>
              <c:strCache>
                <c:ptCount val="2"/>
                <c:pt idx="0">
                  <c:v>Current husband</c:v>
                </c:pt>
                <c:pt idx="1">
                  <c:v>Former husband</c:v>
                </c:pt>
              </c:strCache>
            </c:strRef>
          </c:cat>
          <c:val>
            <c:numRef>
              <c:f>sex_commit1!$B$11:$B$12</c:f>
              <c:numCache>
                <c:formatCode>General</c:formatCode>
                <c:ptCount val="2"/>
                <c:pt idx="0">
                  <c:v>95</c:v>
                </c:pt>
                <c:pt idx="1">
                  <c:v>10</c:v>
                </c:pt>
              </c:numCache>
            </c:numRef>
          </c:val>
          <c:extLst>
            <c:ext xmlns:c16="http://schemas.microsoft.com/office/drawing/2014/chart" uri="{C3380CC4-5D6E-409C-BE32-E72D297353CC}">
              <c16:uniqueId val="{00000001-78FA-467C-9AC0-F5BF32E30EA5}"/>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755120941143585E-3"/>
          <c:y val="0.26758906714465863"/>
          <c:w val="0.98546555244511014"/>
          <c:h val="0.60651863717971777"/>
        </c:manualLayout>
      </c:layout>
      <c:barChart>
        <c:barDir val="col"/>
        <c:grouping val="clustered"/>
        <c:varyColors val="1"/>
        <c:ser>
          <c:idx val="0"/>
          <c:order val="0"/>
          <c:tx>
            <c:strRef>
              <c:f>viol_marr1!$A$11</c:f>
              <c:strCache>
                <c:ptCount val="1"/>
                <c:pt idx="0">
                  <c:v>Married</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BAFE-4CD2-9A21-BADDB55F303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viol_marr1!$B$10:$C$10</c:f>
              <c:strCache>
                <c:ptCount val="2"/>
                <c:pt idx="0">
                  <c:v>Physical violence by any perpetrator since age 15</c:v>
                </c:pt>
                <c:pt idx="1">
                  <c:v>Spousal sexual violence ever</c:v>
                </c:pt>
              </c:strCache>
            </c:strRef>
          </c:cat>
          <c:val>
            <c:numRef>
              <c:f>viol_marr1!$B$11:$C$11</c:f>
              <c:numCache>
                <c:formatCode>General</c:formatCode>
                <c:ptCount val="2"/>
                <c:pt idx="0">
                  <c:v>11</c:v>
                </c:pt>
                <c:pt idx="1">
                  <c:v>2</c:v>
                </c:pt>
              </c:numCache>
            </c:numRef>
          </c:val>
          <c:extLst>
            <c:ext xmlns:c16="http://schemas.microsoft.com/office/drawing/2014/chart" uri="{C3380CC4-5D6E-409C-BE32-E72D297353CC}">
              <c16:uniqueId val="{00000001-BAFE-4CD2-9A21-BADDB55F3032}"/>
            </c:ext>
          </c:extLst>
        </c:ser>
        <c:ser>
          <c:idx val="1"/>
          <c:order val="1"/>
          <c:tx>
            <c:strRef>
              <c:f>viol_marr1!$A$12</c:f>
              <c:strCache>
                <c:ptCount val="1"/>
                <c:pt idx="0">
                  <c:v>Divorced/ separated/ widowed</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2-BAFE-4CD2-9A21-BADDB55F303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viol_marr1!$B$10:$C$10</c:f>
              <c:strCache>
                <c:ptCount val="2"/>
                <c:pt idx="0">
                  <c:v>Physical violence by any perpetrator since age 15</c:v>
                </c:pt>
                <c:pt idx="1">
                  <c:v>Spousal sexual violence ever</c:v>
                </c:pt>
              </c:strCache>
            </c:strRef>
          </c:cat>
          <c:val>
            <c:numRef>
              <c:f>viol_marr1!$B$12:$C$12</c:f>
              <c:numCache>
                <c:formatCode>General</c:formatCode>
                <c:ptCount val="2"/>
                <c:pt idx="0">
                  <c:v>31</c:v>
                </c:pt>
                <c:pt idx="1">
                  <c:v>12</c:v>
                </c:pt>
              </c:numCache>
            </c:numRef>
          </c:val>
          <c:extLst>
            <c:ext xmlns:c16="http://schemas.microsoft.com/office/drawing/2014/chart" uri="{C3380CC4-5D6E-409C-BE32-E72D297353CC}">
              <c16:uniqueId val="{00000003-BAFE-4CD2-9A21-BADDB55F3032}"/>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16051170672468609"/>
          <c:y val="0.19209134599456232"/>
          <c:w val="0.68728908471777483"/>
          <c:h val="5.8288650873342299E-2"/>
        </c:manualLayout>
      </c:layout>
      <c:overlay val="0"/>
      <c:txPr>
        <a:bodyPr/>
        <a:lstStyle/>
        <a:p>
          <a:pPr>
            <a:defRPr sz="1800" b="0">
              <a:solidFill>
                <a:schemeClr val="tx1"/>
              </a:solidFill>
              <a:latin typeface="Source Sans Pro" panose="020B0503030403020204" pitchFamily="34" charset="0"/>
              <a:ea typeface="Source Sans Pro" panose="020B0503030403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883411561266508"/>
          <c:y val="0.22081888723790655"/>
          <c:w val="0.65286736206347606"/>
          <c:h val="0.77737510708635416"/>
        </c:manualLayout>
      </c:layout>
      <c:pieChart>
        <c:varyColors val="1"/>
        <c:ser>
          <c:idx val="0"/>
          <c:order val="0"/>
          <c:tx>
            <c:strRef>
              <c:f>seekhelp!$B$10</c:f>
              <c:strCache>
                <c:ptCount val="1"/>
              </c:strCache>
            </c:strRef>
          </c:tx>
          <c:spPr>
            <a:solidFill>
              <a:srgbClr val="6600FF"/>
            </a:solidFill>
          </c:spPr>
          <c:dPt>
            <c:idx val="0"/>
            <c:bubble3D val="0"/>
            <c:spPr>
              <a:solidFill>
                <a:schemeClr val="accent5"/>
              </a:solidFill>
              <a:ln w="19050">
                <a:solidFill>
                  <a:schemeClr val="lt1"/>
                </a:solidFill>
              </a:ln>
              <a:effectLst/>
            </c:spPr>
            <c:extLst>
              <c:ext xmlns:c16="http://schemas.microsoft.com/office/drawing/2014/chart" uri="{C3380CC4-5D6E-409C-BE32-E72D297353CC}">
                <c16:uniqueId val="{00000001-01B3-4609-B7B6-634C72AB70F9}"/>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01B3-4609-B7B6-634C72AB70F9}"/>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5-01B3-4609-B7B6-634C72AB70F9}"/>
              </c:ext>
            </c:extLst>
          </c:dPt>
          <c:dLbls>
            <c:dLbl>
              <c:idx val="0"/>
              <c:layout>
                <c:manualLayout>
                  <c:x val="-1.93966742097808E-2"/>
                  <c:y val="0.24098165852604617"/>
                </c:manualLayout>
              </c:layout>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Source Sans Pro SemiBold" panose="020B0603030403020204" pitchFamily="34" charset="0"/>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01B3-4609-B7B6-634C72AB70F9}"/>
                </c:ext>
              </c:extLst>
            </c:dLbl>
            <c:dLbl>
              <c:idx val="2"/>
              <c:layout>
                <c:manualLayout>
                  <c:x val="0.13563590580369958"/>
                  <c:y val="-0.11803513970230792"/>
                </c:manualLayout>
              </c:layout>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Source Sans Pro SemiBold" panose="020B0603030403020204" pitchFamily="34" charset="0"/>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01B3-4609-B7B6-634C72AB70F9}"/>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Source Sans Pro SemiBold" panose="020B0603030403020204" pitchFamily="34" charset="0"/>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seekhelp!$A$11:$A$13</c:f>
              <c:strCache>
                <c:ptCount val="3"/>
                <c:pt idx="0">
                  <c:v>Sought help to stop violence</c:v>
                </c:pt>
                <c:pt idx="1">
                  <c:v>Never sought help but told someone</c:v>
                </c:pt>
                <c:pt idx="2">
                  <c:v>Never sought help, never told anyone</c:v>
                </c:pt>
              </c:strCache>
            </c:strRef>
          </c:cat>
          <c:val>
            <c:numRef>
              <c:f>seekhelp!$B$11:$B$13</c:f>
              <c:numCache>
                <c:formatCode>General</c:formatCode>
                <c:ptCount val="3"/>
                <c:pt idx="0">
                  <c:v>34</c:v>
                </c:pt>
                <c:pt idx="1">
                  <c:v>9</c:v>
                </c:pt>
                <c:pt idx="2">
                  <c:v>57</c:v>
                </c:pt>
              </c:numCache>
            </c:numRef>
          </c:val>
          <c:extLst>
            <c:ext xmlns:c16="http://schemas.microsoft.com/office/drawing/2014/chart" uri="{C3380CC4-5D6E-409C-BE32-E72D297353CC}">
              <c16:uniqueId val="{00000006-01B3-4609-B7B6-634C72AB70F9}"/>
            </c:ext>
          </c:extLst>
        </c:ser>
        <c:dLbls>
          <c:dLblPos val="bestFit"/>
          <c:showLegendKey val="0"/>
          <c:showVal val="1"/>
          <c:showCatName val="0"/>
          <c:showSerName val="0"/>
          <c:showPercent val="0"/>
          <c:showBubbleSize val="0"/>
          <c:showLeaderLines val="1"/>
        </c:dLbls>
        <c:firstSliceAng val="30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417930651487283E-3"/>
          <c:y val="0.34679366134926048"/>
          <c:w val="0.98546555244511014"/>
          <c:h val="0.57685691851477661"/>
        </c:manualLayout>
      </c:layout>
      <c:barChart>
        <c:barDir val="col"/>
        <c:grouping val="clustered"/>
        <c:varyColors val="1"/>
        <c:ser>
          <c:idx val="0"/>
          <c:order val="0"/>
          <c:tx>
            <c:strRef>
              <c:f>helpsource!$A$11</c:f>
              <c:strCache>
                <c:ptCount val="1"/>
                <c:pt idx="0">
                  <c:v>Physical only</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3431-4B3E-8582-CF430E0A30E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helpsource!$B$10:$D$10</c:f>
              <c:strCache>
                <c:ptCount val="3"/>
                <c:pt idx="0">
                  <c:v>Own family</c:v>
                </c:pt>
                <c:pt idx="1">
                  <c:v>Husband's family</c:v>
                </c:pt>
                <c:pt idx="2">
                  <c:v>Police</c:v>
                </c:pt>
              </c:strCache>
            </c:strRef>
          </c:cat>
          <c:val>
            <c:numRef>
              <c:f>helpsource!$B$11:$D$11</c:f>
              <c:numCache>
                <c:formatCode>General</c:formatCode>
                <c:ptCount val="3"/>
                <c:pt idx="0">
                  <c:v>75</c:v>
                </c:pt>
                <c:pt idx="1">
                  <c:v>20</c:v>
                </c:pt>
                <c:pt idx="2">
                  <c:v>5</c:v>
                </c:pt>
              </c:numCache>
            </c:numRef>
          </c:val>
          <c:extLst>
            <c:ext xmlns:c16="http://schemas.microsoft.com/office/drawing/2014/chart" uri="{C3380CC4-5D6E-409C-BE32-E72D297353CC}">
              <c16:uniqueId val="{00000001-3431-4B3E-8582-CF430E0A30EC}"/>
            </c:ext>
          </c:extLst>
        </c:ser>
        <c:ser>
          <c:idx val="1"/>
          <c:order val="1"/>
          <c:tx>
            <c:strRef>
              <c:f>helpsource!$A$12</c:f>
              <c:strCache>
                <c:ptCount val="1"/>
                <c:pt idx="0">
                  <c:v>Both physical and sexual</c:v>
                </c:pt>
              </c:strCache>
            </c:strRef>
          </c:tx>
          <c:spPr>
            <a:solidFill>
              <a:schemeClr val="accent4"/>
            </a:solidFill>
            <a:ln>
              <a:noFill/>
            </a:ln>
            <a:effectLst/>
          </c:spPr>
          <c:invertIfNegative val="0"/>
          <c:dPt>
            <c:idx val="0"/>
            <c:invertIfNegative val="0"/>
            <c:bubble3D val="0"/>
            <c:extLst>
              <c:ext xmlns:c16="http://schemas.microsoft.com/office/drawing/2014/chart" uri="{C3380CC4-5D6E-409C-BE32-E72D297353CC}">
                <c16:uniqueId val="{00000002-3431-4B3E-8582-CF430E0A30E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helpsource!$B$10:$D$10</c:f>
              <c:strCache>
                <c:ptCount val="3"/>
                <c:pt idx="0">
                  <c:v>Own family</c:v>
                </c:pt>
                <c:pt idx="1">
                  <c:v>Husband's family</c:v>
                </c:pt>
                <c:pt idx="2">
                  <c:v>Police</c:v>
                </c:pt>
              </c:strCache>
            </c:strRef>
          </c:cat>
          <c:val>
            <c:numRef>
              <c:f>helpsource!$B$12:$D$12</c:f>
              <c:numCache>
                <c:formatCode>General</c:formatCode>
                <c:ptCount val="3"/>
                <c:pt idx="0">
                  <c:v>64</c:v>
                </c:pt>
                <c:pt idx="1">
                  <c:v>32</c:v>
                </c:pt>
                <c:pt idx="2">
                  <c:v>4</c:v>
                </c:pt>
              </c:numCache>
            </c:numRef>
          </c:val>
          <c:extLst>
            <c:ext xmlns:c16="http://schemas.microsoft.com/office/drawing/2014/chart" uri="{C3380CC4-5D6E-409C-BE32-E72D297353CC}">
              <c16:uniqueId val="{00000003-3431-4B3E-8582-CF430E0A30EC}"/>
            </c:ext>
          </c:extLst>
        </c:ser>
        <c:ser>
          <c:idx val="2"/>
          <c:order val="2"/>
          <c:tx>
            <c:strRef>
              <c:f>helpsource!$A$13</c:f>
              <c:strCache>
                <c:ptCount val="1"/>
                <c:pt idx="0">
                  <c:v>Physical or sexual</c:v>
                </c:pt>
              </c:strCache>
            </c:strRef>
          </c:tx>
          <c:spPr>
            <a:solidFill>
              <a:schemeClr val="accent2"/>
            </a:solidFill>
            <a:ln>
              <a:noFill/>
            </a:ln>
            <a:effectLst/>
          </c:spPr>
          <c:invertIfNegative val="0"/>
          <c:dPt>
            <c:idx val="0"/>
            <c:invertIfNegative val="0"/>
            <c:bubble3D val="0"/>
            <c:extLst>
              <c:ext xmlns:c16="http://schemas.microsoft.com/office/drawing/2014/chart" uri="{C3380CC4-5D6E-409C-BE32-E72D297353CC}">
                <c16:uniqueId val="{00000004-3431-4B3E-8582-CF430E0A30E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helpsource!$B$10:$D$10</c:f>
              <c:strCache>
                <c:ptCount val="3"/>
                <c:pt idx="0">
                  <c:v>Own family</c:v>
                </c:pt>
                <c:pt idx="1">
                  <c:v>Husband's family</c:v>
                </c:pt>
                <c:pt idx="2">
                  <c:v>Police</c:v>
                </c:pt>
              </c:strCache>
            </c:strRef>
          </c:cat>
          <c:val>
            <c:numRef>
              <c:f>helpsource!$B$13:$D$13</c:f>
              <c:numCache>
                <c:formatCode>General</c:formatCode>
                <c:ptCount val="3"/>
                <c:pt idx="0">
                  <c:v>72</c:v>
                </c:pt>
                <c:pt idx="1">
                  <c:v>23</c:v>
                </c:pt>
                <c:pt idx="2">
                  <c:v>5</c:v>
                </c:pt>
              </c:numCache>
            </c:numRef>
          </c:val>
          <c:extLst>
            <c:ext xmlns:c16="http://schemas.microsoft.com/office/drawing/2014/chart" uri="{C3380CC4-5D6E-409C-BE32-E72D297353CC}">
              <c16:uniqueId val="{00000005-3431-4B3E-8582-CF430E0A30EC}"/>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min val="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5.729179373229585E-2"/>
          <c:y val="0.28199000986432421"/>
          <c:w val="0.90277089595864646"/>
          <c:h val="3.484362930816258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824597717712721"/>
          <c:y val="0.21204236155677786"/>
          <c:w val="0.50175402282287274"/>
          <c:h val="0.78795763844322209"/>
        </c:manualLayout>
      </c:layout>
      <c:barChart>
        <c:barDir val="bar"/>
        <c:grouping val="clustered"/>
        <c:varyColors val="0"/>
        <c:ser>
          <c:idx val="0"/>
          <c:order val="0"/>
          <c:tx>
            <c:strRef>
              <c:f>controll!$B$10</c:f>
              <c:strCache>
                <c:ptCount val="1"/>
                <c:pt idx="0">
                  <c:v>Series 1</c:v>
                </c:pt>
              </c:strCache>
            </c:strRef>
          </c:tx>
          <c:spPr>
            <a:solidFill>
              <a:schemeClr val="accent2"/>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06D0-42D2-99F0-7C7E268B8949}"/>
              </c:ext>
            </c:extLst>
          </c:dPt>
          <c:dPt>
            <c:idx val="1"/>
            <c:invertIfNegative val="0"/>
            <c:bubble3D val="0"/>
            <c:spPr>
              <a:solidFill>
                <a:schemeClr val="accent2">
                  <a:lumMod val="50000"/>
                </a:schemeClr>
              </a:solidFill>
              <a:ln>
                <a:noFill/>
              </a:ln>
              <a:effectLst/>
            </c:spPr>
            <c:extLst>
              <c:ext xmlns:c16="http://schemas.microsoft.com/office/drawing/2014/chart" uri="{C3380CC4-5D6E-409C-BE32-E72D297353CC}">
                <c16:uniqueId val="{00000003-06D0-42D2-99F0-7C7E268B8949}"/>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06D0-42D2-99F0-7C7E268B8949}"/>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7-06D0-42D2-99F0-7C7E268B8949}"/>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9-06D0-42D2-99F0-7C7E268B8949}"/>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06D0-42D2-99F0-7C7E268B8949}"/>
              </c:ext>
            </c:extLst>
          </c:dPt>
          <c:dPt>
            <c:idx val="6"/>
            <c:invertIfNegative val="0"/>
            <c:bubble3D val="0"/>
            <c:spPr>
              <a:solidFill>
                <a:schemeClr val="accent2"/>
              </a:solidFill>
              <a:ln>
                <a:noFill/>
              </a:ln>
              <a:effectLst/>
            </c:spPr>
            <c:extLst>
              <c:ext xmlns:c16="http://schemas.microsoft.com/office/drawing/2014/chart" uri="{C3380CC4-5D6E-409C-BE32-E72D297353CC}">
                <c16:uniqueId val="{0000000D-06D0-42D2-99F0-7C7E268B894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controll!$A$11:$A$17</c:f>
              <c:strCache>
                <c:ptCount val="7"/>
                <c:pt idx="0">
                  <c:v>Displays none of the specific behaviours</c:v>
                </c:pt>
                <c:pt idx="1">
                  <c:v>Displays 3 or more of the specific behaviours</c:v>
                </c:pt>
                <c:pt idx="2">
                  <c:v>Insists on knowing where she is at all times</c:v>
                </c:pt>
                <c:pt idx="3">
                  <c:v>Tries to limit her contact with her family</c:v>
                </c:pt>
                <c:pt idx="4">
                  <c:v>Does not permit her to meet her
female friends</c:v>
                </c:pt>
                <c:pt idx="5">
                  <c:v>Wrongly accuses her of being unfaithful</c:v>
                </c:pt>
                <c:pt idx="6">
                  <c:v>Is jealous or angry if she talks to other men</c:v>
                </c:pt>
              </c:strCache>
            </c:strRef>
          </c:cat>
          <c:val>
            <c:numRef>
              <c:f>controll!$B$11:$B$17</c:f>
              <c:numCache>
                <c:formatCode>General</c:formatCode>
                <c:ptCount val="7"/>
                <c:pt idx="0">
                  <c:v>29</c:v>
                </c:pt>
                <c:pt idx="1">
                  <c:v>8</c:v>
                </c:pt>
                <c:pt idx="2">
                  <c:v>23</c:v>
                </c:pt>
                <c:pt idx="3">
                  <c:v>5</c:v>
                </c:pt>
                <c:pt idx="4">
                  <c:v>11</c:v>
                </c:pt>
                <c:pt idx="5">
                  <c:v>4</c:v>
                </c:pt>
                <c:pt idx="6">
                  <c:v>67</c:v>
                </c:pt>
              </c:numCache>
            </c:numRef>
          </c:val>
          <c:extLst>
            <c:ext xmlns:c16="http://schemas.microsoft.com/office/drawing/2014/chart" uri="{C3380CC4-5D6E-409C-BE32-E72D297353CC}">
              <c16:uniqueId val="{0000000E-06D0-42D2-99F0-7C7E268B8949}"/>
            </c:ext>
          </c:extLst>
        </c:ser>
        <c:dLbls>
          <c:showLegendKey val="0"/>
          <c:showVal val="0"/>
          <c:showCatName val="0"/>
          <c:showSerName val="0"/>
          <c:showPercent val="0"/>
          <c:showBubbleSize val="0"/>
        </c:dLbls>
        <c:gapWidth val="182"/>
        <c:axId val="97276448"/>
        <c:axId val="1687281247"/>
      </c:barChart>
      <c:catAx>
        <c:axId val="9727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mn-ea"/>
                <a:cs typeface="+mn-cs"/>
              </a:defRPr>
            </a:pPr>
            <a:endParaRPr lang="en-US"/>
          </a:p>
        </c:txPr>
        <c:crossAx val="1687281247"/>
        <c:crosses val="autoZero"/>
        <c:auto val="1"/>
        <c:lblAlgn val="ctr"/>
        <c:lblOffset val="100"/>
        <c:noMultiLvlLbl val="0"/>
      </c:catAx>
      <c:valAx>
        <c:axId val="1687281247"/>
        <c:scaling>
          <c:orientation val="minMax"/>
          <c:max val="100"/>
        </c:scaling>
        <c:delete val="1"/>
        <c:axPos val="b"/>
        <c:numFmt formatCode="General" sourceLinked="1"/>
        <c:majorTickMark val="out"/>
        <c:minorTickMark val="none"/>
        <c:tickLblPos val="nextTo"/>
        <c:crossAx val="97276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194337683250355E-2"/>
          <c:y val="0.22754576767073989"/>
          <c:w val="0.94383016614176451"/>
          <c:h val="0.60015464423709142"/>
        </c:manualLayout>
      </c:layout>
      <c:barChart>
        <c:barDir val="col"/>
        <c:grouping val="clustered"/>
        <c:varyColors val="0"/>
        <c:ser>
          <c:idx val="0"/>
          <c:order val="0"/>
          <c:tx>
            <c:strRef>
              <c:f>anyipvrec!$B$10</c:f>
              <c:strCache>
                <c:ptCount val="1"/>
                <c:pt idx="0">
                  <c:v>Column1</c:v>
                </c:pt>
              </c:strCache>
            </c:strRef>
          </c:tx>
          <c:spPr>
            <a:solidFill>
              <a:schemeClr val="accent5"/>
            </a:solidFill>
            <a:ln>
              <a:noFill/>
            </a:ln>
            <a:effectLst/>
          </c:spPr>
          <c:invertIfNegative val="0"/>
          <c:dPt>
            <c:idx val="0"/>
            <c:invertIfNegative val="0"/>
            <c:bubble3D val="0"/>
            <c:extLst>
              <c:ext xmlns:c16="http://schemas.microsoft.com/office/drawing/2014/chart" uri="{C3380CC4-5D6E-409C-BE32-E72D297353CC}">
                <c16:uniqueId val="{00000000-B1EA-4983-B87D-6A78DDF6325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anyipvrec!$A$11:$A$14</c:f>
              <c:strCache>
                <c:ptCount val="4"/>
                <c:pt idx="0">
                  <c:v>Emotional violence</c:v>
                </c:pt>
                <c:pt idx="1">
                  <c:v>Physical violence</c:v>
                </c:pt>
                <c:pt idx="2">
                  <c:v>Sexual violence</c:v>
                </c:pt>
                <c:pt idx="3">
                  <c:v>Physical or sexual or emotional violence</c:v>
                </c:pt>
              </c:strCache>
            </c:strRef>
          </c:cat>
          <c:val>
            <c:numRef>
              <c:f>anyipvrec!$B$11:$B$14</c:f>
              <c:numCache>
                <c:formatCode>General</c:formatCode>
                <c:ptCount val="4"/>
                <c:pt idx="0">
                  <c:v>17</c:v>
                </c:pt>
                <c:pt idx="1">
                  <c:v>10</c:v>
                </c:pt>
                <c:pt idx="2">
                  <c:v>3</c:v>
                </c:pt>
                <c:pt idx="3">
                  <c:v>18</c:v>
                </c:pt>
              </c:numCache>
            </c:numRef>
          </c:val>
          <c:extLst>
            <c:ext xmlns:c16="http://schemas.microsoft.com/office/drawing/2014/chart" uri="{C3380CC4-5D6E-409C-BE32-E72D297353CC}">
              <c16:uniqueId val="{00000001-B1EA-4983-B87D-6A78DDF63254}"/>
            </c:ext>
          </c:extLst>
        </c:ser>
        <c:dLbls>
          <c:showLegendKey val="0"/>
          <c:showVal val="0"/>
          <c:showCatName val="0"/>
          <c:showSerName val="0"/>
          <c:showPercent val="0"/>
          <c:showBubbleSize val="0"/>
        </c:dLbls>
        <c:gapWidth val="100"/>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0.xml.rels><?xml version="1.0" encoding="UTF-8" standalone="yes"?>
<Relationships xmlns="http://schemas.openxmlformats.org/package/2006/relationships"><Relationship Id="rId1" Type="http://schemas.openxmlformats.org/officeDocument/2006/relationships/image" Target="../media/image3.png"/></Relationships>
</file>

<file path=ppt/drawings/_rels/drawing11.xml.rels><?xml version="1.0" encoding="UTF-8" standalone="yes"?>
<Relationships xmlns="http://schemas.openxmlformats.org/package/2006/relationships"><Relationship Id="rId1" Type="http://schemas.openxmlformats.org/officeDocument/2006/relationships/image" Target="../media/image3.png"/></Relationships>
</file>

<file path=ppt/drawings/_rels/drawing12.xml.rels><?xml version="1.0" encoding="UTF-8" standalone="yes"?>
<Relationships xmlns="http://schemas.openxmlformats.org/package/2006/relationships"><Relationship Id="rId1" Type="http://schemas.openxmlformats.org/officeDocument/2006/relationships/image" Target="../media/image3.png"/></Relationships>
</file>

<file path=ppt/drawings/_rels/drawing13.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cdr:x>
      <cdr:y>0.12024</cdr:y>
    </cdr:from>
    <cdr:to>
      <cdr:x>1</cdr:x>
      <cdr:y>0.20847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740882"/>
          <a:ext cx="7895353" cy="54363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ever-married women age 15-49 who have:</a:t>
          </a:r>
        </a:p>
      </cdr:txBody>
    </cdr:sp>
  </cdr:relSizeAnchor>
  <cdr:relSizeAnchor xmlns:cdr="http://schemas.openxmlformats.org/drawingml/2006/chartDrawing">
    <cdr:from>
      <cdr:x>0</cdr:x>
      <cdr:y>0</cdr:y>
    </cdr:from>
    <cdr:to>
      <cdr:x>1</cdr:x>
      <cdr:y>0.1219</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5353" cy="751115"/>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Experience of Physical Violence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10.xml><?xml version="1.0" encoding="utf-8"?>
<c:userShapes xmlns:c="http://schemas.openxmlformats.org/drawingml/2006/chart">
  <cdr:relSizeAnchor xmlns:cdr="http://schemas.openxmlformats.org/drawingml/2006/chartDrawing">
    <cdr:from>
      <cdr:x>0</cdr:x>
      <cdr:y>0.11529</cdr:y>
    </cdr:from>
    <cdr:to>
      <cdr:x>0.81121</cdr:x>
      <cdr:y>0.24087</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717317"/>
          <a:ext cx="6692203" cy="78136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ever-married women age 15-49 who have experienced violence by any husband in the last 12 months</a:t>
          </a:r>
        </a:p>
      </cdr:txBody>
    </cdr:sp>
  </cdr:relSizeAnchor>
  <cdr:relSizeAnchor xmlns:cdr="http://schemas.openxmlformats.org/drawingml/2006/chartDrawing">
    <cdr:from>
      <cdr:x>0</cdr:x>
      <cdr:y>0.00408</cdr:y>
    </cdr:from>
    <cdr:to>
      <cdr:x>0.78575</cdr:x>
      <cdr:y>0.19755</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25400"/>
          <a:ext cx="5747204" cy="1203775"/>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Recent Violence by Any Husband</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0.76962</cdr:x>
      <cdr:y>0.11837</cdr:y>
    </cdr:from>
    <cdr:to>
      <cdr:x>1</cdr:x>
      <cdr:y>0.17409</cdr:y>
    </cdr:to>
    <cdr:sp macro="" textlink="">
      <cdr:nvSpPr>
        <cdr:cNvPr id="11" name="SDG_Indicator">
          <a:extLst xmlns:a="http://schemas.openxmlformats.org/drawingml/2006/main">
            <a:ext uri="{FF2B5EF4-FFF2-40B4-BE49-F238E27FC236}">
              <a16:creationId xmlns:a16="http://schemas.microsoft.com/office/drawing/2014/main" id="{19895672-9C62-6667-D998-4F2EDFCA013E}"/>
            </a:ext>
          </a:extLst>
        </cdr:cNvPr>
        <cdr:cNvSpPr txBox="1"/>
      </cdr:nvSpPr>
      <cdr:spPr>
        <a:xfrm xmlns:a="http://schemas.openxmlformats.org/drawingml/2006/main">
          <a:off x="6349132" y="736530"/>
          <a:ext cx="1900565" cy="34669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dirty="0">
              <a:solidFill>
                <a:srgbClr val="00A1DF"/>
              </a:solidFill>
              <a:latin typeface="Source Sans Pro" panose="020B0503030403020204" pitchFamily="34" charset="0"/>
            </a:rPr>
            <a:t>Indicator 5.2.2</a:t>
          </a:r>
        </a:p>
      </cdr:txBody>
    </cdr:sp>
  </cdr:relSizeAnchor>
  <cdr:relSizeAnchor xmlns:cdr="http://schemas.openxmlformats.org/drawingml/2006/chartDrawing">
    <cdr:from>
      <cdr:x>0.80742</cdr:x>
      <cdr:y>0</cdr:y>
    </cdr:from>
    <cdr:to>
      <cdr:x>0.96551</cdr:x>
      <cdr:y>0.12032</cdr:y>
    </cdr:to>
    <cdr:pic>
      <cdr:nvPicPr>
        <cdr:cNvPr id="3" name="SDG" descr="A picture containing text&#10;&#10;Description automatically generated">
          <a:extLst xmlns:a="http://schemas.openxmlformats.org/drawingml/2006/main">
            <a:ext uri="{FF2B5EF4-FFF2-40B4-BE49-F238E27FC236}">
              <a16:creationId xmlns:a16="http://schemas.microsoft.com/office/drawing/2014/main" id="{A60D14E8-AB72-626A-D8CE-C531609F32E5}"/>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6660970" y="0"/>
          <a:ext cx="1304195" cy="748634"/>
        </a:xfrm>
        <a:prstGeom xmlns:a="http://schemas.openxmlformats.org/drawingml/2006/main" prst="rect">
          <a:avLst/>
        </a:prstGeom>
      </cdr:spPr>
    </cdr:pic>
  </cdr:relSizeAnchor>
</c:userShapes>
</file>

<file path=ppt/drawings/drawing11.xml><?xml version="1.0" encoding="utf-8"?>
<c:userShapes xmlns:c="http://schemas.openxmlformats.org/drawingml/2006/chart">
  <cdr:relSizeAnchor xmlns:cdr="http://schemas.openxmlformats.org/drawingml/2006/chartDrawing">
    <cdr:from>
      <cdr:x>0</cdr:x>
      <cdr:y>0.19413</cdr:y>
    </cdr:from>
    <cdr:to>
      <cdr:x>1</cdr:x>
      <cdr:y>0.31433</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16599"/>
          <a:ext cx="7314330" cy="75326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ever-married women age 15-49 who have experienced physical or sexual or emotional violence by any husband in the last 12 months</a:t>
          </a:r>
        </a:p>
      </cdr:txBody>
    </cdr:sp>
  </cdr:relSizeAnchor>
  <cdr:relSizeAnchor xmlns:cdr="http://schemas.openxmlformats.org/drawingml/2006/chartDrawing">
    <cdr:from>
      <cdr:x>0</cdr:x>
      <cdr:y>0</cdr:y>
    </cdr:from>
    <cdr:to>
      <cdr:x>0.78139</cdr:x>
      <cdr:y>0.20393</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6161909" cy="1256848"/>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Recent Violence by Any Husband by Woman’s Age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0.76962</cdr:x>
      <cdr:y>0.10061</cdr:y>
    </cdr:from>
    <cdr:to>
      <cdr:x>1</cdr:x>
      <cdr:y>0.15633</cdr:y>
    </cdr:to>
    <cdr:sp macro="" textlink="">
      <cdr:nvSpPr>
        <cdr:cNvPr id="11" name="SDG_Indicator">
          <a:extLst xmlns:a="http://schemas.openxmlformats.org/drawingml/2006/main">
            <a:ext uri="{FF2B5EF4-FFF2-40B4-BE49-F238E27FC236}">
              <a16:creationId xmlns:a16="http://schemas.microsoft.com/office/drawing/2014/main" id="{19895672-9C62-6667-D998-4F2EDFCA013E}"/>
            </a:ext>
          </a:extLst>
        </cdr:cNvPr>
        <cdr:cNvSpPr txBox="1"/>
      </cdr:nvSpPr>
      <cdr:spPr>
        <a:xfrm xmlns:a="http://schemas.openxmlformats.org/drawingml/2006/main">
          <a:off x="5632069" y="619125"/>
          <a:ext cx="1685925" cy="3429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a:solidFill>
                <a:srgbClr val="00A1DF"/>
              </a:solidFill>
              <a:latin typeface="Source Sans Pro" panose="020B0503030403020204" pitchFamily="34" charset="0"/>
            </a:rPr>
            <a:t>Indicator 5.2.2</a:t>
          </a:r>
        </a:p>
      </cdr:txBody>
    </cdr:sp>
  </cdr:relSizeAnchor>
  <cdr:relSizeAnchor xmlns:cdr="http://schemas.openxmlformats.org/drawingml/2006/chartDrawing">
    <cdr:from>
      <cdr:x>0.80742</cdr:x>
      <cdr:y>0</cdr:y>
    </cdr:from>
    <cdr:to>
      <cdr:x>0.96551</cdr:x>
      <cdr:y>0.12032</cdr:y>
    </cdr:to>
    <cdr:pic>
      <cdr:nvPicPr>
        <cdr:cNvPr id="3" name="SDG" descr="A picture containing text&#10;&#10;Description automatically generated">
          <a:extLst xmlns:a="http://schemas.openxmlformats.org/drawingml/2006/main">
            <a:ext uri="{FF2B5EF4-FFF2-40B4-BE49-F238E27FC236}">
              <a16:creationId xmlns:a16="http://schemas.microsoft.com/office/drawing/2014/main" id="{A60D14E8-AB72-626A-D8CE-C531609F32E5}"/>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08675" y="0"/>
          <a:ext cx="1156891" cy="740412"/>
        </a:xfrm>
        <a:prstGeom xmlns:a="http://schemas.openxmlformats.org/drawingml/2006/main" prst="rect">
          <a:avLst/>
        </a:prstGeom>
      </cdr:spPr>
    </cdr:pic>
  </cdr:relSizeAnchor>
</c:userShapes>
</file>

<file path=ppt/drawings/drawing12.xml><?xml version="1.0" encoding="utf-8"?>
<c:userShapes xmlns:c="http://schemas.openxmlformats.org/drawingml/2006/chart">
  <cdr:relSizeAnchor xmlns:cdr="http://schemas.openxmlformats.org/drawingml/2006/chartDrawing">
    <cdr:from>
      <cdr:x>0</cdr:x>
      <cdr:y>0.18311</cdr:y>
    </cdr:from>
    <cdr:to>
      <cdr:x>1</cdr:x>
      <cdr:y>0.30082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144806"/>
          <a:ext cx="8239648" cy="73591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ever-married women age 15-49 who have experienced physical or sexual or emotional violence by any husband in the last 12 months</a:t>
          </a:r>
        </a:p>
      </cdr:txBody>
    </cdr:sp>
  </cdr:relSizeAnchor>
  <cdr:relSizeAnchor xmlns:cdr="http://schemas.openxmlformats.org/drawingml/2006/chartDrawing">
    <cdr:from>
      <cdr:x>0</cdr:x>
      <cdr:y>0</cdr:y>
    </cdr:from>
    <cdr:to>
      <cdr:x>0.78139</cdr:x>
      <cdr:y>0.28531</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5718175" cy="1755775"/>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Recent Violence by Any Husband by Woman’s Education</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0.76962</cdr:x>
      <cdr:y>0.10061</cdr:y>
    </cdr:from>
    <cdr:to>
      <cdr:x>1</cdr:x>
      <cdr:y>0.15633</cdr:y>
    </cdr:to>
    <cdr:sp macro="" textlink="">
      <cdr:nvSpPr>
        <cdr:cNvPr id="11" name="SDG_Indicator">
          <a:extLst xmlns:a="http://schemas.openxmlformats.org/drawingml/2006/main">
            <a:ext uri="{FF2B5EF4-FFF2-40B4-BE49-F238E27FC236}">
              <a16:creationId xmlns:a16="http://schemas.microsoft.com/office/drawing/2014/main" id="{19895672-9C62-6667-D998-4F2EDFCA013E}"/>
            </a:ext>
          </a:extLst>
        </cdr:cNvPr>
        <cdr:cNvSpPr txBox="1"/>
      </cdr:nvSpPr>
      <cdr:spPr>
        <a:xfrm xmlns:a="http://schemas.openxmlformats.org/drawingml/2006/main">
          <a:off x="5632069" y="619125"/>
          <a:ext cx="1685925" cy="3429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a:solidFill>
                <a:srgbClr val="00A1DF"/>
              </a:solidFill>
              <a:latin typeface="Source Sans Pro" panose="020B0503030403020204" pitchFamily="34" charset="0"/>
            </a:rPr>
            <a:t>Indicator 5.2.2</a:t>
          </a:r>
        </a:p>
      </cdr:txBody>
    </cdr:sp>
  </cdr:relSizeAnchor>
  <cdr:relSizeAnchor xmlns:cdr="http://schemas.openxmlformats.org/drawingml/2006/chartDrawing">
    <cdr:from>
      <cdr:x>0.80742</cdr:x>
      <cdr:y>0</cdr:y>
    </cdr:from>
    <cdr:to>
      <cdr:x>0.96551</cdr:x>
      <cdr:y>0.12032</cdr:y>
    </cdr:to>
    <cdr:pic>
      <cdr:nvPicPr>
        <cdr:cNvPr id="3" name="SDG" descr="A picture containing text&#10;&#10;Description automatically generated">
          <a:extLst xmlns:a="http://schemas.openxmlformats.org/drawingml/2006/main">
            <a:ext uri="{FF2B5EF4-FFF2-40B4-BE49-F238E27FC236}">
              <a16:creationId xmlns:a16="http://schemas.microsoft.com/office/drawing/2014/main" id="{A60D14E8-AB72-626A-D8CE-C531609F32E5}"/>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08675" y="0"/>
          <a:ext cx="1156891" cy="740412"/>
        </a:xfrm>
        <a:prstGeom xmlns:a="http://schemas.openxmlformats.org/drawingml/2006/main" prst="rect">
          <a:avLst/>
        </a:prstGeom>
      </cdr:spPr>
    </cdr:pic>
  </cdr:relSizeAnchor>
</c:userShapes>
</file>

<file path=ppt/drawings/drawing13.xml><?xml version="1.0" encoding="utf-8"?>
<c:userShapes xmlns:c="http://schemas.openxmlformats.org/drawingml/2006/chart">
  <cdr:relSizeAnchor xmlns:cdr="http://schemas.openxmlformats.org/drawingml/2006/chartDrawing">
    <cdr:from>
      <cdr:x>0</cdr:x>
      <cdr:y>0.19554</cdr:y>
    </cdr:from>
    <cdr:to>
      <cdr:x>1</cdr:x>
      <cdr:y>0.3176</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26480"/>
          <a:ext cx="7314330" cy="76560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ever-married women age 15-49 who have experienced physical or sexual or emotional violence by any husband in the last 12 months</a:t>
          </a:r>
        </a:p>
      </cdr:txBody>
    </cdr:sp>
  </cdr:relSizeAnchor>
  <cdr:relSizeAnchor xmlns:cdr="http://schemas.openxmlformats.org/drawingml/2006/chartDrawing">
    <cdr:from>
      <cdr:x>0</cdr:x>
      <cdr:y>0</cdr:y>
    </cdr:from>
    <cdr:to>
      <cdr:x>0.78139</cdr:x>
      <cdr:y>0.2068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6161909" cy="1274538"/>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Recent Violence by Any Husband by Wealth</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0.76962</cdr:x>
      <cdr:y>0.10061</cdr:y>
    </cdr:from>
    <cdr:to>
      <cdr:x>1</cdr:x>
      <cdr:y>0.15633</cdr:y>
    </cdr:to>
    <cdr:sp macro="" textlink="">
      <cdr:nvSpPr>
        <cdr:cNvPr id="11" name="SDG_Indicator">
          <a:extLst xmlns:a="http://schemas.openxmlformats.org/drawingml/2006/main">
            <a:ext uri="{FF2B5EF4-FFF2-40B4-BE49-F238E27FC236}">
              <a16:creationId xmlns:a16="http://schemas.microsoft.com/office/drawing/2014/main" id="{19895672-9C62-6667-D998-4F2EDFCA013E}"/>
            </a:ext>
          </a:extLst>
        </cdr:cNvPr>
        <cdr:cNvSpPr txBox="1"/>
      </cdr:nvSpPr>
      <cdr:spPr>
        <a:xfrm xmlns:a="http://schemas.openxmlformats.org/drawingml/2006/main">
          <a:off x="5632069" y="619125"/>
          <a:ext cx="1685925" cy="3429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i="0" baseline="0">
              <a:solidFill>
                <a:srgbClr val="00A1DF"/>
              </a:solidFill>
              <a:latin typeface="Source Sans Pro" panose="020B0503030403020204" pitchFamily="34" charset="0"/>
            </a:rPr>
            <a:t>Indicator 5.2.2</a:t>
          </a:r>
        </a:p>
      </cdr:txBody>
    </cdr:sp>
  </cdr:relSizeAnchor>
  <cdr:relSizeAnchor xmlns:cdr="http://schemas.openxmlformats.org/drawingml/2006/chartDrawing">
    <cdr:from>
      <cdr:x>0.80742</cdr:x>
      <cdr:y>0</cdr:y>
    </cdr:from>
    <cdr:to>
      <cdr:x>0.96551</cdr:x>
      <cdr:y>0.12032</cdr:y>
    </cdr:to>
    <cdr:pic>
      <cdr:nvPicPr>
        <cdr:cNvPr id="3" name="SDG" descr="A picture containing text&#10;&#10;Description automatically generated">
          <a:extLst xmlns:a="http://schemas.openxmlformats.org/drawingml/2006/main">
            <a:ext uri="{FF2B5EF4-FFF2-40B4-BE49-F238E27FC236}">
              <a16:creationId xmlns:a16="http://schemas.microsoft.com/office/drawing/2014/main" id="{A60D14E8-AB72-626A-D8CE-C531609F32E5}"/>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08675" y="0"/>
          <a:ext cx="1156891" cy="740412"/>
        </a:xfrm>
        <a:prstGeom xmlns:a="http://schemas.openxmlformats.org/drawingml/2006/main" prst="rect">
          <a:avLst/>
        </a:prstGeom>
      </cdr:spPr>
    </cdr:pic>
  </cdr:relSizeAnchor>
  <cdr:relSizeAnchor xmlns:cdr="http://schemas.openxmlformats.org/drawingml/2006/chartDrawing">
    <cdr:from>
      <cdr:x>0</cdr:x>
      <cdr:y>0.93219</cdr:y>
    </cdr:from>
    <cdr:to>
      <cdr:x>1</cdr:x>
      <cdr:y>0.99381</cdr:y>
    </cdr:to>
    <cdr:grpSp>
      <cdr:nvGrpSpPr>
        <cdr:cNvPr id="7" name="Group 6">
          <a:extLst xmlns:a="http://schemas.openxmlformats.org/drawingml/2006/main">
            <a:ext uri="{FF2B5EF4-FFF2-40B4-BE49-F238E27FC236}">
              <a16:creationId xmlns:a16="http://schemas.microsoft.com/office/drawing/2014/main" id="{9B93891F-7FE0-C8DC-6B27-0AD630270771}"/>
            </a:ext>
          </a:extLst>
        </cdr:cNvPr>
        <cdr:cNvGrpSpPr/>
      </cdr:nvGrpSpPr>
      <cdr:grpSpPr>
        <a:xfrm xmlns:a="http://schemas.openxmlformats.org/drawingml/2006/main">
          <a:off x="0" y="5847039"/>
          <a:ext cx="8249697" cy="386503"/>
          <a:chOff x="693962" y="6072869"/>
          <a:chExt cx="7873095" cy="379187"/>
        </a:xfrm>
      </cdr:grpSpPr>
      <cdr:sp macro="" textlink="">
        <cdr:nvSpPr>
          <cdr:cNvPr id="8" name="Arrow: Right 7">
            <a:extLst xmlns:a="http://schemas.openxmlformats.org/drawingml/2006/main">
              <a:ext uri="{FF2B5EF4-FFF2-40B4-BE49-F238E27FC236}">
                <a16:creationId xmlns:a16="http://schemas.microsoft.com/office/drawing/2014/main" id="{07E7D4A9-A2D8-FCFA-930A-28EF4D10D77F}"/>
              </a:ext>
            </a:extLst>
          </cdr:cNvPr>
          <cdr:cNvSpPr/>
        </cdr:nvSpPr>
        <cdr:spPr>
          <a:xfrm xmlns:a="http://schemas.openxmlformats.org/drawingml/2006/main">
            <a:off x="1801585" y="6092827"/>
            <a:ext cx="5423808" cy="359229"/>
          </a:xfrm>
          <a:prstGeom xmlns:a="http://schemas.openxmlformats.org/drawingml/2006/main" prst="rightArrow">
            <a:avLst/>
          </a:prstGeom>
          <a:solidFill xmlns:a="http://schemas.openxmlformats.org/drawingml/2006/main">
            <a:schemeClr val="accent6"/>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cdr:txBody>
      </cdr:sp>
      <cdr:sp macro="" textlink="">
        <cdr:nvSpPr>
          <cdr:cNvPr id="9" name="poorest">
            <a:extLst xmlns:a="http://schemas.openxmlformats.org/drawingml/2006/main">
              <a:ext uri="{FF2B5EF4-FFF2-40B4-BE49-F238E27FC236}">
                <a16:creationId xmlns:a16="http://schemas.microsoft.com/office/drawing/2014/main" id="{412E3515-0CCA-54BB-DEDF-C212521396F3}"/>
              </a:ext>
            </a:extLst>
          </cdr:cNvPr>
          <cdr:cNvSpPr txBox="1"/>
        </cdr:nvSpPr>
        <cdr:spPr>
          <a:xfrm xmlns:a="http://schemas.openxmlformats.org/drawingml/2006/main">
            <a:off x="693962" y="6092827"/>
            <a:ext cx="1055914" cy="319313"/>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20000"/>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cdr:txBody>
      </cdr:sp>
      <cdr:sp macro="" textlink="">
        <cdr:nvSpPr>
          <cdr:cNvPr id="10" name="wealthiest">
            <a:extLst xmlns:a="http://schemas.openxmlformats.org/drawingml/2006/main">
              <a:ext uri="{FF2B5EF4-FFF2-40B4-BE49-F238E27FC236}">
                <a16:creationId xmlns:a16="http://schemas.microsoft.com/office/drawing/2014/main" id="{6746877B-C94C-C6CA-FFCE-A784D43835B6}"/>
              </a:ext>
            </a:extLst>
          </cdr:cNvPr>
          <cdr:cNvSpPr txBox="1"/>
        </cdr:nvSpPr>
        <cdr:spPr>
          <a:xfrm xmlns:a="http://schemas.openxmlformats.org/drawingml/2006/main">
            <a:off x="7277102" y="6072869"/>
            <a:ext cx="1289955" cy="359229"/>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10000"/>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cdr:txBody>
      </cdr:sp>
    </cdr:grpSp>
  </cdr:relSizeAnchor>
</c:userShapes>
</file>

<file path=ppt/drawings/drawing2.xml><?xml version="1.0" encoding="utf-8"?>
<c:userShapes xmlns:c="http://schemas.openxmlformats.org/drawingml/2006/chart">
  <cdr:relSizeAnchor xmlns:cdr="http://schemas.openxmlformats.org/drawingml/2006/chartDrawing">
    <cdr:from>
      <cdr:x>0</cdr:x>
      <cdr:y>0.10701</cdr:y>
    </cdr:from>
    <cdr:to>
      <cdr:x>1</cdr:x>
      <cdr:y>0.21906</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78717"/>
          <a:ext cx="7895353" cy="71069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Among ever-married women age 15-49 who have ever experienced physical violence since age 15, percent who report specific persons who committed the violence</a:t>
          </a:r>
        </a:p>
      </cdr:txBody>
    </cdr:sp>
  </cdr:relSizeAnchor>
  <cdr:relSizeAnchor xmlns:cdr="http://schemas.openxmlformats.org/drawingml/2006/chartDrawing">
    <cdr:from>
      <cdr:x>0</cdr:x>
      <cdr:y>0</cdr:y>
    </cdr:from>
    <cdr:to>
      <cdr:x>1</cdr:x>
      <cdr:y>0.10791</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5353" cy="684441"/>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Persons Committing Physical Violence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3.xml><?xml version="1.0" encoding="utf-8"?>
<c:userShapes xmlns:c="http://schemas.openxmlformats.org/drawingml/2006/chart">
  <cdr:relSizeAnchor xmlns:cdr="http://schemas.openxmlformats.org/drawingml/2006/chartDrawing">
    <cdr:from>
      <cdr:x>0</cdr:x>
      <cdr:y>0.12024</cdr:y>
    </cdr:from>
    <cdr:to>
      <cdr:x>1</cdr:x>
      <cdr:y>0.19982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761497"/>
          <a:ext cx="7895353" cy="50396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ever-married women age 15-49 who have:</a:t>
          </a:r>
        </a:p>
      </cdr:txBody>
    </cdr:sp>
  </cdr:relSizeAnchor>
  <cdr:relSizeAnchor xmlns:cdr="http://schemas.openxmlformats.org/drawingml/2006/chartDrawing">
    <cdr:from>
      <cdr:x>0</cdr:x>
      <cdr:y>0</cdr:y>
    </cdr:from>
    <cdr:to>
      <cdr:x>1</cdr:x>
      <cdr:y>0.12161</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895353" cy="77016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Experience of Spousal Sexual Violence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4.xml><?xml version="1.0" encoding="utf-8"?>
<c:userShapes xmlns:c="http://schemas.openxmlformats.org/drawingml/2006/chart">
  <cdr:relSizeAnchor xmlns:cdr="http://schemas.openxmlformats.org/drawingml/2006/chartDrawing">
    <cdr:from>
      <cdr:x>0</cdr:x>
      <cdr:y>0.19155</cdr:y>
    </cdr:from>
    <cdr:to>
      <cdr:x>1</cdr:x>
      <cdr:y>0.34869</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228131"/>
          <a:ext cx="7319771" cy="100752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Among ever-married women age 15-49 who have ever experienced spousal sexual violence, percent who report current or former husband who committed the violence</a:t>
          </a:r>
        </a:p>
      </cdr:txBody>
    </cdr:sp>
  </cdr:relSizeAnchor>
  <cdr:relSizeAnchor xmlns:cdr="http://schemas.openxmlformats.org/drawingml/2006/chartDrawing">
    <cdr:from>
      <cdr:x>0</cdr:x>
      <cdr:y>0</cdr:y>
    </cdr:from>
    <cdr:to>
      <cdr:x>1</cdr:x>
      <cdr:y>0.19048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17994" cy="117157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Persons Committing Spousal Sexual Violence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5.xml><?xml version="1.0" encoding="utf-8"?>
<c:userShapes xmlns:c="http://schemas.openxmlformats.org/drawingml/2006/chart">
  <cdr:relSizeAnchor xmlns:cdr="http://schemas.openxmlformats.org/drawingml/2006/chartDrawing">
    <cdr:from>
      <cdr:x>0</cdr:x>
      <cdr:y>0.10877</cdr:y>
    </cdr:from>
    <cdr:to>
      <cdr:x>1</cdr:x>
      <cdr:y>0.17936</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64748"/>
          <a:ext cx="7895355" cy="431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solidFill>
                <a:srgbClr val="000000"/>
              </a:solidFill>
              <a:latin typeface="Source Sans Pro" panose="020B0503030403020204" pitchFamily="34" charset="0"/>
              <a:ea typeface="Calibri"/>
              <a:cs typeface="Calibri"/>
            </a:rPr>
            <a:t>Percent of ever-married women age 15-49 who have ever experienced:</a:t>
          </a:r>
          <a:endParaRPr lang="en-US" sz="1800" b="0" i="1" u="none" strike="noStrike" baseline="0" dirty="0">
            <a:solidFill>
              <a:sysClr val="windowText" lastClr="000000"/>
            </a:solidFill>
            <a:latin typeface="Source Sans Pro" panose="020B0503030403020204" pitchFamily="34" charset="0"/>
            <a:ea typeface="Source Sans Pro" panose="020B0503030403020204" pitchFamily="34" charset="0"/>
            <a:cs typeface="Calibri"/>
          </a:endParaRPr>
        </a:p>
      </cdr:txBody>
    </cdr:sp>
  </cdr:relSizeAnchor>
  <cdr:relSizeAnchor xmlns:cdr="http://schemas.openxmlformats.org/drawingml/2006/chartDrawing">
    <cdr:from>
      <cdr:x>0</cdr:x>
      <cdr:y>0</cdr:y>
    </cdr:from>
    <cdr:to>
      <cdr:x>1</cdr:x>
      <cdr:y>0.10585</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25216" cy="65495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dirty="0">
              <a:latin typeface="Source Sans Pro" panose="020B0503030403020204" pitchFamily="34" charset="0"/>
              <a:cs typeface="Calibri"/>
            </a:rPr>
            <a:t>Experience of Violence by Marital Status</a:t>
          </a:r>
        </a:p>
      </cdr:txBody>
    </cdr:sp>
  </cdr:relSizeAnchor>
  <cdr:relSizeAnchor xmlns:cdr="http://schemas.openxmlformats.org/drawingml/2006/chartDrawing">
    <cdr:from>
      <cdr:x>0.6573</cdr:x>
      <cdr:y>0.51922</cdr:y>
    </cdr:from>
    <cdr:to>
      <cdr:x>0.92017</cdr:x>
      <cdr:y>0.63943</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4810125" y="3196893"/>
          <a:ext cx="1923694" cy="74010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fld id="{C8384969-1C3F-4B28-83CB-5996768E2C0C}" type="TxLink">
            <a:rPr lang="en-US" sz="1700" b="0" i="0" u="none" strike="noStrike" baseline="0">
              <a:solidFill>
                <a:srgbClr val="000000"/>
              </a:solidFill>
              <a:latin typeface="Calibri"/>
              <a:ea typeface="Calibri"/>
              <a:cs typeface="Calibri"/>
            </a:rPr>
            <a:pPr algn="ctr"/>
            <a:t> </a:t>
          </a:fld>
          <a:endParaRPr lang="en-US" sz="1700" b="0" i="0"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0.23732</cdr:x>
      <cdr:y>0.37334</cdr:y>
    </cdr:from>
    <cdr:to>
      <cdr:x>0.36227</cdr:x>
      <cdr:y>0.52185</cdr:y>
    </cdr:to>
    <cdr:sp macro="" textlink="">
      <cdr:nvSpPr>
        <cdr:cNvPr id="3" name="TextBox 2">
          <a:extLst xmlns:a="http://schemas.openxmlformats.org/drawingml/2006/main">
            <a:ext uri="{FF2B5EF4-FFF2-40B4-BE49-F238E27FC236}">
              <a16:creationId xmlns:a16="http://schemas.microsoft.com/office/drawing/2014/main" id="{0311D77B-04D4-CD0B-1D9E-EEEDC748670D}"/>
            </a:ext>
          </a:extLst>
        </cdr:cNvPr>
        <cdr:cNvSpPr txBox="1"/>
      </cdr:nvSpPr>
      <cdr:spPr>
        <a:xfrm xmlns:a="http://schemas.openxmlformats.org/drawingml/2006/main">
          <a:off x="1736725" y="22987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0.23602</cdr:x>
      <cdr:y>0.27898</cdr:y>
    </cdr:from>
    <cdr:to>
      <cdr:x>0.36097</cdr:x>
      <cdr:y>0.42749</cdr:y>
    </cdr:to>
    <cdr:sp macro="" textlink="">
      <cdr:nvSpPr>
        <cdr:cNvPr id="7" name="TextBox 6">
          <a:extLst xmlns:a="http://schemas.openxmlformats.org/drawingml/2006/main">
            <a:ext uri="{FF2B5EF4-FFF2-40B4-BE49-F238E27FC236}">
              <a16:creationId xmlns:a16="http://schemas.microsoft.com/office/drawing/2014/main" id="{7A9B8241-BC33-E4BB-41F6-209C4818F19A}"/>
            </a:ext>
          </a:extLst>
        </cdr:cNvPr>
        <cdr:cNvSpPr txBox="1"/>
      </cdr:nvSpPr>
      <cdr:spPr>
        <a:xfrm xmlns:a="http://schemas.openxmlformats.org/drawingml/2006/main">
          <a:off x="1727200" y="1717675"/>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6.xml><?xml version="1.0" encoding="utf-8"?>
<c:userShapes xmlns:c="http://schemas.openxmlformats.org/drawingml/2006/chart">
  <cdr:relSizeAnchor xmlns:cdr="http://schemas.openxmlformats.org/drawingml/2006/chartDrawing">
    <cdr:from>
      <cdr:x>0.00043</cdr:x>
      <cdr:y>0</cdr:y>
    </cdr:from>
    <cdr:to>
      <cdr:x>1</cdr:x>
      <cdr:y>0.10654</cdr:y>
    </cdr:to>
    <cdr:sp macro="" textlink="">
      <cdr:nvSpPr>
        <cdr:cNvPr id="2" name="title">
          <a:extLst xmlns:a="http://schemas.openxmlformats.org/drawingml/2006/main">
            <a:ext uri="{FF2B5EF4-FFF2-40B4-BE49-F238E27FC236}">
              <a16:creationId xmlns:a16="http://schemas.microsoft.com/office/drawing/2014/main" id="{937EE834-6612-3AE5-9607-31AE1ED22804}"/>
            </a:ext>
          </a:extLst>
        </cdr:cNvPr>
        <cdr:cNvSpPr txBox="1"/>
      </cdr:nvSpPr>
      <cdr:spPr>
        <a:xfrm xmlns:a="http://schemas.openxmlformats.org/drawingml/2006/main">
          <a:off x="3174" y="0"/>
          <a:ext cx="7324345" cy="65563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a:solidFill>
                <a:schemeClr val="tx1"/>
              </a:solidFill>
              <a:latin typeface="Source Sans Pro" panose="020B0503030403020204" pitchFamily="34" charset="0"/>
              <a:ea typeface="Source Sans Pro" panose="020B0503030403020204" pitchFamily="34" charset="0"/>
            </a:rPr>
            <a:t>Help Seeking to Stop Violence</a:t>
          </a:r>
        </a:p>
      </cdr:txBody>
    </cdr:sp>
  </cdr:relSizeAnchor>
  <cdr:relSizeAnchor xmlns:cdr="http://schemas.openxmlformats.org/drawingml/2006/chartDrawing">
    <cdr:from>
      <cdr:x>0</cdr:x>
      <cdr:y>0.10344</cdr:y>
    </cdr:from>
    <cdr:to>
      <cdr:x>1</cdr:x>
      <cdr:y>0.21489</cdr:y>
    </cdr:to>
    <cdr:sp macro="" textlink="">
      <cdr:nvSpPr>
        <cdr:cNvPr id="3" name="subtitle">
          <a:extLst xmlns:a="http://schemas.openxmlformats.org/drawingml/2006/main">
            <a:ext uri="{FF2B5EF4-FFF2-40B4-BE49-F238E27FC236}">
              <a16:creationId xmlns:a16="http://schemas.microsoft.com/office/drawing/2014/main" id="{3351B51F-8517-C12B-96C5-BD42A41AC6D1}"/>
            </a:ext>
          </a:extLst>
        </cdr:cNvPr>
        <cdr:cNvSpPr txBox="1"/>
      </cdr:nvSpPr>
      <cdr:spPr>
        <a:xfrm xmlns:a="http://schemas.openxmlformats.org/drawingml/2006/main">
          <a:off x="0" y="636588"/>
          <a:ext cx="7327519" cy="685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i="1" dirty="0">
              <a:solidFill>
                <a:schemeClr val="tx1"/>
              </a:solidFill>
              <a:latin typeface="Source Sans Pro" panose="020B0503030403020204" pitchFamily="34" charset="0"/>
              <a:ea typeface="Source Sans Pro" panose="020B0503030403020204" pitchFamily="34" charset="0"/>
            </a:rPr>
            <a:t>Percent distribution of ever-married women age 15-49 who ever experienced physical or sexual violence by their help-seeking </a:t>
          </a:r>
          <a:r>
            <a:rPr lang="en-US" sz="1800" i="1" dirty="0" err="1">
              <a:solidFill>
                <a:schemeClr val="tx1"/>
              </a:solidFill>
              <a:latin typeface="Source Sans Pro" panose="020B0503030403020204" pitchFamily="34" charset="0"/>
              <a:ea typeface="Source Sans Pro" panose="020B0503030403020204" pitchFamily="34" charset="0"/>
            </a:rPr>
            <a:t>behaviour</a:t>
          </a:r>
          <a:endParaRPr lang="en-US" sz="1800" i="1" dirty="0">
            <a:solidFill>
              <a:schemeClr val="tx1"/>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0.67525</cdr:x>
      <cdr:y>0.94752</cdr:y>
    </cdr:from>
    <cdr:to>
      <cdr:x>1</cdr:x>
      <cdr:y>1</cdr:y>
    </cdr:to>
    <cdr:sp macro="" textlink="">
      <cdr:nvSpPr>
        <cdr:cNvPr id="4" name="footnote">
          <a:extLst xmlns:a="http://schemas.openxmlformats.org/drawingml/2006/main">
            <a:ext uri="{FF2B5EF4-FFF2-40B4-BE49-F238E27FC236}">
              <a16:creationId xmlns:a16="http://schemas.microsoft.com/office/drawing/2014/main" id="{AA1CA509-60AF-72E1-5EC0-40924FBC46DA}"/>
            </a:ext>
          </a:extLst>
        </cdr:cNvPr>
        <cdr:cNvSpPr txBox="1"/>
      </cdr:nvSpPr>
      <cdr:spPr>
        <a:xfrm xmlns:a="http://schemas.openxmlformats.org/drawingml/2006/main">
          <a:off x="5324928" y="5837046"/>
          <a:ext cx="2560901" cy="32328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5F1F755C-8290-4470-B3DC-69D35B0B4EDF}" type="TxLink">
            <a:rPr lang="en-US" sz="1400" b="0" i="1" u="none" strike="noStrike" baseline="0">
              <a:solidFill>
                <a:srgbClr val="000000"/>
              </a:solidFill>
              <a:latin typeface="Source Sans Pro" panose="020B0503030403020204" pitchFamily="34" charset="0"/>
              <a:ea typeface="Source Sans Pro" panose="020B0503030403020204" pitchFamily="34" charset="0"/>
              <a:cs typeface="Calibri"/>
            </a:rPr>
            <a:pPr/>
            <a:t> </a:t>
          </a:fld>
          <a:endParaRPr lang="en-US" sz="1400" b="0" i="1" baseline="0">
            <a:solidFill>
              <a:schemeClr val="tx1"/>
            </a:solidFill>
            <a:latin typeface="Source Sans Pro" panose="020B0503030403020204" pitchFamily="34" charset="0"/>
            <a:ea typeface="Source Sans Pro" panose="020B0503030403020204" pitchFamily="34"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cdr:x>
      <cdr:y>0.15732</cdr:y>
    </cdr:from>
    <cdr:to>
      <cdr:x>1</cdr:x>
      <cdr:y>0.29803</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980317"/>
          <a:ext cx="8279842" cy="87690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Among ever-married women age 15-49 who ever experienced physical or sexual violence and sought help, percent who report specific sources of help sought to stop the violence</a:t>
          </a:r>
        </a:p>
      </cdr:txBody>
    </cdr:sp>
  </cdr:relSizeAnchor>
  <cdr:relSizeAnchor xmlns:cdr="http://schemas.openxmlformats.org/drawingml/2006/chartDrawing">
    <cdr:from>
      <cdr:x>0</cdr:x>
      <cdr:y>0</cdr:y>
    </cdr:from>
    <cdr:to>
      <cdr:x>1</cdr:x>
      <cdr:y>0.1642</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8279842" cy="1023205"/>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Sources for Help to Stop the Violence by Type of Violence Experienced</a:t>
          </a:r>
        </a:p>
      </cdr:txBody>
    </cdr:sp>
  </cdr:relSizeAnchor>
  <cdr:relSizeAnchor xmlns:cdr="http://schemas.openxmlformats.org/drawingml/2006/chartDrawing">
    <cdr:from>
      <cdr:x>0.6573</cdr:x>
      <cdr:y>0.51922</cdr:y>
    </cdr:from>
    <cdr:to>
      <cdr:x>0.92017</cdr:x>
      <cdr:y>0.63943</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4810125" y="3196893"/>
          <a:ext cx="1923694" cy="74010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fld id="{C8384969-1C3F-4B28-83CB-5996768E2C0C}" type="TxLink">
            <a:rPr lang="en-US" sz="1700" b="0" i="0" u="none" strike="noStrike" baseline="0">
              <a:solidFill>
                <a:srgbClr val="000000"/>
              </a:solidFill>
              <a:latin typeface="Calibri"/>
              <a:ea typeface="Calibri"/>
              <a:cs typeface="Calibri"/>
            </a:rPr>
            <a:pPr algn="ctr"/>
            <a:t> </a:t>
          </a:fld>
          <a:endParaRPr lang="en-US" sz="1700" b="0" i="0"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0.23732</cdr:x>
      <cdr:y>0.37334</cdr:y>
    </cdr:from>
    <cdr:to>
      <cdr:x>0.36227</cdr:x>
      <cdr:y>0.52185</cdr:y>
    </cdr:to>
    <cdr:sp macro="" textlink="">
      <cdr:nvSpPr>
        <cdr:cNvPr id="3" name="TextBox 2">
          <a:extLst xmlns:a="http://schemas.openxmlformats.org/drawingml/2006/main">
            <a:ext uri="{FF2B5EF4-FFF2-40B4-BE49-F238E27FC236}">
              <a16:creationId xmlns:a16="http://schemas.microsoft.com/office/drawing/2014/main" id="{0311D77B-04D4-CD0B-1D9E-EEEDC748670D}"/>
            </a:ext>
          </a:extLst>
        </cdr:cNvPr>
        <cdr:cNvSpPr txBox="1"/>
      </cdr:nvSpPr>
      <cdr:spPr>
        <a:xfrm xmlns:a="http://schemas.openxmlformats.org/drawingml/2006/main">
          <a:off x="1736725" y="22987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0.23602</cdr:x>
      <cdr:y>0.27898</cdr:y>
    </cdr:from>
    <cdr:to>
      <cdr:x>0.36097</cdr:x>
      <cdr:y>0.42749</cdr:y>
    </cdr:to>
    <cdr:sp macro="" textlink="">
      <cdr:nvSpPr>
        <cdr:cNvPr id="7" name="TextBox 6">
          <a:extLst xmlns:a="http://schemas.openxmlformats.org/drawingml/2006/main">
            <a:ext uri="{FF2B5EF4-FFF2-40B4-BE49-F238E27FC236}">
              <a16:creationId xmlns:a16="http://schemas.microsoft.com/office/drawing/2014/main" id="{7A9B8241-BC33-E4BB-41F6-209C4818F19A}"/>
            </a:ext>
          </a:extLst>
        </cdr:cNvPr>
        <cdr:cNvSpPr txBox="1"/>
      </cdr:nvSpPr>
      <cdr:spPr>
        <a:xfrm xmlns:a="http://schemas.openxmlformats.org/drawingml/2006/main">
          <a:off x="1727200" y="1717675"/>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8.xml><?xml version="1.0" encoding="utf-8"?>
<c:userShapes xmlns:c="http://schemas.openxmlformats.org/drawingml/2006/chart">
  <cdr:relSizeAnchor xmlns:cdr="http://schemas.openxmlformats.org/drawingml/2006/chartDrawing">
    <cdr:from>
      <cdr:x>0</cdr:x>
      <cdr:y>0</cdr:y>
    </cdr:from>
    <cdr:to>
      <cdr:x>1</cdr:x>
      <cdr:y>0.13084</cdr:y>
    </cdr:to>
    <cdr:sp macro="" textlink="">
      <cdr:nvSpPr>
        <cdr:cNvPr id="2" name="title">
          <a:extLst xmlns:a="http://schemas.openxmlformats.org/drawingml/2006/main">
            <a:ext uri="{FF2B5EF4-FFF2-40B4-BE49-F238E27FC236}">
              <a16:creationId xmlns:a16="http://schemas.microsoft.com/office/drawing/2014/main" id="{26D21AE0-4AF3-868D-69AD-BDA42382C54F}"/>
            </a:ext>
          </a:extLst>
        </cdr:cNvPr>
        <cdr:cNvSpPr txBox="1"/>
      </cdr:nvSpPr>
      <cdr:spPr>
        <a:xfrm xmlns:a="http://schemas.openxmlformats.org/drawingml/2006/main">
          <a:off x="0" y="0"/>
          <a:ext cx="7885829" cy="78263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Controlling Behaviors of Husband</a:t>
          </a:r>
        </a:p>
      </cdr:txBody>
    </cdr:sp>
  </cdr:relSizeAnchor>
  <cdr:relSizeAnchor xmlns:cdr="http://schemas.openxmlformats.org/drawingml/2006/chartDrawing">
    <cdr:from>
      <cdr:x>0</cdr:x>
      <cdr:y>0.11279</cdr:y>
    </cdr:from>
    <cdr:to>
      <cdr:x>0.12479</cdr:x>
      <cdr:y>0.26145</cdr:y>
    </cdr:to>
    <cdr:sp macro="" textlink="">
      <cdr:nvSpPr>
        <cdr:cNvPr id="3" name="TextBox 2">
          <a:extLst xmlns:a="http://schemas.openxmlformats.org/drawingml/2006/main">
            <a:ext uri="{FF2B5EF4-FFF2-40B4-BE49-F238E27FC236}">
              <a16:creationId xmlns:a16="http://schemas.microsoft.com/office/drawing/2014/main" id="{A4BD4787-C747-1583-72FF-4279E4C1CFD6}"/>
            </a:ext>
          </a:extLst>
        </cdr:cNvPr>
        <cdr:cNvSpPr txBox="1"/>
      </cdr:nvSpPr>
      <cdr:spPr>
        <a:xfrm xmlns:a="http://schemas.openxmlformats.org/drawingml/2006/main">
          <a:off x="0" y="69373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0.10241</cdr:y>
    </cdr:from>
    <cdr:to>
      <cdr:x>1</cdr:x>
      <cdr:y>0.20686</cdr:y>
    </cdr:to>
    <cdr:sp macro="" textlink="">
      <cdr:nvSpPr>
        <cdr:cNvPr id="4" name="subtitle">
          <a:extLst xmlns:a="http://schemas.openxmlformats.org/drawingml/2006/main">
            <a:ext uri="{FF2B5EF4-FFF2-40B4-BE49-F238E27FC236}">
              <a16:creationId xmlns:a16="http://schemas.microsoft.com/office/drawing/2014/main" id="{BCD63404-F1DD-A773-0452-8253B1178263}"/>
            </a:ext>
          </a:extLst>
        </cdr:cNvPr>
        <cdr:cNvSpPr txBox="1"/>
      </cdr:nvSpPr>
      <cdr:spPr>
        <a:xfrm xmlns:a="http://schemas.openxmlformats.org/drawingml/2006/main">
          <a:off x="0" y="646095"/>
          <a:ext cx="8299938" cy="65903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dirty="0">
              <a:solidFill>
                <a:schemeClr val="tx1"/>
              </a:solidFill>
              <a:latin typeface="Source Sans Pro" panose="020B0503030403020204" pitchFamily="34" charset="0"/>
            </a:rPr>
            <a:t>Percent of ever-married women age 15-49 whose husbands have ever demonstrated specific </a:t>
          </a:r>
          <a:r>
            <a:rPr lang="en-US" sz="1800" b="0" i="1" baseline="0" dirty="0" err="1">
              <a:solidFill>
                <a:schemeClr val="tx1"/>
              </a:solidFill>
              <a:latin typeface="Source Sans Pro" panose="020B0503030403020204" pitchFamily="34" charset="0"/>
            </a:rPr>
            <a:t>behaviours</a:t>
          </a:r>
          <a:endParaRPr lang="en-US" sz="1800" b="0" i="1" baseline="0" dirty="0">
            <a:solidFill>
              <a:schemeClr val="tx1"/>
            </a:solidFill>
            <a:latin typeface="Source Sans Pro" panose="020B0503030403020204" pitchFamily="34" charset="0"/>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cdr:x>
      <cdr:y>0.10883</cdr:y>
    </cdr:from>
    <cdr:to>
      <cdr:x>1</cdr:x>
      <cdr:y>0.22764</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77124"/>
          <a:ext cx="8360229" cy="73923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ever-married women age 15-49 who have ever experienced violence committed by their current or most recent husband</a:t>
          </a:r>
        </a:p>
      </cdr:txBody>
    </cdr:sp>
  </cdr:relSizeAnchor>
  <cdr:relSizeAnchor xmlns:cdr="http://schemas.openxmlformats.org/drawingml/2006/chartDrawing">
    <cdr:from>
      <cdr:x>0</cdr:x>
      <cdr:y>0</cdr:y>
    </cdr:from>
    <cdr:to>
      <cdr:x>0.98774</cdr:x>
      <cdr:y>0.21134</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789183" cy="130220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Any Violence by Most Recent Husband</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0.76962</cdr:x>
      <cdr:y>0.10061</cdr:y>
    </cdr:from>
    <cdr:to>
      <cdr:x>1</cdr:x>
      <cdr:y>0.15633</cdr:y>
    </cdr:to>
    <cdr:sp macro="" textlink="">
      <cdr:nvSpPr>
        <cdr:cNvPr id="11" name="SDG_Indicator">
          <a:extLst xmlns:a="http://schemas.openxmlformats.org/drawingml/2006/main">
            <a:ext uri="{FF2B5EF4-FFF2-40B4-BE49-F238E27FC236}">
              <a16:creationId xmlns:a16="http://schemas.microsoft.com/office/drawing/2014/main" id="{19895672-9C62-6667-D998-4F2EDFCA013E}"/>
            </a:ext>
          </a:extLst>
        </cdr:cNvPr>
        <cdr:cNvSpPr txBox="1"/>
      </cdr:nvSpPr>
      <cdr:spPr>
        <a:xfrm xmlns:a="http://schemas.openxmlformats.org/drawingml/2006/main">
          <a:off x="5632069" y="619125"/>
          <a:ext cx="1685925" cy="3429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3DD80476-CBE5-4CF3-9F82-35B959252C81}" type="TxLink">
            <a:rPr lang="en-US" sz="1800" b="1" i="0" u="none" strike="noStrike" baseline="0">
              <a:solidFill>
                <a:srgbClr val="00A1DF"/>
              </a:solidFill>
              <a:latin typeface="Source Sans Pro" panose="020B0503030403020204" pitchFamily="34" charset="0"/>
              <a:ea typeface="Calibri"/>
              <a:cs typeface="Calibri"/>
            </a:rPr>
            <a:pPr/>
            <a:t> </a:t>
          </a:fld>
          <a:endParaRPr lang="en-US" sz="1800" b="1" i="0" baseline="0">
            <a:solidFill>
              <a:srgbClr val="00A1DF"/>
            </a:solidFill>
            <a:latin typeface="Source Sans Pro" panose="020B0503030403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7/22/2024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18F8C-009B-4A2C-9AAF-305BA862A756}" type="datetimeFigureOut">
              <a:rPr lang="en-US" smtClean="0"/>
              <a:t>7/22/2024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C3D64E-78CB-41C6-B861-9BD6719652BF}" type="slidenum">
              <a:rPr lang="en-US" smtClean="0"/>
              <a:t>‹#›</a:t>
            </a:fld>
            <a:endParaRPr lang="en-US"/>
          </a:p>
        </p:txBody>
      </p:sp>
    </p:spTree>
    <p:extLst>
      <p:ext uri="{BB962C8B-B14F-4D97-AF65-F5344CB8AC3E}">
        <p14:creationId xmlns:p14="http://schemas.microsoft.com/office/powerpoint/2010/main" val="3263515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13% of ever married women age 15-49 have ever experienced physical violence by any perpetrator since age 15, and 8% have experienced physical violence in the last 12 months.</a:t>
            </a:r>
          </a:p>
          <a:p>
            <a:endParaRPr lang="en-US" dirty="0"/>
          </a:p>
          <a:p>
            <a:r>
              <a:rPr lang="en-US" dirty="0"/>
              <a:t>Table 17.1. Note: Ever experienced physical violence by any perpetrator since age 15 includes physical violence in the last 12 months. For women who were married before age 15 and reported violence only by their husband, the violence could have occurred before age 15.</a:t>
            </a:r>
          </a:p>
        </p:txBody>
      </p:sp>
      <p:sp>
        <p:nvSpPr>
          <p:cNvPr id="4" name="Slide Number Placeholder 3"/>
          <p:cNvSpPr>
            <a:spLocks noGrp="1"/>
          </p:cNvSpPr>
          <p:nvPr>
            <p:ph type="sldNum" sz="quarter" idx="5"/>
          </p:nvPr>
        </p:nvSpPr>
        <p:spPr/>
        <p:txBody>
          <a:bodyPr/>
          <a:lstStyle/>
          <a:p>
            <a:fld id="{E6C3D64E-78CB-41C6-B861-9BD6719652BF}" type="slidenum">
              <a:rPr lang="en-US" smtClean="0"/>
              <a:t>5</a:t>
            </a:fld>
            <a:endParaRPr lang="en-US"/>
          </a:p>
        </p:txBody>
      </p:sp>
    </p:spTree>
    <p:extLst>
      <p:ext uri="{BB962C8B-B14F-4D97-AF65-F5344CB8AC3E}">
        <p14:creationId xmlns:p14="http://schemas.microsoft.com/office/powerpoint/2010/main" val="1909081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of ever-married women age 15-49 have experienced recent physical or sexual or emotional violence by any husband in the last 12 months. Table 17.11. Note: Husband refers to the current husband for currently married women and the most recent husband for divorced, separated, or widowed women.</a:t>
            </a:r>
          </a:p>
        </p:txBody>
      </p:sp>
      <p:sp>
        <p:nvSpPr>
          <p:cNvPr id="4" name="Slide Number Placeholder 3"/>
          <p:cNvSpPr>
            <a:spLocks noGrp="1"/>
          </p:cNvSpPr>
          <p:nvPr>
            <p:ph type="sldNum" sz="quarter" idx="5"/>
          </p:nvPr>
        </p:nvSpPr>
        <p:spPr/>
        <p:txBody>
          <a:bodyPr/>
          <a:lstStyle/>
          <a:p>
            <a:fld id="{E6C3D64E-78CB-41C6-B861-9BD6719652BF}" type="slidenum">
              <a:rPr lang="en-US" smtClean="0"/>
              <a:t>16</a:t>
            </a:fld>
            <a:endParaRPr lang="en-US"/>
          </a:p>
        </p:txBody>
      </p:sp>
    </p:spTree>
    <p:extLst>
      <p:ext uri="{BB962C8B-B14F-4D97-AF65-F5344CB8AC3E}">
        <p14:creationId xmlns:p14="http://schemas.microsoft.com/office/powerpoint/2010/main" val="3148381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Recent violence by any husband decreases as woman’s age increases. Table 17.11. Note: Husband refers to the current husband for currently married women and the most recent husband for divorced, separated, or widowed women.</a:t>
            </a:r>
          </a:p>
        </p:txBody>
      </p:sp>
      <p:sp>
        <p:nvSpPr>
          <p:cNvPr id="4" name="Slide Number Placeholder 3"/>
          <p:cNvSpPr>
            <a:spLocks noGrp="1"/>
          </p:cNvSpPr>
          <p:nvPr>
            <p:ph type="sldNum" sz="quarter" idx="5"/>
          </p:nvPr>
        </p:nvSpPr>
        <p:spPr/>
        <p:txBody>
          <a:bodyPr/>
          <a:lstStyle/>
          <a:p>
            <a:fld id="{E6C3D64E-78CB-41C6-B861-9BD6719652BF}" type="slidenum">
              <a:rPr lang="en-US" smtClean="0"/>
              <a:t>17</a:t>
            </a:fld>
            <a:endParaRPr lang="en-US"/>
          </a:p>
        </p:txBody>
      </p:sp>
    </p:spTree>
    <p:extLst>
      <p:ext uri="{BB962C8B-B14F-4D97-AF65-F5344CB8AC3E}">
        <p14:creationId xmlns:p14="http://schemas.microsoft.com/office/powerpoint/2010/main" val="712722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Recent violence by any husband decreases as women’s education increases. Table 17.11. Note: Husband refers to the current husband for currently married women and the most recent husband for divorced, separated, or widowed women.</a:t>
            </a:r>
          </a:p>
        </p:txBody>
      </p:sp>
      <p:sp>
        <p:nvSpPr>
          <p:cNvPr id="4" name="Slide Number Placeholder 3"/>
          <p:cNvSpPr>
            <a:spLocks noGrp="1"/>
          </p:cNvSpPr>
          <p:nvPr>
            <p:ph type="sldNum" sz="quarter" idx="5"/>
          </p:nvPr>
        </p:nvSpPr>
        <p:spPr/>
        <p:txBody>
          <a:bodyPr/>
          <a:lstStyle/>
          <a:p>
            <a:fld id="{E6C3D64E-78CB-41C6-B861-9BD6719652BF}" type="slidenum">
              <a:rPr lang="en-US" smtClean="0"/>
              <a:t>18</a:t>
            </a:fld>
            <a:endParaRPr lang="en-US"/>
          </a:p>
        </p:txBody>
      </p:sp>
    </p:spTree>
    <p:extLst>
      <p:ext uri="{BB962C8B-B14F-4D97-AF65-F5344CB8AC3E}">
        <p14:creationId xmlns:p14="http://schemas.microsoft.com/office/powerpoint/2010/main" val="1507655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Recent violence by any husband decreases as household wealth increases. Table 17.11. Note: Husband refers to the current husband for currently married women and the most recent husband for divorced, separated, or widowed women.</a:t>
            </a:r>
          </a:p>
        </p:txBody>
      </p:sp>
      <p:sp>
        <p:nvSpPr>
          <p:cNvPr id="4" name="Slide Number Placeholder 3"/>
          <p:cNvSpPr>
            <a:spLocks noGrp="1"/>
          </p:cNvSpPr>
          <p:nvPr>
            <p:ph type="sldNum" sz="quarter" idx="5"/>
          </p:nvPr>
        </p:nvSpPr>
        <p:spPr/>
        <p:txBody>
          <a:bodyPr/>
          <a:lstStyle/>
          <a:p>
            <a:fld id="{E6C3D64E-78CB-41C6-B861-9BD6719652BF}" type="slidenum">
              <a:rPr lang="en-US" smtClean="0"/>
              <a:t>19</a:t>
            </a:fld>
            <a:endParaRPr lang="en-US"/>
          </a:p>
        </p:txBody>
      </p:sp>
    </p:spTree>
    <p:extLst>
      <p:ext uri="{BB962C8B-B14F-4D97-AF65-F5344CB8AC3E}">
        <p14:creationId xmlns:p14="http://schemas.microsoft.com/office/powerpoint/2010/main" val="9256343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Recent violence by any husband varies by governorate, from 7% in Mafraq to 32% in Zarqa. Table 17.11</a:t>
            </a:r>
          </a:p>
        </p:txBody>
      </p:sp>
      <p:sp>
        <p:nvSpPr>
          <p:cNvPr id="4" name="Slide Number Placeholder 3"/>
          <p:cNvSpPr>
            <a:spLocks noGrp="1"/>
          </p:cNvSpPr>
          <p:nvPr>
            <p:ph type="sldNum" sz="quarter" idx="5"/>
          </p:nvPr>
        </p:nvSpPr>
        <p:spPr/>
        <p:txBody>
          <a:bodyPr/>
          <a:lstStyle/>
          <a:p>
            <a:fld id="{E6C3D64E-78CB-41C6-B861-9BD6719652BF}" type="slidenum">
              <a:rPr lang="en-US" smtClean="0"/>
              <a:t>20</a:t>
            </a:fld>
            <a:endParaRPr lang="en-US"/>
          </a:p>
        </p:txBody>
      </p:sp>
    </p:spTree>
    <p:extLst>
      <p:ext uri="{BB962C8B-B14F-4D97-AF65-F5344CB8AC3E}">
        <p14:creationId xmlns:p14="http://schemas.microsoft.com/office/powerpoint/2010/main" val="2877334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Current husbands are the most commonly reported perpetrator of physical violence, followed by former husbands.</a:t>
            </a:r>
          </a:p>
          <a:p>
            <a:endParaRPr lang="en-US" dirty="0"/>
          </a:p>
          <a:p>
            <a:r>
              <a:rPr lang="en-US" dirty="0"/>
              <a:t>Table 17.2. Notes: Percentages may add to more than 100% since women can report more than one perpetrator.</a:t>
            </a:r>
          </a:p>
        </p:txBody>
      </p:sp>
      <p:sp>
        <p:nvSpPr>
          <p:cNvPr id="4" name="Slide Number Placeholder 3"/>
          <p:cNvSpPr>
            <a:spLocks noGrp="1"/>
          </p:cNvSpPr>
          <p:nvPr>
            <p:ph type="sldNum" sz="quarter" idx="5"/>
          </p:nvPr>
        </p:nvSpPr>
        <p:spPr/>
        <p:txBody>
          <a:bodyPr/>
          <a:lstStyle/>
          <a:p>
            <a:fld id="{E6C3D64E-78CB-41C6-B861-9BD6719652BF}" type="slidenum">
              <a:rPr lang="en-US" smtClean="0"/>
              <a:t>6</a:t>
            </a:fld>
            <a:endParaRPr lang="en-US"/>
          </a:p>
        </p:txBody>
      </p:sp>
    </p:spTree>
    <p:extLst>
      <p:ext uri="{BB962C8B-B14F-4D97-AF65-F5344CB8AC3E}">
        <p14:creationId xmlns:p14="http://schemas.microsoft.com/office/powerpoint/2010/main" val="1749598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of ever-married women have ever experienced sexual violence committed by a current, most recent, or former husband, and 2% have experienced spousal sexual violence in the last 12 months. </a:t>
            </a:r>
          </a:p>
          <a:p>
            <a:endParaRPr lang="en-US" dirty="0"/>
          </a:p>
          <a:p>
            <a:r>
              <a:rPr lang="en-US" dirty="0"/>
              <a:t>Table 17.4. Note: Spousal sexual violence includes violence committed by current, most recent, or former husband.</a:t>
            </a:r>
          </a:p>
        </p:txBody>
      </p:sp>
      <p:sp>
        <p:nvSpPr>
          <p:cNvPr id="4" name="Slide Number Placeholder 3"/>
          <p:cNvSpPr>
            <a:spLocks noGrp="1"/>
          </p:cNvSpPr>
          <p:nvPr>
            <p:ph type="sldNum" sz="quarter" idx="5"/>
          </p:nvPr>
        </p:nvSpPr>
        <p:spPr/>
        <p:txBody>
          <a:bodyPr/>
          <a:lstStyle/>
          <a:p>
            <a:fld id="{E6C3D64E-78CB-41C6-B861-9BD6719652BF}" type="slidenum">
              <a:rPr lang="en-US" smtClean="0"/>
              <a:t>7</a:t>
            </a:fld>
            <a:endParaRPr lang="en-US"/>
          </a:p>
        </p:txBody>
      </p:sp>
    </p:spTree>
    <p:extLst>
      <p:ext uri="{BB962C8B-B14F-4D97-AF65-F5344CB8AC3E}">
        <p14:creationId xmlns:p14="http://schemas.microsoft.com/office/powerpoint/2010/main" val="1913780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ever-married women who have ever experienced spousal violence, 95% reported that their current husband committed violence and 10% reported that a former husband committed violence. Table 17.5</a:t>
            </a:r>
          </a:p>
        </p:txBody>
      </p:sp>
      <p:sp>
        <p:nvSpPr>
          <p:cNvPr id="4" name="Slide Number Placeholder 3"/>
          <p:cNvSpPr>
            <a:spLocks noGrp="1"/>
          </p:cNvSpPr>
          <p:nvPr>
            <p:ph type="sldNum" sz="quarter" idx="5"/>
          </p:nvPr>
        </p:nvSpPr>
        <p:spPr/>
        <p:txBody>
          <a:bodyPr/>
          <a:lstStyle/>
          <a:p>
            <a:fld id="{E6C3D64E-78CB-41C6-B861-9BD6719652BF}" type="slidenum">
              <a:rPr lang="en-US" smtClean="0"/>
              <a:t>8</a:t>
            </a:fld>
            <a:endParaRPr lang="en-US"/>
          </a:p>
        </p:txBody>
      </p:sp>
    </p:spTree>
    <p:extLst>
      <p:ext uri="{BB962C8B-B14F-4D97-AF65-F5344CB8AC3E}">
        <p14:creationId xmlns:p14="http://schemas.microsoft.com/office/powerpoint/2010/main" val="2395441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Physical violence and spousal sexual violence are more commonly experienced by women who are divorced, separated, or widowed than by women who are currently married. Tables 17.1 and 17.4</a:t>
            </a:r>
          </a:p>
        </p:txBody>
      </p:sp>
      <p:sp>
        <p:nvSpPr>
          <p:cNvPr id="4" name="Slide Number Placeholder 3"/>
          <p:cNvSpPr>
            <a:spLocks noGrp="1"/>
          </p:cNvSpPr>
          <p:nvPr>
            <p:ph type="sldNum" sz="quarter" idx="5"/>
          </p:nvPr>
        </p:nvSpPr>
        <p:spPr/>
        <p:txBody>
          <a:bodyPr/>
          <a:lstStyle/>
          <a:p>
            <a:fld id="{E6C3D64E-78CB-41C6-B861-9BD6719652BF}" type="slidenum">
              <a:rPr lang="en-US" smtClean="0"/>
              <a:t>9</a:t>
            </a:fld>
            <a:endParaRPr lang="en-US"/>
          </a:p>
        </p:txBody>
      </p:sp>
    </p:spTree>
    <p:extLst>
      <p:ext uri="{BB962C8B-B14F-4D97-AF65-F5344CB8AC3E}">
        <p14:creationId xmlns:p14="http://schemas.microsoft.com/office/powerpoint/2010/main" val="3181103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ever-married women who experience physical or sexual violence, 24% sought help to stop the violence, 9% told someone but did not seek help, and 57% never sought help and never told anyone. Table 17.15.</a:t>
            </a:r>
          </a:p>
        </p:txBody>
      </p:sp>
      <p:sp>
        <p:nvSpPr>
          <p:cNvPr id="4" name="Slide Number Placeholder 3"/>
          <p:cNvSpPr>
            <a:spLocks noGrp="1"/>
          </p:cNvSpPr>
          <p:nvPr>
            <p:ph type="sldNum" sz="quarter" idx="5"/>
          </p:nvPr>
        </p:nvSpPr>
        <p:spPr/>
        <p:txBody>
          <a:bodyPr/>
          <a:lstStyle/>
          <a:p>
            <a:fld id="{E6C3D64E-78CB-41C6-B861-9BD6719652BF}" type="slidenum">
              <a:rPr lang="en-US" smtClean="0"/>
              <a:t>11</a:t>
            </a:fld>
            <a:endParaRPr lang="en-US"/>
          </a:p>
        </p:txBody>
      </p:sp>
    </p:spTree>
    <p:extLst>
      <p:ext uri="{BB962C8B-B14F-4D97-AF65-F5344CB8AC3E}">
        <p14:creationId xmlns:p14="http://schemas.microsoft.com/office/powerpoint/2010/main" val="1067619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common source for help to stop the violence experienced by ever-married women are their own family, followed by their husband’s family.</a:t>
            </a:r>
          </a:p>
        </p:txBody>
      </p:sp>
      <p:sp>
        <p:nvSpPr>
          <p:cNvPr id="4" name="Slide Number Placeholder 3"/>
          <p:cNvSpPr>
            <a:spLocks noGrp="1"/>
          </p:cNvSpPr>
          <p:nvPr>
            <p:ph type="sldNum" sz="quarter" idx="5"/>
          </p:nvPr>
        </p:nvSpPr>
        <p:spPr/>
        <p:txBody>
          <a:bodyPr/>
          <a:lstStyle/>
          <a:p>
            <a:fld id="{E6C3D64E-78CB-41C6-B861-9BD6719652BF}" type="slidenum">
              <a:rPr lang="en-US" smtClean="0"/>
              <a:t>12</a:t>
            </a:fld>
            <a:endParaRPr lang="en-US"/>
          </a:p>
        </p:txBody>
      </p:sp>
    </p:spTree>
    <p:extLst>
      <p:ext uri="{BB962C8B-B14F-4D97-AF65-F5344CB8AC3E}">
        <p14:creationId xmlns:p14="http://schemas.microsoft.com/office/powerpoint/2010/main" val="3776136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71% of ever-married women have a husband who has ever demonstrated at least one of the specified controlling behaviors. The most common behavior among husbands is being jealous or angry if his wife talks to other men. Table 17.8</a:t>
            </a:r>
          </a:p>
        </p:txBody>
      </p:sp>
      <p:sp>
        <p:nvSpPr>
          <p:cNvPr id="4" name="Slide Number Placeholder 3"/>
          <p:cNvSpPr>
            <a:spLocks noGrp="1"/>
          </p:cNvSpPr>
          <p:nvPr>
            <p:ph type="sldNum" sz="quarter" idx="5"/>
          </p:nvPr>
        </p:nvSpPr>
        <p:spPr/>
        <p:txBody>
          <a:bodyPr/>
          <a:lstStyle/>
          <a:p>
            <a:fld id="{E6C3D64E-78CB-41C6-B861-9BD6719652BF}" type="slidenum">
              <a:rPr lang="en-US" smtClean="0"/>
              <a:t>14</a:t>
            </a:fld>
            <a:endParaRPr lang="en-US"/>
          </a:p>
        </p:txBody>
      </p:sp>
    </p:spTree>
    <p:extLst>
      <p:ext uri="{BB962C8B-B14F-4D97-AF65-F5344CB8AC3E}">
        <p14:creationId xmlns:p14="http://schemas.microsoft.com/office/powerpoint/2010/main" val="4009888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17% of ever-married women age 15-49 have ever experienced emotional violence committed by their current or most recent husband. Physical violence and sexual violence are less common than emotional violence. Table 17.9</a:t>
            </a:r>
          </a:p>
        </p:txBody>
      </p:sp>
      <p:sp>
        <p:nvSpPr>
          <p:cNvPr id="4" name="Slide Number Placeholder 3"/>
          <p:cNvSpPr>
            <a:spLocks noGrp="1"/>
          </p:cNvSpPr>
          <p:nvPr>
            <p:ph type="sldNum" sz="quarter" idx="5"/>
          </p:nvPr>
        </p:nvSpPr>
        <p:spPr/>
        <p:txBody>
          <a:bodyPr/>
          <a:lstStyle/>
          <a:p>
            <a:fld id="{E6C3D64E-78CB-41C6-B861-9BD6719652BF}" type="slidenum">
              <a:rPr lang="en-US" smtClean="0"/>
              <a:t>15</a:t>
            </a:fld>
            <a:endParaRPr lang="en-US"/>
          </a:p>
        </p:txBody>
      </p:sp>
    </p:spTree>
    <p:extLst>
      <p:ext uri="{BB962C8B-B14F-4D97-AF65-F5344CB8AC3E}">
        <p14:creationId xmlns:p14="http://schemas.microsoft.com/office/powerpoint/2010/main" val="709001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#JordanDHS #JPFHS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7/22/2024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2023 Jordan Population and Family Health Survey (JPFHS)</a:t>
            </a:r>
          </a:p>
        </p:txBody>
      </p:sp>
      <p:pic>
        <p:nvPicPr>
          <p:cNvPr id="3" name="Picture 2" descr="A stone building in the desert&#10;&#10;Description automatically generated">
            <a:extLst>
              <a:ext uri="{FF2B5EF4-FFF2-40B4-BE49-F238E27FC236}">
                <a16:creationId xmlns:a16="http://schemas.microsoft.com/office/drawing/2014/main" id="{FC49DEE8-F78B-6A59-2BE1-BBFEA529029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816881"/>
            <a:ext cx="9144000" cy="3509263"/>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1209448"/>
          </a:xfrm>
          <a:prstGeom prst="rect">
            <a:avLst/>
          </a:prstGeom>
        </p:spPr>
        <p:txBody>
          <a:bodyPr/>
          <a:lstStyle/>
          <a:p>
            <a:r>
              <a:rPr lang="en-US" dirty="0"/>
              <a:t>Domestic Violence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i="0" dirty="0"/>
              <a:t>Terminology</a:t>
            </a:r>
          </a:p>
          <a:p>
            <a:pPr marL="342900" indent="-342900" algn="l">
              <a:buFont typeface="Arial" panose="020B0604020202020204" pitchFamily="34" charset="0"/>
              <a:buChar char="•"/>
            </a:pPr>
            <a:r>
              <a:rPr lang="en-US" sz="3200" i="0" dirty="0"/>
              <a:t>Experience of violence</a:t>
            </a:r>
          </a:p>
          <a:p>
            <a:pPr marL="342900" indent="-342900" algn="l">
              <a:buFont typeface="Arial" panose="020B0604020202020204" pitchFamily="34" charset="0"/>
              <a:buChar char="•"/>
            </a:pPr>
            <a:r>
              <a:rPr lang="en-US" sz="3200" b="1" i="0" dirty="0">
                <a:solidFill>
                  <a:schemeClr val="accent5"/>
                </a:solidFill>
              </a:rPr>
              <a:t>Help seeking</a:t>
            </a:r>
          </a:p>
          <a:p>
            <a:pPr marL="342900" indent="-342900" algn="l">
              <a:buFont typeface="Arial" panose="020B0604020202020204" pitchFamily="34" charset="0"/>
              <a:buChar char="•"/>
            </a:pPr>
            <a:r>
              <a:rPr lang="en-US" sz="3200" i="0" dirty="0"/>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17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71645042-B27D-4617-CC1E-5C59284A0A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49914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CAAD59E-0D80-4E2A-295E-5ABEDE1A2D43}"/>
              </a:ext>
            </a:extLst>
          </p:cNvPr>
          <p:cNvGraphicFramePr>
            <a:graphicFrameLocks/>
          </p:cNvGraphicFramePr>
          <p:nvPr>
            <p:extLst>
              <p:ext uri="{D42A27DB-BD31-4B8C-83A1-F6EECF244321}">
                <p14:modId xmlns:p14="http://schemas.microsoft.com/office/powerpoint/2010/main" val="1287448643"/>
              </p:ext>
            </p:extLst>
          </p:nvPr>
        </p:nvGraphicFramePr>
        <p:xfrm>
          <a:off x="432079" y="318672"/>
          <a:ext cx="8269794" cy="62206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50138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helpsource">
            <a:extLst>
              <a:ext uri="{FF2B5EF4-FFF2-40B4-BE49-F238E27FC236}">
                <a16:creationId xmlns:a16="http://schemas.microsoft.com/office/drawing/2014/main" id="{E8EBBA1C-751B-4AF7-A562-7E7B6FD2F693}"/>
              </a:ext>
            </a:extLst>
          </p:cNvPr>
          <p:cNvGraphicFramePr>
            <a:graphicFrameLocks/>
          </p:cNvGraphicFramePr>
          <p:nvPr>
            <p:extLst>
              <p:ext uri="{D42A27DB-BD31-4B8C-83A1-F6EECF244321}">
                <p14:modId xmlns:p14="http://schemas.microsoft.com/office/powerpoint/2010/main" val="917504376"/>
              </p:ext>
            </p:extLst>
          </p:nvPr>
        </p:nvGraphicFramePr>
        <p:xfrm>
          <a:off x="442127" y="313226"/>
          <a:ext cx="8279842" cy="62315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48552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i="0" dirty="0"/>
              <a:t>Terminology</a:t>
            </a:r>
          </a:p>
          <a:p>
            <a:pPr marL="342900" indent="-342900" algn="l">
              <a:buFont typeface="Arial" panose="020B0604020202020204" pitchFamily="34" charset="0"/>
              <a:buChar char="•"/>
            </a:pPr>
            <a:r>
              <a:rPr lang="en-US" sz="3200" i="0" dirty="0"/>
              <a:t>Experience of violence</a:t>
            </a:r>
          </a:p>
          <a:p>
            <a:pPr marL="342900" indent="-342900" algn="l">
              <a:buFont typeface="Arial" panose="020B0604020202020204" pitchFamily="34" charset="0"/>
              <a:buChar char="•"/>
            </a:pPr>
            <a:r>
              <a:rPr lang="en-US" sz="3200" i="0" dirty="0"/>
              <a:t>Help seeking</a:t>
            </a:r>
          </a:p>
          <a:p>
            <a:pPr marL="342900" indent="-342900" algn="l">
              <a:buFont typeface="Arial" panose="020B0604020202020204" pitchFamily="34" charset="0"/>
              <a:buChar char="•"/>
            </a:pPr>
            <a:r>
              <a:rPr lang="en-US" sz="3200" b="1" i="0" dirty="0">
                <a:solidFill>
                  <a:schemeClr val="accent5"/>
                </a:solidFill>
              </a:rPr>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17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9239C3A5-72A6-E5B7-DADB-73DFCB608F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58764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roll">
            <a:extLst>
              <a:ext uri="{FF2B5EF4-FFF2-40B4-BE49-F238E27FC236}">
                <a16:creationId xmlns:a16="http://schemas.microsoft.com/office/drawing/2014/main" id="{618BB9BB-6A3A-48C7-BADA-2F47DFC3B1BD}"/>
              </a:ext>
            </a:extLst>
          </p:cNvPr>
          <p:cNvGraphicFramePr>
            <a:graphicFrameLocks/>
          </p:cNvGraphicFramePr>
          <p:nvPr>
            <p:extLst>
              <p:ext uri="{D42A27DB-BD31-4B8C-83A1-F6EECF244321}">
                <p14:modId xmlns:p14="http://schemas.microsoft.com/office/powerpoint/2010/main" val="1947134181"/>
              </p:ext>
            </p:extLst>
          </p:nvPr>
        </p:nvGraphicFramePr>
        <p:xfrm>
          <a:off x="422031" y="362894"/>
          <a:ext cx="8299938" cy="63092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44327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anyipvrec">
            <a:extLst>
              <a:ext uri="{FF2B5EF4-FFF2-40B4-BE49-F238E27FC236}">
                <a16:creationId xmlns:a16="http://schemas.microsoft.com/office/drawing/2014/main" id="{ED9C18E6-026B-496F-9165-2CCD21C21652}"/>
              </a:ext>
            </a:extLst>
          </p:cNvPr>
          <p:cNvGraphicFramePr>
            <a:graphicFrameLocks/>
          </p:cNvGraphicFramePr>
          <p:nvPr>
            <p:extLst>
              <p:ext uri="{D42A27DB-BD31-4B8C-83A1-F6EECF244321}">
                <p14:modId xmlns:p14="http://schemas.microsoft.com/office/powerpoint/2010/main" val="1102375791"/>
              </p:ext>
            </p:extLst>
          </p:nvPr>
        </p:nvGraphicFramePr>
        <p:xfrm>
          <a:off x="381836" y="317988"/>
          <a:ext cx="8360229" cy="62220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72762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recipvany">
            <a:extLst>
              <a:ext uri="{FF2B5EF4-FFF2-40B4-BE49-F238E27FC236}">
                <a16:creationId xmlns:a16="http://schemas.microsoft.com/office/drawing/2014/main" id="{FE349C07-04AD-4E0C-917D-9B431E3530D9}"/>
              </a:ext>
            </a:extLst>
          </p:cNvPr>
          <p:cNvGraphicFramePr>
            <a:graphicFrameLocks/>
          </p:cNvGraphicFramePr>
          <p:nvPr>
            <p:extLst>
              <p:ext uri="{D42A27DB-BD31-4B8C-83A1-F6EECF244321}">
                <p14:modId xmlns:p14="http://schemas.microsoft.com/office/powerpoint/2010/main" val="1977286105"/>
              </p:ext>
            </p:extLst>
          </p:nvPr>
        </p:nvGraphicFramePr>
        <p:xfrm>
          <a:off x="492368" y="317988"/>
          <a:ext cx="8249697" cy="62220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659832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recipv_age">
            <a:extLst>
              <a:ext uri="{FF2B5EF4-FFF2-40B4-BE49-F238E27FC236}">
                <a16:creationId xmlns:a16="http://schemas.microsoft.com/office/drawing/2014/main" id="{13183BB8-8AB6-46FD-AE5B-D43C7AE546D8}"/>
              </a:ext>
            </a:extLst>
          </p:cNvPr>
          <p:cNvGraphicFramePr>
            <a:graphicFrameLocks/>
          </p:cNvGraphicFramePr>
          <p:nvPr>
            <p:extLst>
              <p:ext uri="{D42A27DB-BD31-4B8C-83A1-F6EECF244321}">
                <p14:modId xmlns:p14="http://schemas.microsoft.com/office/powerpoint/2010/main" val="231538461"/>
              </p:ext>
            </p:extLst>
          </p:nvPr>
        </p:nvGraphicFramePr>
        <p:xfrm>
          <a:off x="442127" y="295537"/>
          <a:ext cx="8320036" cy="62669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50425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recipv_edu">
            <a:extLst>
              <a:ext uri="{FF2B5EF4-FFF2-40B4-BE49-F238E27FC236}">
                <a16:creationId xmlns:a16="http://schemas.microsoft.com/office/drawing/2014/main" id="{88B57482-CD21-40E9-968A-9F740AB10872}"/>
              </a:ext>
            </a:extLst>
          </p:cNvPr>
          <p:cNvGraphicFramePr>
            <a:graphicFrameLocks/>
          </p:cNvGraphicFramePr>
          <p:nvPr>
            <p:extLst>
              <p:ext uri="{D42A27DB-BD31-4B8C-83A1-F6EECF244321}">
                <p14:modId xmlns:p14="http://schemas.microsoft.com/office/powerpoint/2010/main" val="47824193"/>
              </p:ext>
            </p:extLst>
          </p:nvPr>
        </p:nvGraphicFramePr>
        <p:xfrm>
          <a:off x="452176" y="303021"/>
          <a:ext cx="8239648" cy="62519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965495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recipv_wea">
            <a:extLst>
              <a:ext uri="{FF2B5EF4-FFF2-40B4-BE49-F238E27FC236}">
                <a16:creationId xmlns:a16="http://schemas.microsoft.com/office/drawing/2014/main" id="{D987A6D4-62A1-4792-B0E2-3F60B8BD292B}"/>
              </a:ext>
            </a:extLst>
          </p:cNvPr>
          <p:cNvGraphicFramePr>
            <a:graphicFrameLocks/>
          </p:cNvGraphicFramePr>
          <p:nvPr>
            <p:extLst>
              <p:ext uri="{D42A27DB-BD31-4B8C-83A1-F6EECF244321}">
                <p14:modId xmlns:p14="http://schemas.microsoft.com/office/powerpoint/2010/main" val="673996847"/>
              </p:ext>
            </p:extLst>
          </p:nvPr>
        </p:nvGraphicFramePr>
        <p:xfrm>
          <a:off x="442126" y="292816"/>
          <a:ext cx="8249697" cy="62723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07655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GB" sz="3200" b="1" i="0" dirty="0">
                <a:solidFill>
                  <a:schemeClr val="accent5"/>
                </a:solidFill>
              </a:rPr>
              <a:t>Terminology</a:t>
            </a:r>
          </a:p>
          <a:p>
            <a:pPr marL="342900" indent="-342900" algn="l">
              <a:buFont typeface="Arial" panose="020B0604020202020204" pitchFamily="34" charset="0"/>
              <a:buChar char="•"/>
            </a:pPr>
            <a:r>
              <a:rPr lang="en-GB" sz="3200" i="0" dirty="0"/>
              <a:t>Experience of violence</a:t>
            </a:r>
          </a:p>
          <a:p>
            <a:pPr marL="342900" indent="-342900" algn="l">
              <a:buFont typeface="Arial" panose="020B0604020202020204" pitchFamily="34" charset="0"/>
              <a:buChar char="•"/>
            </a:pPr>
            <a:r>
              <a:rPr lang="en-GB" sz="3200" i="0" dirty="0"/>
              <a:t>Help seeking</a:t>
            </a:r>
          </a:p>
          <a:p>
            <a:pPr marL="342900" indent="-342900" algn="l">
              <a:buFont typeface="Arial" panose="020B0604020202020204" pitchFamily="34" charset="0"/>
              <a:buChar char="•"/>
            </a:pPr>
            <a:r>
              <a:rPr lang="en-GB" sz="3200" i="0" dirty="0"/>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17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4EB0B3F8-BEC2-45F4-C286-A98F66DF1F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itle 1">
            <a:extLst>
              <a:ext uri="{FF2B5EF4-FFF2-40B4-BE49-F238E27FC236}">
                <a16:creationId xmlns:a16="http://schemas.microsoft.com/office/drawing/2014/main" id="{AD2C8684-3907-DFD2-561E-D55DE633DDD8}"/>
              </a:ext>
            </a:extLst>
          </p:cNvPr>
          <p:cNvSpPr>
            <a:spLocks noGrp="1"/>
          </p:cNvSpPr>
          <p:nvPr>
            <p:ph type="title"/>
          </p:nvPr>
        </p:nvSpPr>
        <p:spPr>
          <a:xfrm>
            <a:off x="349387" y="81637"/>
            <a:ext cx="8296275" cy="861674"/>
          </a:xfrm>
        </p:spPr>
        <p:txBody>
          <a:bodyPr>
            <a:noAutofit/>
          </a:bodyPr>
          <a:lstStyle/>
          <a:p>
            <a:r>
              <a:rPr lang="en-US" dirty="0"/>
              <a:t>Recent Violence by Any Husband by Governorate</a:t>
            </a:r>
          </a:p>
        </p:txBody>
      </p:sp>
      <p:pic>
        <p:nvPicPr>
          <p:cNvPr id="2" name="Picture 1" descr="A picture containing text&#10;&#10;Description automatically generated">
            <a:extLst>
              <a:ext uri="{FF2B5EF4-FFF2-40B4-BE49-F238E27FC236}">
                <a16:creationId xmlns:a16="http://schemas.microsoft.com/office/drawing/2014/main" id="{C643F56A-A278-7305-EDB4-58D4F2AE70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F8AA4074-27C9-8B1B-037E-0C2D5EA9D9E3}"/>
              </a:ext>
            </a:extLst>
          </p:cNvPr>
          <p:cNvSpPr txBox="1">
            <a:spLocks/>
          </p:cNvSpPr>
          <p:nvPr/>
        </p:nvSpPr>
        <p:spPr>
          <a:xfrm>
            <a:off x="7233912" y="778136"/>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
        <p:nvSpPr>
          <p:cNvPr id="6" name="subtitle">
            <a:extLst>
              <a:ext uri="{FF2B5EF4-FFF2-40B4-BE49-F238E27FC236}">
                <a16:creationId xmlns:a16="http://schemas.microsoft.com/office/drawing/2014/main" id="{CC6AA361-8CD8-9623-9170-B8F596A4DA61}"/>
              </a:ext>
            </a:extLst>
          </p:cNvPr>
          <p:cNvSpPr txBox="1"/>
          <p:nvPr/>
        </p:nvSpPr>
        <p:spPr>
          <a:xfrm>
            <a:off x="372675" y="951824"/>
            <a:ext cx="8249697" cy="76560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indent="0"/>
            <a:r>
              <a:rPr lang="en-US" sz="1800" b="0" i="1" u="none" strike="noStrike" baseline="0" dirty="0">
                <a:latin typeface="Source Sans Pro" panose="020B0503030403020204" pitchFamily="34" charset="0"/>
                <a:cs typeface="Calibri"/>
              </a:rPr>
              <a:t>Percent of ever-married women age 15-49 who have experienced physical or sexual or emotional violence by any husband in the last 12 months</a:t>
            </a:r>
          </a:p>
        </p:txBody>
      </p:sp>
      <p:sp>
        <p:nvSpPr>
          <p:cNvPr id="7" name="TextBox 6">
            <a:extLst>
              <a:ext uri="{FF2B5EF4-FFF2-40B4-BE49-F238E27FC236}">
                <a16:creationId xmlns:a16="http://schemas.microsoft.com/office/drawing/2014/main" id="{97723BD2-D91C-EAA5-FD6D-E837B0EDC7F8}"/>
              </a:ext>
            </a:extLst>
          </p:cNvPr>
          <p:cNvSpPr txBox="1"/>
          <p:nvPr/>
        </p:nvSpPr>
        <p:spPr>
          <a:xfrm>
            <a:off x="6708253" y="4394862"/>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15%</a:t>
            </a:r>
          </a:p>
        </p:txBody>
      </p:sp>
      <p:grpSp>
        <p:nvGrpSpPr>
          <p:cNvPr id="9" name="Group 19">
            <a:extLst>
              <a:ext uri="{FF2B5EF4-FFF2-40B4-BE49-F238E27FC236}">
                <a16:creationId xmlns:a16="http://schemas.microsoft.com/office/drawing/2014/main" id="{1E4A17D6-95B7-A1CC-7536-364CE1887ABB}"/>
              </a:ext>
            </a:extLst>
          </p:cNvPr>
          <p:cNvGrpSpPr>
            <a:grpSpLocks noChangeAspect="1"/>
          </p:cNvGrpSpPr>
          <p:nvPr/>
        </p:nvGrpSpPr>
        <p:grpSpPr bwMode="auto">
          <a:xfrm>
            <a:off x="2511495" y="1270684"/>
            <a:ext cx="5785179" cy="5581617"/>
            <a:chOff x="1069" y="214"/>
            <a:chExt cx="4064" cy="3921"/>
          </a:xfrm>
          <a:solidFill>
            <a:schemeClr val="accent2"/>
          </a:solidFill>
        </p:grpSpPr>
        <p:sp>
          <p:nvSpPr>
            <p:cNvPr id="10" name="Freeform 20">
              <a:extLst>
                <a:ext uri="{FF2B5EF4-FFF2-40B4-BE49-F238E27FC236}">
                  <a16:creationId xmlns:a16="http://schemas.microsoft.com/office/drawing/2014/main" id="{6A1A87FC-4E6E-F085-7B27-977CAF1BED4F}"/>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1">
              <a:extLst>
                <a:ext uri="{FF2B5EF4-FFF2-40B4-BE49-F238E27FC236}">
                  <a16:creationId xmlns:a16="http://schemas.microsoft.com/office/drawing/2014/main" id="{8488A883-3261-EE9E-7DA4-EC9D176B9EF2}"/>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2">
              <a:extLst>
                <a:ext uri="{FF2B5EF4-FFF2-40B4-BE49-F238E27FC236}">
                  <a16:creationId xmlns:a16="http://schemas.microsoft.com/office/drawing/2014/main" id="{CCA77EBF-E182-BB79-7F55-97E43C933FC9}"/>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23">
              <a:extLst>
                <a:ext uri="{FF2B5EF4-FFF2-40B4-BE49-F238E27FC236}">
                  <a16:creationId xmlns:a16="http://schemas.microsoft.com/office/drawing/2014/main" id="{31FB9B4E-3C2F-260D-6839-9837C97ECE25}"/>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4">
              <a:extLst>
                <a:ext uri="{FF2B5EF4-FFF2-40B4-BE49-F238E27FC236}">
                  <a16:creationId xmlns:a16="http://schemas.microsoft.com/office/drawing/2014/main" id="{58E470E5-6559-3E8D-E95A-CFC7B4293EE7}"/>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25">
              <a:extLst>
                <a:ext uri="{FF2B5EF4-FFF2-40B4-BE49-F238E27FC236}">
                  <a16:creationId xmlns:a16="http://schemas.microsoft.com/office/drawing/2014/main" id="{2F8C2FDA-6F61-533F-6DD7-C40706003250}"/>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26">
              <a:extLst>
                <a:ext uri="{FF2B5EF4-FFF2-40B4-BE49-F238E27FC236}">
                  <a16:creationId xmlns:a16="http://schemas.microsoft.com/office/drawing/2014/main" id="{12BA29DC-DA9F-5AD0-C91C-0C67F5E150B9}"/>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27">
              <a:extLst>
                <a:ext uri="{FF2B5EF4-FFF2-40B4-BE49-F238E27FC236}">
                  <a16:creationId xmlns:a16="http://schemas.microsoft.com/office/drawing/2014/main" id="{091D0CE0-D7CD-A596-A74A-71C2A53DC516}"/>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7" name="Freeform 28">
              <a:extLst>
                <a:ext uri="{FF2B5EF4-FFF2-40B4-BE49-F238E27FC236}">
                  <a16:creationId xmlns:a16="http://schemas.microsoft.com/office/drawing/2014/main" id="{2597D125-C925-8E1F-AF25-6ED3F5ECCC4C}"/>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9" name="Freeform 29">
              <a:extLst>
                <a:ext uri="{FF2B5EF4-FFF2-40B4-BE49-F238E27FC236}">
                  <a16:creationId xmlns:a16="http://schemas.microsoft.com/office/drawing/2014/main" id="{B96E68EA-0C7C-D3F8-E4FA-5BD97EA001C8}"/>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0" name="Freeform 30">
              <a:extLst>
                <a:ext uri="{FF2B5EF4-FFF2-40B4-BE49-F238E27FC236}">
                  <a16:creationId xmlns:a16="http://schemas.microsoft.com/office/drawing/2014/main" id="{1E6B4360-29AA-EB76-37FA-88CAE1211A6A}"/>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31">
              <a:extLst>
                <a:ext uri="{FF2B5EF4-FFF2-40B4-BE49-F238E27FC236}">
                  <a16:creationId xmlns:a16="http://schemas.microsoft.com/office/drawing/2014/main" id="{10A5C41E-ED49-F5E8-E57A-B9ABF4D33E14}"/>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32" name="AutoShape 3">
            <a:extLst>
              <a:ext uri="{FF2B5EF4-FFF2-40B4-BE49-F238E27FC236}">
                <a16:creationId xmlns:a16="http://schemas.microsoft.com/office/drawing/2014/main" id="{0FE84778-A703-B816-C909-BCFE37D2A709}"/>
              </a:ext>
            </a:extLst>
          </p:cNvPr>
          <p:cNvSpPr>
            <a:spLocks noChangeAspect="1" noChangeArrowheads="1" noTextEdit="1"/>
          </p:cNvSpPr>
          <p:nvPr/>
        </p:nvSpPr>
        <p:spPr bwMode="auto">
          <a:xfrm>
            <a:off x="2357401" y="1347322"/>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TextBox 1039">
            <a:extLst>
              <a:ext uri="{FF2B5EF4-FFF2-40B4-BE49-F238E27FC236}">
                <a16:creationId xmlns:a16="http://schemas.microsoft.com/office/drawing/2014/main" id="{358A64B0-461C-F0BE-CB27-E9D85E062EF7}"/>
              </a:ext>
            </a:extLst>
          </p:cNvPr>
          <p:cNvSpPr txBox="1"/>
          <p:nvPr/>
        </p:nvSpPr>
        <p:spPr>
          <a:xfrm>
            <a:off x="4824473" y="2985543"/>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32%</a:t>
            </a:r>
          </a:p>
        </p:txBody>
      </p:sp>
      <p:sp>
        <p:nvSpPr>
          <p:cNvPr id="1042" name="TextBox 1041">
            <a:extLst>
              <a:ext uri="{FF2B5EF4-FFF2-40B4-BE49-F238E27FC236}">
                <a16:creationId xmlns:a16="http://schemas.microsoft.com/office/drawing/2014/main" id="{6D9CEADB-C5D6-7A46-B675-4656054C607B}"/>
              </a:ext>
            </a:extLst>
          </p:cNvPr>
          <p:cNvSpPr txBox="1"/>
          <p:nvPr/>
        </p:nvSpPr>
        <p:spPr>
          <a:xfrm>
            <a:off x="5997355" y="2186143"/>
            <a:ext cx="1400032"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Mafraq</a:t>
            </a:r>
          </a:p>
          <a:p>
            <a:pPr algn="ctr"/>
            <a:r>
              <a:rPr lang="en-US" dirty="0">
                <a:latin typeface="Source Sans Pro SemiBold" panose="020B0603030403020204" pitchFamily="34" charset="0"/>
                <a:ea typeface="Source Sans Pro SemiBold" panose="020B0603030403020204" pitchFamily="34" charset="0"/>
              </a:rPr>
              <a:t>7%</a:t>
            </a:r>
          </a:p>
        </p:txBody>
      </p:sp>
      <p:sp>
        <p:nvSpPr>
          <p:cNvPr id="1043" name="TextBox 1042">
            <a:extLst>
              <a:ext uri="{FF2B5EF4-FFF2-40B4-BE49-F238E27FC236}">
                <a16:creationId xmlns:a16="http://schemas.microsoft.com/office/drawing/2014/main" id="{51D102A9-5A81-6739-3E12-9DB278105A13}"/>
              </a:ext>
            </a:extLst>
          </p:cNvPr>
          <p:cNvSpPr txBox="1"/>
          <p:nvPr/>
        </p:nvSpPr>
        <p:spPr>
          <a:xfrm>
            <a:off x="4106756" y="1486188"/>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15%</a:t>
            </a:r>
          </a:p>
        </p:txBody>
      </p:sp>
      <p:sp>
        <p:nvSpPr>
          <p:cNvPr id="1045" name="TextBox 1044">
            <a:extLst>
              <a:ext uri="{FF2B5EF4-FFF2-40B4-BE49-F238E27FC236}">
                <a16:creationId xmlns:a16="http://schemas.microsoft.com/office/drawing/2014/main" id="{F22F231F-FB09-1823-C719-F6D2828B1983}"/>
              </a:ext>
            </a:extLst>
          </p:cNvPr>
          <p:cNvSpPr txBox="1"/>
          <p:nvPr/>
        </p:nvSpPr>
        <p:spPr>
          <a:xfrm>
            <a:off x="2566441" y="1605726"/>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8%</a:t>
            </a:r>
          </a:p>
        </p:txBody>
      </p:sp>
      <p:sp>
        <p:nvSpPr>
          <p:cNvPr id="1047" name="TextBox 1046">
            <a:extLst>
              <a:ext uri="{FF2B5EF4-FFF2-40B4-BE49-F238E27FC236}">
                <a16:creationId xmlns:a16="http://schemas.microsoft.com/office/drawing/2014/main" id="{CC1F1A50-51EE-0210-3816-7AD30EBA96B7}"/>
              </a:ext>
            </a:extLst>
          </p:cNvPr>
          <p:cNvSpPr txBox="1"/>
          <p:nvPr/>
        </p:nvSpPr>
        <p:spPr>
          <a:xfrm>
            <a:off x="1999908" y="2174106"/>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25%</a:t>
            </a:r>
          </a:p>
        </p:txBody>
      </p:sp>
      <p:sp>
        <p:nvSpPr>
          <p:cNvPr id="1048" name="TextBox 1047">
            <a:extLst>
              <a:ext uri="{FF2B5EF4-FFF2-40B4-BE49-F238E27FC236}">
                <a16:creationId xmlns:a16="http://schemas.microsoft.com/office/drawing/2014/main" id="{DD42C0B3-1692-AF70-92D7-47DCD430DD6A}"/>
              </a:ext>
            </a:extLst>
          </p:cNvPr>
          <p:cNvSpPr txBox="1"/>
          <p:nvPr/>
        </p:nvSpPr>
        <p:spPr>
          <a:xfrm>
            <a:off x="3497636" y="3279341"/>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13%</a:t>
            </a:r>
          </a:p>
        </p:txBody>
      </p:sp>
      <p:sp>
        <p:nvSpPr>
          <p:cNvPr id="1049" name="TextBox 1048">
            <a:extLst>
              <a:ext uri="{FF2B5EF4-FFF2-40B4-BE49-F238E27FC236}">
                <a16:creationId xmlns:a16="http://schemas.microsoft.com/office/drawing/2014/main" id="{741526C4-373D-DB1B-EB13-16A54A1100C9}"/>
              </a:ext>
            </a:extLst>
          </p:cNvPr>
          <p:cNvSpPr txBox="1"/>
          <p:nvPr/>
        </p:nvSpPr>
        <p:spPr>
          <a:xfrm>
            <a:off x="2987387" y="3833395"/>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13%</a:t>
            </a:r>
          </a:p>
        </p:txBody>
      </p:sp>
      <p:sp>
        <p:nvSpPr>
          <p:cNvPr id="1050" name="TextBox 1049">
            <a:extLst>
              <a:ext uri="{FF2B5EF4-FFF2-40B4-BE49-F238E27FC236}">
                <a16:creationId xmlns:a16="http://schemas.microsoft.com/office/drawing/2014/main" id="{ED8349E3-6C3B-5B2B-537E-ACB1CC207069}"/>
              </a:ext>
            </a:extLst>
          </p:cNvPr>
          <p:cNvSpPr txBox="1"/>
          <p:nvPr/>
        </p:nvSpPr>
        <p:spPr>
          <a:xfrm>
            <a:off x="1592066" y="3572906"/>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12%</a:t>
            </a:r>
          </a:p>
        </p:txBody>
      </p:sp>
      <p:sp>
        <p:nvSpPr>
          <p:cNvPr id="1051" name="TextBox 1050">
            <a:extLst>
              <a:ext uri="{FF2B5EF4-FFF2-40B4-BE49-F238E27FC236}">
                <a16:creationId xmlns:a16="http://schemas.microsoft.com/office/drawing/2014/main" id="{5166C7BC-D73B-8951-68D9-8F45EE711757}"/>
              </a:ext>
            </a:extLst>
          </p:cNvPr>
          <p:cNvSpPr txBox="1"/>
          <p:nvPr/>
        </p:nvSpPr>
        <p:spPr>
          <a:xfrm>
            <a:off x="2016779" y="2828163"/>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22%</a:t>
            </a:r>
          </a:p>
        </p:txBody>
      </p:sp>
      <p:sp>
        <p:nvSpPr>
          <p:cNvPr id="1052" name="TextBox 1051">
            <a:extLst>
              <a:ext uri="{FF2B5EF4-FFF2-40B4-BE49-F238E27FC236}">
                <a16:creationId xmlns:a16="http://schemas.microsoft.com/office/drawing/2014/main" id="{AFE1015A-F4DF-79B7-9E76-A9A6465A2DBD}"/>
              </a:ext>
            </a:extLst>
          </p:cNvPr>
          <p:cNvSpPr txBox="1"/>
          <p:nvPr/>
        </p:nvSpPr>
        <p:spPr>
          <a:xfrm>
            <a:off x="2957468" y="4322807"/>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10%</a:t>
            </a:r>
          </a:p>
        </p:txBody>
      </p:sp>
      <p:sp>
        <p:nvSpPr>
          <p:cNvPr id="1053" name="TextBox 1052">
            <a:extLst>
              <a:ext uri="{FF2B5EF4-FFF2-40B4-BE49-F238E27FC236}">
                <a16:creationId xmlns:a16="http://schemas.microsoft.com/office/drawing/2014/main" id="{282C2915-D443-821D-93C8-A2040F1E0E10}"/>
              </a:ext>
            </a:extLst>
          </p:cNvPr>
          <p:cNvSpPr txBox="1"/>
          <p:nvPr/>
        </p:nvSpPr>
        <p:spPr>
          <a:xfrm>
            <a:off x="2490313" y="5832331"/>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10%</a:t>
            </a:r>
          </a:p>
        </p:txBody>
      </p:sp>
      <p:cxnSp>
        <p:nvCxnSpPr>
          <p:cNvPr id="1054" name="Straight Connector 1053">
            <a:extLst>
              <a:ext uri="{FF2B5EF4-FFF2-40B4-BE49-F238E27FC236}">
                <a16:creationId xmlns:a16="http://schemas.microsoft.com/office/drawing/2014/main" id="{42AE56A5-6922-E63C-4A14-6961C81C4CAA}"/>
              </a:ext>
            </a:extLst>
          </p:cNvPr>
          <p:cNvCxnSpPr>
            <a:cxnSpLocks/>
          </p:cNvCxnSpPr>
          <p:nvPr/>
        </p:nvCxnSpPr>
        <p:spPr>
          <a:xfrm flipV="1">
            <a:off x="2777901" y="3068592"/>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5" name="TextBox 1054">
            <a:extLst>
              <a:ext uri="{FF2B5EF4-FFF2-40B4-BE49-F238E27FC236}">
                <a16:creationId xmlns:a16="http://schemas.microsoft.com/office/drawing/2014/main" id="{17E7F969-2496-F320-4535-850B928DE4B9}"/>
              </a:ext>
            </a:extLst>
          </p:cNvPr>
          <p:cNvSpPr txBox="1"/>
          <p:nvPr/>
        </p:nvSpPr>
        <p:spPr>
          <a:xfrm>
            <a:off x="4259479" y="4699591"/>
            <a:ext cx="958822" cy="642415"/>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Ma’an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15%</a:t>
            </a:r>
          </a:p>
        </p:txBody>
      </p:sp>
      <p:cxnSp>
        <p:nvCxnSpPr>
          <p:cNvPr id="1056" name="Straight Connector 1055">
            <a:extLst>
              <a:ext uri="{FF2B5EF4-FFF2-40B4-BE49-F238E27FC236}">
                <a16:creationId xmlns:a16="http://schemas.microsoft.com/office/drawing/2014/main" id="{5B94A11D-4B0C-C4E6-49C4-A08AFB2738D5}"/>
              </a:ext>
            </a:extLst>
          </p:cNvPr>
          <p:cNvCxnSpPr>
            <a:cxnSpLocks/>
          </p:cNvCxnSpPr>
          <p:nvPr/>
        </p:nvCxnSpPr>
        <p:spPr>
          <a:xfrm>
            <a:off x="3043294" y="2541358"/>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7" name="Straight Connector 1056">
            <a:extLst>
              <a:ext uri="{FF2B5EF4-FFF2-40B4-BE49-F238E27FC236}">
                <a16:creationId xmlns:a16="http://schemas.microsoft.com/office/drawing/2014/main" id="{FD1F9F7F-355B-4773-5330-3EF897DB9E3E}"/>
              </a:ext>
            </a:extLst>
          </p:cNvPr>
          <p:cNvCxnSpPr>
            <a:cxnSpLocks/>
          </p:cNvCxnSpPr>
          <p:nvPr/>
        </p:nvCxnSpPr>
        <p:spPr>
          <a:xfrm flipH="1">
            <a:off x="2859886" y="3671158"/>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8" name="Straight Connector 1057">
            <a:extLst>
              <a:ext uri="{FF2B5EF4-FFF2-40B4-BE49-F238E27FC236}">
                <a16:creationId xmlns:a16="http://schemas.microsoft.com/office/drawing/2014/main" id="{E425918D-87F5-E536-3715-DC5EB3CC390C}"/>
              </a:ext>
            </a:extLst>
          </p:cNvPr>
          <p:cNvCxnSpPr>
            <a:cxnSpLocks/>
          </p:cNvCxnSpPr>
          <p:nvPr/>
        </p:nvCxnSpPr>
        <p:spPr>
          <a:xfrm flipV="1">
            <a:off x="3761943" y="2100800"/>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9" name="Straight Connector 1058">
            <a:extLst>
              <a:ext uri="{FF2B5EF4-FFF2-40B4-BE49-F238E27FC236}">
                <a16:creationId xmlns:a16="http://schemas.microsoft.com/office/drawing/2014/main" id="{7B87F4B4-898E-CF0D-2B90-6A0EE8A70202}"/>
              </a:ext>
            </a:extLst>
          </p:cNvPr>
          <p:cNvCxnSpPr>
            <a:cxnSpLocks/>
            <a:stCxn id="1045" idx="2"/>
          </p:cNvCxnSpPr>
          <p:nvPr/>
        </p:nvCxnSpPr>
        <p:spPr>
          <a:xfrm>
            <a:off x="3446266" y="2093552"/>
            <a:ext cx="138395" cy="2246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2249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87441"/>
            <a:ext cx="7886700" cy="700104"/>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085516"/>
            <a:ext cx="8101693" cy="5362243"/>
          </a:xfrm>
        </p:spPr>
        <p:txBody>
          <a:bodyPr>
            <a:noAutofit/>
          </a:bodyPr>
          <a:lstStyle/>
          <a:p>
            <a:pPr>
              <a:lnSpc>
                <a:spcPct val="100000"/>
              </a:lnSpc>
            </a:pPr>
            <a:r>
              <a:rPr lang="en-GB" sz="2200" i="0" dirty="0"/>
              <a:t>Among ever-married women age 15-49:</a:t>
            </a:r>
          </a:p>
          <a:p>
            <a:pPr marL="285750" indent="-285750">
              <a:lnSpc>
                <a:spcPct val="100000"/>
              </a:lnSpc>
              <a:buFont typeface="Arial" panose="020B0604020202020204" pitchFamily="34" charset="0"/>
              <a:buChar char="•"/>
            </a:pPr>
            <a:r>
              <a:rPr lang="en-GB" sz="2200" b="1" i="0" dirty="0">
                <a:solidFill>
                  <a:schemeClr val="accent5"/>
                </a:solidFill>
              </a:rPr>
              <a:t>13% </a:t>
            </a:r>
            <a:r>
              <a:rPr lang="en-GB" sz="2200" i="0" dirty="0"/>
              <a:t>of women have </a:t>
            </a:r>
            <a:r>
              <a:rPr lang="en-GB" sz="2200" b="1" i="0" dirty="0">
                <a:solidFill>
                  <a:schemeClr val="accent5"/>
                </a:solidFill>
              </a:rPr>
              <a:t>ever experienced physical violence since age 15</a:t>
            </a:r>
            <a:r>
              <a:rPr lang="en-GB" sz="2200" i="0" dirty="0"/>
              <a:t>.</a:t>
            </a:r>
            <a:endParaRPr lang="en-GB" sz="2200" b="1" i="0" dirty="0">
              <a:solidFill>
                <a:schemeClr val="accent5"/>
              </a:solidFill>
            </a:endParaRPr>
          </a:p>
          <a:p>
            <a:pPr marL="285750" indent="-285750">
              <a:lnSpc>
                <a:spcPct val="100000"/>
              </a:lnSpc>
              <a:buFont typeface="Arial" panose="020B0604020202020204" pitchFamily="34" charset="0"/>
              <a:buChar char="•"/>
            </a:pPr>
            <a:r>
              <a:rPr lang="en-GB" sz="2200" b="1" i="0" dirty="0">
                <a:solidFill>
                  <a:schemeClr val="accent5"/>
                </a:solidFill>
              </a:rPr>
              <a:t>3% </a:t>
            </a:r>
            <a:r>
              <a:rPr lang="en-GB" sz="2200" i="0" dirty="0"/>
              <a:t>of women have </a:t>
            </a:r>
            <a:r>
              <a:rPr lang="en-GB" sz="2200" b="1" i="0" dirty="0">
                <a:solidFill>
                  <a:schemeClr val="accent5"/>
                </a:solidFill>
              </a:rPr>
              <a:t>ever experienced spousal sexual violence</a:t>
            </a:r>
            <a:r>
              <a:rPr lang="en-GB" sz="2200" i="0" dirty="0"/>
              <a:t>.</a:t>
            </a:r>
            <a:endParaRPr lang="en-GB" sz="2200" b="1" i="0" dirty="0">
              <a:solidFill>
                <a:schemeClr val="accent5"/>
              </a:solidFill>
            </a:endParaRPr>
          </a:p>
          <a:p>
            <a:pPr marL="285750" indent="-285750">
              <a:lnSpc>
                <a:spcPct val="100000"/>
              </a:lnSpc>
              <a:buFont typeface="Arial" panose="020B0604020202020204" pitchFamily="34" charset="0"/>
              <a:buChar char="•"/>
            </a:pPr>
            <a:r>
              <a:rPr lang="en-GB" sz="2200" b="1" i="0" dirty="0">
                <a:solidFill>
                  <a:schemeClr val="accent5"/>
                </a:solidFill>
              </a:rPr>
              <a:t>34% </a:t>
            </a:r>
            <a:r>
              <a:rPr lang="en-GB" sz="2200" i="0" dirty="0"/>
              <a:t>of women who have ever experienced physical or sexual violence </a:t>
            </a:r>
            <a:r>
              <a:rPr lang="en-GB" sz="2200" b="1" i="0" dirty="0">
                <a:solidFill>
                  <a:schemeClr val="accent5"/>
                </a:solidFill>
              </a:rPr>
              <a:t>sought help to stop the violence</a:t>
            </a:r>
            <a:r>
              <a:rPr lang="en-GB" sz="2200" i="0" dirty="0"/>
              <a:t>.</a:t>
            </a:r>
            <a:r>
              <a:rPr lang="en-GB" sz="2200" b="1" i="0" dirty="0">
                <a:solidFill>
                  <a:schemeClr val="accent5"/>
                </a:solidFill>
              </a:rPr>
              <a:t> </a:t>
            </a:r>
            <a:endParaRPr lang="en-GB" sz="2200" i="0" dirty="0"/>
          </a:p>
          <a:p>
            <a:pPr marL="285750" indent="-285750">
              <a:lnSpc>
                <a:spcPct val="100000"/>
              </a:lnSpc>
              <a:buFont typeface="Arial" panose="020B0604020202020204" pitchFamily="34" charset="0"/>
              <a:buChar char="•"/>
            </a:pPr>
            <a:r>
              <a:rPr lang="en-GB" sz="2200" b="1" i="0" dirty="0">
                <a:solidFill>
                  <a:schemeClr val="accent5"/>
                </a:solidFill>
              </a:rPr>
              <a:t>18% </a:t>
            </a:r>
            <a:r>
              <a:rPr lang="en-GB" sz="2200" i="0" dirty="0"/>
              <a:t>of women </a:t>
            </a:r>
            <a:r>
              <a:rPr lang="en-GB" sz="2200" b="1" i="0" dirty="0">
                <a:solidFill>
                  <a:schemeClr val="accent5"/>
                </a:solidFill>
              </a:rPr>
              <a:t>ever experienced physical or sexual or emotional violence </a:t>
            </a:r>
            <a:r>
              <a:rPr lang="en-GB" sz="2200" i="0" dirty="0"/>
              <a:t>by their current or most recent husband.</a:t>
            </a:r>
          </a:p>
          <a:p>
            <a:pPr marL="285750" indent="-285750">
              <a:lnSpc>
                <a:spcPct val="100000"/>
              </a:lnSpc>
              <a:buFont typeface="Arial" panose="020B0604020202020204" pitchFamily="34" charset="0"/>
              <a:buChar char="•"/>
            </a:pPr>
            <a:r>
              <a:rPr lang="en-GB" sz="2200" b="1" i="0" dirty="0">
                <a:solidFill>
                  <a:schemeClr val="accent5"/>
                </a:solidFill>
              </a:rPr>
              <a:t>15% </a:t>
            </a:r>
            <a:r>
              <a:rPr lang="en-GB" sz="2200" i="0" dirty="0"/>
              <a:t>of women </a:t>
            </a:r>
            <a:r>
              <a:rPr lang="en-GB" sz="2200" b="1" i="0" dirty="0">
                <a:solidFill>
                  <a:schemeClr val="accent5"/>
                </a:solidFill>
              </a:rPr>
              <a:t>experienced physical or sexual or emotional violence in the last 12 months </a:t>
            </a:r>
            <a:r>
              <a:rPr lang="en-GB" sz="2200" i="0" dirty="0"/>
              <a:t>by any husband.</a:t>
            </a:r>
          </a:p>
          <a:p>
            <a:pPr>
              <a:lnSpc>
                <a:spcPct val="100000"/>
              </a:lnSpc>
            </a:pPr>
            <a:endParaRPr lang="en-US" sz="2200" i="0" dirty="0"/>
          </a:p>
          <a:p>
            <a:pPr>
              <a:lnSpc>
                <a:spcPct val="100000"/>
              </a:lnSpc>
            </a:pPr>
            <a:endParaRPr lang="en-US" sz="2200" i="0" dirty="0"/>
          </a:p>
          <a:p>
            <a:pPr>
              <a:lnSpc>
                <a:spcPct val="100000"/>
              </a:lnSpc>
            </a:pPr>
            <a:endParaRPr lang="en-US" sz="22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49" y="200356"/>
            <a:ext cx="8101693" cy="931758"/>
          </a:xfrm>
        </p:spPr>
        <p:txBody>
          <a:bodyPr>
            <a:normAutofit/>
          </a:bodyPr>
          <a:lstStyle/>
          <a:p>
            <a:r>
              <a:rPr lang="en-US" dirty="0"/>
              <a:t>Terminology used in the 2023 JPFHS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a:bodyPr>
          <a:lstStyle/>
          <a:p>
            <a:pPr>
              <a:lnSpc>
                <a:spcPct val="110000"/>
              </a:lnSpc>
            </a:pPr>
            <a:r>
              <a:rPr lang="en-GB" sz="2400" b="1" i="0" dirty="0">
                <a:solidFill>
                  <a:schemeClr val="accent5"/>
                </a:solidFill>
              </a:rPr>
              <a:t>Physical violence: </a:t>
            </a:r>
            <a:r>
              <a:rPr lang="en-GB" sz="2400" i="0" dirty="0"/>
              <a:t>push, shake, or throw something at; slap; twist arm or pull hair; punch with fist or with something that could hurt; kick, drag, or beat up; try to choke or burn on purpose; or attack with a knife, gun, or other weapon</a:t>
            </a:r>
          </a:p>
          <a:p>
            <a:pPr>
              <a:lnSpc>
                <a:spcPct val="110000"/>
              </a:lnSpc>
            </a:pPr>
            <a:r>
              <a:rPr lang="en-GB" sz="2400" b="1" i="0" dirty="0">
                <a:solidFill>
                  <a:schemeClr val="accent5"/>
                </a:solidFill>
              </a:rPr>
              <a:t>Spousal sexual violence:</a:t>
            </a:r>
            <a:r>
              <a:rPr lang="en-GB" sz="2400" b="1" i="0" dirty="0"/>
              <a:t> </a:t>
            </a:r>
            <a:r>
              <a:rPr lang="en-GB" sz="2400" i="0" dirty="0"/>
              <a:t>physically force to have sexual intercourse; physically force to perform any other sexual acts; force with threats or in any other way to perform sexual acts committed by current, most recent, or former husband</a:t>
            </a:r>
          </a:p>
          <a:p>
            <a:pPr>
              <a:lnSpc>
                <a:spcPct val="110000"/>
              </a:lnSpc>
            </a:pPr>
            <a:r>
              <a:rPr lang="en-GB" sz="2400" b="1" i="0" dirty="0">
                <a:solidFill>
                  <a:schemeClr val="accent5"/>
                </a:solidFill>
              </a:rPr>
              <a:t>Emotional violence: </a:t>
            </a:r>
            <a:r>
              <a:rPr lang="en-GB" sz="2400" i="0" dirty="0"/>
              <a:t>say or do something to humiliate someone in front of others; threaten to hurt or harm that person or someone they care about; insult or make someone feel bad about themselves</a:t>
            </a:r>
            <a:endParaRPr lang="en-GB" sz="2400" b="1" i="0" dirty="0"/>
          </a:p>
        </p:txBody>
      </p:sp>
    </p:spTree>
    <p:extLst>
      <p:ext uri="{BB962C8B-B14F-4D97-AF65-F5344CB8AC3E}">
        <p14:creationId xmlns:p14="http://schemas.microsoft.com/office/powerpoint/2010/main" val="1925418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i="0" dirty="0"/>
              <a:t>Terminology</a:t>
            </a:r>
          </a:p>
          <a:p>
            <a:pPr marL="342900" indent="-342900" algn="l">
              <a:buFont typeface="Arial" panose="020B0604020202020204" pitchFamily="34" charset="0"/>
              <a:buChar char="•"/>
            </a:pPr>
            <a:r>
              <a:rPr lang="en-US" sz="3200" b="1" i="0" dirty="0">
                <a:solidFill>
                  <a:schemeClr val="accent5"/>
                </a:solidFill>
              </a:rPr>
              <a:t>Experience of violence</a:t>
            </a:r>
          </a:p>
          <a:p>
            <a:pPr marL="342900" indent="-342900" algn="l">
              <a:buFont typeface="Arial" panose="020B0604020202020204" pitchFamily="34" charset="0"/>
              <a:buChar char="•"/>
            </a:pPr>
            <a:r>
              <a:rPr lang="en-US" sz="3200" i="0" dirty="0"/>
              <a:t>Help seeking</a:t>
            </a:r>
          </a:p>
          <a:p>
            <a:pPr marL="342900" indent="-342900" algn="l">
              <a:buFont typeface="Arial" panose="020B0604020202020204" pitchFamily="34" charset="0"/>
              <a:buChar char="•"/>
            </a:pPr>
            <a:r>
              <a:rPr lang="en-US" sz="3200" i="0" dirty="0"/>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17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BF84501C-2241-E216-19A4-3E1502600F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02345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phy_vio">
            <a:extLst>
              <a:ext uri="{FF2B5EF4-FFF2-40B4-BE49-F238E27FC236}">
                <a16:creationId xmlns:a16="http://schemas.microsoft.com/office/drawing/2014/main" id="{CA8054ED-1BB9-4BD3-8AF5-E6E8CF47921C}"/>
              </a:ext>
            </a:extLst>
          </p:cNvPr>
          <p:cNvGraphicFramePr>
            <a:graphicFrameLocks/>
          </p:cNvGraphicFramePr>
          <p:nvPr>
            <p:extLst>
              <p:ext uri="{D42A27DB-BD31-4B8C-83A1-F6EECF244321}">
                <p14:modId xmlns:p14="http://schemas.microsoft.com/office/powerpoint/2010/main" val="2455435864"/>
              </p:ext>
            </p:extLst>
          </p:nvPr>
        </p:nvGraphicFramePr>
        <p:xfrm>
          <a:off x="522514" y="315268"/>
          <a:ext cx="8229600" cy="62274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40663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phy_commit">
            <a:extLst>
              <a:ext uri="{FF2B5EF4-FFF2-40B4-BE49-F238E27FC236}">
                <a16:creationId xmlns:a16="http://schemas.microsoft.com/office/drawing/2014/main" id="{E78C415A-D0AA-46A2-8809-7D2FE7FEFB49}"/>
              </a:ext>
            </a:extLst>
          </p:cNvPr>
          <p:cNvGraphicFramePr>
            <a:graphicFrameLocks/>
          </p:cNvGraphicFramePr>
          <p:nvPr>
            <p:extLst>
              <p:ext uri="{D42A27DB-BD31-4B8C-83A1-F6EECF244321}">
                <p14:modId xmlns:p14="http://schemas.microsoft.com/office/powerpoint/2010/main" val="3185272237"/>
              </p:ext>
            </p:extLst>
          </p:nvPr>
        </p:nvGraphicFramePr>
        <p:xfrm>
          <a:off x="452176" y="223193"/>
          <a:ext cx="8289890" cy="64116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56956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sex_vio">
            <a:extLst>
              <a:ext uri="{FF2B5EF4-FFF2-40B4-BE49-F238E27FC236}">
                <a16:creationId xmlns:a16="http://schemas.microsoft.com/office/drawing/2014/main" id="{C760D75E-9034-4374-A97C-48C6ACA8B8D9}"/>
              </a:ext>
            </a:extLst>
          </p:cNvPr>
          <p:cNvGraphicFramePr>
            <a:graphicFrameLocks/>
          </p:cNvGraphicFramePr>
          <p:nvPr>
            <p:extLst>
              <p:ext uri="{D42A27DB-BD31-4B8C-83A1-F6EECF244321}">
                <p14:modId xmlns:p14="http://schemas.microsoft.com/office/powerpoint/2010/main" val="716229272"/>
              </p:ext>
            </p:extLst>
          </p:nvPr>
        </p:nvGraphicFramePr>
        <p:xfrm>
          <a:off x="442128" y="223193"/>
          <a:ext cx="8289890" cy="64116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10964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sex_vio">
            <a:extLst>
              <a:ext uri="{FF2B5EF4-FFF2-40B4-BE49-F238E27FC236}">
                <a16:creationId xmlns:a16="http://schemas.microsoft.com/office/drawing/2014/main" id="{1469BECE-58B8-45F6-B4E7-42EBC2D96327}"/>
              </a:ext>
            </a:extLst>
          </p:cNvPr>
          <p:cNvGraphicFramePr>
            <a:graphicFrameLocks/>
          </p:cNvGraphicFramePr>
          <p:nvPr>
            <p:extLst>
              <p:ext uri="{D42A27DB-BD31-4B8C-83A1-F6EECF244321}">
                <p14:modId xmlns:p14="http://schemas.microsoft.com/office/powerpoint/2010/main" val="3016001008"/>
              </p:ext>
            </p:extLst>
          </p:nvPr>
        </p:nvGraphicFramePr>
        <p:xfrm>
          <a:off x="462224" y="223193"/>
          <a:ext cx="8370277" cy="64116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50713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viol_marr">
            <a:extLst>
              <a:ext uri="{FF2B5EF4-FFF2-40B4-BE49-F238E27FC236}">
                <a16:creationId xmlns:a16="http://schemas.microsoft.com/office/drawing/2014/main" id="{B3593A74-2CF5-4936-97FA-060DCBC925C7}"/>
              </a:ext>
            </a:extLst>
          </p:cNvPr>
          <p:cNvGraphicFramePr>
            <a:graphicFrameLocks/>
          </p:cNvGraphicFramePr>
          <p:nvPr>
            <p:extLst>
              <p:ext uri="{D42A27DB-BD31-4B8C-83A1-F6EECF244321}">
                <p14:modId xmlns:p14="http://schemas.microsoft.com/office/powerpoint/2010/main" val="1546589107"/>
              </p:ext>
            </p:extLst>
          </p:nvPr>
        </p:nvGraphicFramePr>
        <p:xfrm>
          <a:off x="432079" y="335224"/>
          <a:ext cx="8330084" cy="618755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3576344"/>
      </p:ext>
    </p:extLst>
  </p:cSld>
  <p:clrMapOvr>
    <a:masterClrMapping/>
  </p:clrMapOvr>
</p:sld>
</file>

<file path=ppt/theme/theme1.xml><?xml version="1.0" encoding="utf-8"?>
<a:theme xmlns:a="http://schemas.openxmlformats.org/drawingml/2006/main" name="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VMX3MACP777Z-1177381151-42293</_dlc_DocId>
    <_dlc_DocIdUrl xmlns="d16efad5-0601-4cf0-b7c2-89968258c777">
      <Url>https://icfonline.sharepoint.com/sites/ihd-dhs/Dissemination/_layouts/15/DocIdRedir.aspx?ID=VMX3MACP777Z-1177381151-42293</Url>
      <Description>VMX3MACP777Z-1177381151-42293</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F2FEECC1-C3F8-4DEA-988D-24DAE9208D7C}"/>
</file>

<file path=customXml/itemProps3.xml><?xml version="1.0" encoding="utf-8"?>
<ds:datastoreItem xmlns:ds="http://schemas.openxmlformats.org/officeDocument/2006/customXml" ds:itemID="{9981E3BE-0910-4E81-BE17-3B9CCC885C4D}">
  <ds:schemaRefs>
    <ds:schemaRef ds:uri="http://schemas.openxmlformats.org/package/2006/metadata/core-properties"/>
    <ds:schemaRef ds:uri="http://schemas.microsoft.com/office/2006/metadata/properties"/>
    <ds:schemaRef ds:uri="http://purl.org/dc/terms/"/>
    <ds:schemaRef ds:uri="d16efad5-0601-4cf0-b7c2-89968258c777"/>
    <ds:schemaRef ds:uri="http://purl.org/dc/dcmitype/"/>
    <ds:schemaRef ds:uri="http://schemas.microsoft.com/office/2006/documentManagement/types"/>
    <ds:schemaRef ds:uri="http://schemas.microsoft.com/office/infopath/2007/PartnerControls"/>
    <ds:schemaRef ds:uri="fa6a9aea-fb0f-4ddd-aff8-712634b7d5fe"/>
    <ds:schemaRef ds:uri="4050c418-ec1a-4a63-84af-e27a3374b796"/>
    <ds:schemaRef ds:uri="http://www.w3.org/XML/1998/namespace"/>
    <ds:schemaRef ds:uri="http://purl.org/dc/elements/1.1/"/>
    <ds:schemaRef ds:uri="83c4e5ee-5eea-4e8c-8b50-726738bccb6e"/>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19010</TotalTime>
  <Words>1327</Words>
  <Application>Microsoft Office PowerPoint</Application>
  <PresentationFormat>On-screen Show (4:3)</PresentationFormat>
  <Paragraphs>142</Paragraphs>
  <Slides>21</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Arial</vt:lpstr>
      <vt:lpstr>Calibri</vt:lpstr>
      <vt:lpstr>Source Sans Pro</vt:lpstr>
      <vt:lpstr>Source Sans Pro SemiBold</vt:lpstr>
      <vt:lpstr>Custom Design</vt:lpstr>
      <vt:lpstr>2_Custom Design</vt:lpstr>
      <vt:lpstr>PowerPoint Presentation</vt:lpstr>
      <vt:lpstr>PowerPoint Presentation</vt:lpstr>
      <vt:lpstr>Terminology used in the 2023 JPFHS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Recent Violence by Any Husband by Governorate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8</cp:revision>
  <dcterms:created xsi:type="dcterms:W3CDTF">2022-12-05T19:39:34Z</dcterms:created>
  <dcterms:modified xsi:type="dcterms:W3CDTF">2024-07-22T15:02:56Z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8ae26dd1-1f5c-4796-9fc1-6b9cf603de36</vt:lpwstr>
  </property>
  <property fmtid="{D5CDD505-2E9C-101B-9397-08002B2CF9AE}" pid="4" name="MediaServiceImageTags">
    <vt:lpwstr/>
  </property>
</Properties>
</file>