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5"/>
    <p:sldMasterId id="2147483687" r:id="rId6"/>
    <p:sldMasterId id="2147483697" r:id="rId7"/>
  </p:sldMasterIdLst>
  <p:notesMasterIdLst>
    <p:notesMasterId r:id="rId24"/>
  </p:notesMasterIdLst>
  <p:handoutMasterIdLst>
    <p:handoutMasterId r:id="rId25"/>
  </p:handoutMasterIdLst>
  <p:sldIdLst>
    <p:sldId id="256" r:id="rId8"/>
    <p:sldId id="290" r:id="rId9"/>
    <p:sldId id="291" r:id="rId10"/>
    <p:sldId id="292" r:id="rId11"/>
    <p:sldId id="293" r:id="rId12"/>
    <p:sldId id="294" r:id="rId13"/>
    <p:sldId id="295" r:id="rId14"/>
    <p:sldId id="296" r:id="rId15"/>
    <p:sldId id="297" r:id="rId16"/>
    <p:sldId id="298" r:id="rId17"/>
    <p:sldId id="299" r:id="rId18"/>
    <p:sldId id="300" r:id="rId19"/>
    <p:sldId id="301" r:id="rId20"/>
    <p:sldId id="270" r:id="rId21"/>
    <p:sldId id="271" r:id="rId22"/>
    <p:sldId id="302" r:id="rId2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15BD7E5-D79F-BC48-51AE-306CA903705B}" name="McFarland, Annette" initials="MA" userId="S::N107137@icf.com::e93d1f50-85ab-41a8-a34a-185a53159573" providerId="AD"/>
  <p188:author id="{12F616EE-0089-6014-EBDE-47D493E491EA}" name="Balian, Sarah" initials="BS" userId="S::N112871@icf.com::b3b060d9-4d34-479b-ad68-688eaebf93c5"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4FB381"/>
    <a:srgbClr val="F2CF41"/>
    <a:srgbClr val="B81A71"/>
    <a:srgbClr val="008E9E"/>
    <a:srgbClr val="49702E"/>
    <a:srgbClr val="548235"/>
    <a:srgbClr val="00582A"/>
    <a:srgbClr val="007337"/>
    <a:srgbClr val="317154"/>
    <a:srgbClr val="439C7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465FCC1-A80D-4C9F-B5FF-27558FF1D0AD}" v="3" dt="2024-08-14T15:17:20.84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652" autoAdjust="0"/>
    <p:restoredTop sz="90386" autoAdjust="0"/>
  </p:normalViewPr>
  <p:slideViewPr>
    <p:cSldViewPr snapToGrid="0">
      <p:cViewPr varScale="1">
        <p:scale>
          <a:sx n="90" d="100"/>
          <a:sy n="90" d="100"/>
        </p:scale>
        <p:origin x="780" y="44"/>
      </p:cViewPr>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4.xml"/><Relationship Id="rId7"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4.xml"/><Relationship Id="rId24" Type="http://schemas.openxmlformats.org/officeDocument/2006/relationships/notesMaster" Target="notesMasters/notesMaster1.xml"/><Relationship Id="rId32" Type="http://schemas.microsoft.com/office/2018/10/relationships/authors" Target="authors.xml"/><Relationship Id="rId5" Type="http://schemas.openxmlformats.org/officeDocument/2006/relationships/slideMaster" Target="slideMasters/slideMaster1.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theme" Target="theme/theme1.xml"/><Relationship Id="rId10" Type="http://schemas.openxmlformats.org/officeDocument/2006/relationships/slide" Target="slides/slide3.xml"/><Relationship Id="rId19" Type="http://schemas.openxmlformats.org/officeDocument/2006/relationships/slide" Target="slides/slide12.xml"/><Relationship Id="rId31" Type="http://schemas.microsoft.com/office/2015/10/relationships/revisionInfo" Target="revisionInfo.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cFarland, Annette (CNTR)" userId="e93d1f50-85ab-41a8-a34a-185a53159573" providerId="ADAL" clId="{8465FCC1-A80D-4C9F-B5FF-27558FF1D0AD}"/>
    <pc:docChg chg="undo custSel modSld">
      <pc:chgData name="McFarland, Annette (CNTR)" userId="e93d1f50-85ab-41a8-a34a-185a53159573" providerId="ADAL" clId="{8465FCC1-A80D-4C9F-B5FF-27558FF1D0AD}" dt="2024-08-21T09:36:12.271" v="17" actId="478"/>
      <pc:docMkLst>
        <pc:docMk/>
      </pc:docMkLst>
      <pc:sldChg chg="addSp delSp mod">
        <pc:chgData name="McFarland, Annette (CNTR)" userId="e93d1f50-85ab-41a8-a34a-185a53159573" providerId="ADAL" clId="{8465FCC1-A80D-4C9F-B5FF-27558FF1D0AD}" dt="2024-08-21T09:36:12.271" v="17" actId="478"/>
        <pc:sldMkLst>
          <pc:docMk/>
          <pc:sldMk cId="109857222" sldId="256"/>
        </pc:sldMkLst>
        <pc:spChg chg="add del">
          <ac:chgData name="McFarland, Annette (CNTR)" userId="e93d1f50-85ab-41a8-a34a-185a53159573" providerId="ADAL" clId="{8465FCC1-A80D-4C9F-B5FF-27558FF1D0AD}" dt="2024-08-21T09:36:12.271" v="17" actId="478"/>
          <ac:spMkLst>
            <pc:docMk/>
            <pc:sldMk cId="109857222" sldId="256"/>
            <ac:spMk id="3" creationId="{00000000-0000-0000-0000-000000000000}"/>
          </ac:spMkLst>
        </pc:spChg>
      </pc:sldChg>
      <pc:sldChg chg="addSp modSp mod">
        <pc:chgData name="McFarland, Annette (CNTR)" userId="e93d1f50-85ab-41a8-a34a-185a53159573" providerId="ADAL" clId="{8465FCC1-A80D-4C9F-B5FF-27558FF1D0AD}" dt="2024-07-22T15:28:32.302" v="3" actId="1076"/>
        <pc:sldMkLst>
          <pc:docMk/>
          <pc:sldMk cId="1195380260" sldId="271"/>
        </pc:sldMkLst>
        <pc:picChg chg="add mod">
          <ac:chgData name="McFarland, Annette (CNTR)" userId="e93d1f50-85ab-41a8-a34a-185a53159573" providerId="ADAL" clId="{8465FCC1-A80D-4C9F-B5FF-27558FF1D0AD}" dt="2024-07-22T15:28:19.380" v="0"/>
          <ac:picMkLst>
            <pc:docMk/>
            <pc:sldMk cId="1195380260" sldId="271"/>
            <ac:picMk id="3" creationId="{55E68512-A1E0-C38C-9C1E-1C4E46D69B7C}"/>
          </ac:picMkLst>
        </pc:picChg>
        <pc:picChg chg="mod">
          <ac:chgData name="McFarland, Annette (CNTR)" userId="e93d1f50-85ab-41a8-a34a-185a53159573" providerId="ADAL" clId="{8465FCC1-A80D-4C9F-B5FF-27558FF1D0AD}" dt="2024-07-22T15:28:32.302" v="3" actId="1076"/>
          <ac:picMkLst>
            <pc:docMk/>
            <pc:sldMk cId="1195380260" sldId="271"/>
            <ac:picMk id="5" creationId="{39784AB0-2A87-39B3-9857-87C9F2208F91}"/>
          </ac:picMkLst>
        </pc:picChg>
      </pc:sldChg>
      <pc:sldChg chg="addSp delSp modSp mod">
        <pc:chgData name="McFarland, Annette (CNTR)" userId="e93d1f50-85ab-41a8-a34a-185a53159573" providerId="ADAL" clId="{8465FCC1-A80D-4C9F-B5FF-27558FF1D0AD}" dt="2024-08-14T15:17:20.843" v="15"/>
        <pc:sldMkLst>
          <pc:docMk/>
          <pc:sldMk cId="2380529716" sldId="302"/>
        </pc:sldMkLst>
        <pc:picChg chg="add mod">
          <ac:chgData name="McFarland, Annette (CNTR)" userId="e93d1f50-85ab-41a8-a34a-185a53159573" providerId="ADAL" clId="{8465FCC1-A80D-4C9F-B5FF-27558FF1D0AD}" dt="2024-08-14T15:17:20.843" v="15"/>
          <ac:picMkLst>
            <pc:docMk/>
            <pc:sldMk cId="2380529716" sldId="302"/>
            <ac:picMk id="3" creationId="{3D60AF67-B7F1-3B09-A435-12AEE6ACADBD}"/>
          </ac:picMkLst>
        </pc:picChg>
        <pc:picChg chg="del">
          <ac:chgData name="McFarland, Annette (CNTR)" userId="e93d1f50-85ab-41a8-a34a-185a53159573" providerId="ADAL" clId="{8465FCC1-A80D-4C9F-B5FF-27558FF1D0AD}" dt="2024-08-14T15:15:50.254" v="13" actId="478"/>
          <ac:picMkLst>
            <pc:docMk/>
            <pc:sldMk cId="2380529716" sldId="302"/>
            <ac:picMk id="43" creationId="{05AA75CE-1DB0-D6BC-4124-EC8FDE5DC5DC}"/>
          </ac:picMkLst>
        </pc:picChg>
      </pc:sldChg>
    </pc:docChg>
  </pc:docChgLst>
  <pc:docChgLst>
    <pc:chgData name="McFarland, Annette (CNTR)" userId="e93d1f50-85ab-41a8-a34a-185a53159573" providerId="ADAL" clId="{57049A9D-EAA5-45DF-AAD4-73864E882067}"/>
    <pc:docChg chg="modSld">
      <pc:chgData name="McFarland, Annette (CNTR)" userId="e93d1f50-85ab-41a8-a34a-185a53159573" providerId="ADAL" clId="{57049A9D-EAA5-45DF-AAD4-73864E882067}" dt="2024-05-16T19:11:17.051" v="0" actId="1076"/>
      <pc:docMkLst>
        <pc:docMk/>
      </pc:docMkLst>
      <pc:sldChg chg="modSp mod">
        <pc:chgData name="McFarland, Annette (CNTR)" userId="e93d1f50-85ab-41a8-a34a-185a53159573" providerId="ADAL" clId="{57049A9D-EAA5-45DF-AAD4-73864E882067}" dt="2024-05-16T19:11:17.051" v="0" actId="1076"/>
        <pc:sldMkLst>
          <pc:docMk/>
          <pc:sldMk cId="1157318186" sldId="290"/>
        </pc:sldMkLst>
        <pc:picChg chg="mod">
          <ac:chgData name="McFarland, Annette (CNTR)" userId="e93d1f50-85ab-41a8-a34a-185a53159573" providerId="ADAL" clId="{57049A9D-EAA5-45DF-AAD4-73864E882067}" dt="2024-05-16T19:11:17.051" v="0" actId="1076"/>
          <ac:picMkLst>
            <pc:docMk/>
            <pc:sldMk cId="1157318186" sldId="290"/>
            <ac:picMk id="15" creationId="{3613A6B9-BC4F-047C-158C-7BCEC9217DDB}"/>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FA9A8D1-CB88-2E47-75DE-249757548BE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18254724-21D6-2D25-C3EA-2CB71FC5F10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43C0CA6-7390-4E1A-9CDC-CE08AB4AB843}" type="datetimeFigureOut">
              <a:rPr lang="en-US" smtClean="0"/>
              <a:t>8/21/2024</a:t>
            </a:fld>
            <a:endParaRPr lang="en-US"/>
          </a:p>
        </p:txBody>
      </p:sp>
      <p:sp>
        <p:nvSpPr>
          <p:cNvPr id="4" name="Footer Placeholder 3">
            <a:extLst>
              <a:ext uri="{FF2B5EF4-FFF2-40B4-BE49-F238E27FC236}">
                <a16:creationId xmlns:a16="http://schemas.microsoft.com/office/drawing/2014/main" id="{404AB87B-2A3E-C83A-9875-0B43B269A10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65EF49B2-2475-749B-F6CD-EC83E638FEF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D4E7C19-9FF4-4119-BA31-FA81478D3477}" type="slidenum">
              <a:rPr lang="en-US" smtClean="0"/>
              <a:t>‹#›</a:t>
            </a:fld>
            <a:endParaRPr lang="en-US"/>
          </a:p>
        </p:txBody>
      </p:sp>
    </p:spTree>
    <p:extLst>
      <p:ext uri="{BB962C8B-B14F-4D97-AF65-F5344CB8AC3E}">
        <p14:creationId xmlns:p14="http://schemas.microsoft.com/office/powerpoint/2010/main" val="6820653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4FB2333-D0FD-441B-8C3A-E8809877C1C9}" type="datetimeFigureOut">
              <a:rPr lang="en-US" smtClean="0"/>
              <a:t>8/21/2024</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7E0D0A6-21A2-4992-953A-4ACAAFC886D8}" type="slidenum">
              <a:rPr lang="en-US" smtClean="0"/>
              <a:t>‹#›</a:t>
            </a:fld>
            <a:endParaRPr lang="en-US"/>
          </a:p>
        </p:txBody>
      </p:sp>
    </p:spTree>
    <p:extLst>
      <p:ext uri="{BB962C8B-B14F-4D97-AF65-F5344CB8AC3E}">
        <p14:creationId xmlns:p14="http://schemas.microsoft.com/office/powerpoint/2010/main" val="4414094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Please note that all</a:t>
            </a:r>
            <a:r>
              <a:rPr lang="en-US" baseline="0" dirty="0"/>
              <a:t> materials, digital tools and datasets with CDHS data will be made publicly available online within 1 day following the National Seminar. Print materials are available from [implementing agency].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[Add in implementing agency’s web address if they plan on uploading </a:t>
            </a:r>
            <a:r>
              <a:rPr lang="en-US" baseline="0"/>
              <a:t>survey materials to their website.]</a:t>
            </a:r>
            <a:endParaRPr lang="en-US" dirty="0"/>
          </a:p>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15</a:t>
            </a:fld>
            <a:endParaRPr lang="en-US"/>
          </a:p>
        </p:txBody>
      </p:sp>
    </p:spTree>
    <p:extLst>
      <p:ext uri="{BB962C8B-B14F-4D97-AF65-F5344CB8AC3E}">
        <p14:creationId xmlns:p14="http://schemas.microsoft.com/office/powerpoint/2010/main" val="10927515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endParaRPr lang="en-US"/>
          </a:p>
        </p:txBody>
      </p:sp>
      <p:sp>
        <p:nvSpPr>
          <p:cNvPr id="4" name="Title Placeholder 1">
            <a:extLst>
              <a:ext uri="{FF2B5EF4-FFF2-40B4-BE49-F238E27FC236}">
                <a16:creationId xmlns:a16="http://schemas.microsoft.com/office/drawing/2014/main" id="{EC71831F-1B8F-EA98-3184-E4EB3C6D8FB1}"/>
              </a:ext>
            </a:extLst>
          </p:cNvPr>
          <p:cNvSpPr txBox="1">
            <a:spLocks/>
          </p:cNvSpPr>
          <p:nvPr userDrawn="1"/>
        </p:nvSpPr>
        <p:spPr>
          <a:xfrm>
            <a:off x="628650" y="1038813"/>
            <a:ext cx="7886700" cy="531192"/>
          </a:xfrm>
          <a:prstGeom prst="rect">
            <a:avLst/>
          </a:prstGeom>
        </p:spPr>
        <p:txBody>
          <a:bodyPr vert="horz" lIns="91440" tIns="45720" rIns="91440" bIns="45720" rtlCol="0" anchor="ctr">
            <a:normAutofit/>
          </a:bodyPr>
          <a:lst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a:lstStyle>
          <a:p>
            <a:r>
              <a:rPr lang="en-US" noProof="0" dirty="0"/>
              <a:t>#JordanDHS #JPFHS</a:t>
            </a:r>
            <a:endParaRPr lang="en-US" b="0" dirty="0">
              <a:latin typeface="Source Sans Pro SemiBold" panose="020B0603030403020204" pitchFamily="34" charset="0"/>
              <a:ea typeface="Source Sans Pro SemiBold" panose="020B0603030403020204" pitchFamily="34" charset="0"/>
            </a:endParaRPr>
          </a:p>
        </p:txBody>
      </p:sp>
    </p:spTree>
    <p:extLst>
      <p:ext uri="{BB962C8B-B14F-4D97-AF65-F5344CB8AC3E}">
        <p14:creationId xmlns:p14="http://schemas.microsoft.com/office/powerpoint/2010/main" val="38247879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30938319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DA76C9-7A27-BAF3-2F98-34647BD30CB5}"/>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2469B670-E04A-5264-7230-C475A45CE8C9}"/>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49D8DBA-BAD1-B18A-1BDA-711AE9A43993}"/>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8/21/2024</a:t>
            </a:fld>
            <a:endParaRPr lang="en-US"/>
          </a:p>
        </p:txBody>
      </p:sp>
      <p:sp>
        <p:nvSpPr>
          <p:cNvPr id="5" name="Footer Placeholder 4">
            <a:extLst>
              <a:ext uri="{FF2B5EF4-FFF2-40B4-BE49-F238E27FC236}">
                <a16:creationId xmlns:a16="http://schemas.microsoft.com/office/drawing/2014/main" id="{E0078F96-793C-33F2-35B0-BA7F629538FE}"/>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A249A1DA-13B3-07DA-5F9A-2158A81B0CA1}"/>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10353468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F1FF1C-F77C-76E4-1C5A-EE274FAAD41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C8076B1-9A44-F5A7-9558-1106F56C8B7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A8E19D9-54B4-B8DA-40EE-8EC43F848E25}"/>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8/21/2024</a:t>
            </a:fld>
            <a:endParaRPr lang="en-US"/>
          </a:p>
        </p:txBody>
      </p:sp>
      <p:sp>
        <p:nvSpPr>
          <p:cNvPr id="5" name="Footer Placeholder 4">
            <a:extLst>
              <a:ext uri="{FF2B5EF4-FFF2-40B4-BE49-F238E27FC236}">
                <a16:creationId xmlns:a16="http://schemas.microsoft.com/office/drawing/2014/main" id="{1CBBBD0B-3FF4-B093-1BEA-0FD03038E63A}"/>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5D9B3976-21F4-1879-DB7A-4CE44D2267C5}"/>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75478409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2C4C55-0084-447F-2C99-195CCE7CCD7F}"/>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67AB162-56AF-D5AF-4516-C851C75AB1C6}"/>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3953031-49EC-B86D-A066-653EAC8FD027}"/>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8/21/2024</a:t>
            </a:fld>
            <a:endParaRPr lang="en-US"/>
          </a:p>
        </p:txBody>
      </p:sp>
      <p:sp>
        <p:nvSpPr>
          <p:cNvPr id="5" name="Footer Placeholder 4">
            <a:extLst>
              <a:ext uri="{FF2B5EF4-FFF2-40B4-BE49-F238E27FC236}">
                <a16:creationId xmlns:a16="http://schemas.microsoft.com/office/drawing/2014/main" id="{39798E68-CD78-01D1-D075-74B894AD7AFC}"/>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9E0B0710-9279-99BE-D5DF-127B583BD541}"/>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43429755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B197B8-C2ED-2002-A67A-965A7752FE2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A0ADB89-40A2-AF73-13B0-258B6A6CD55F}"/>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AA66A74-736E-DFD7-DD1D-781C0CBCE059}"/>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8CE6120-F378-3AD9-72F3-8C46CE24A207}"/>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8/21/2024</a:t>
            </a:fld>
            <a:endParaRPr lang="en-US"/>
          </a:p>
        </p:txBody>
      </p:sp>
      <p:sp>
        <p:nvSpPr>
          <p:cNvPr id="6" name="Footer Placeholder 5">
            <a:extLst>
              <a:ext uri="{FF2B5EF4-FFF2-40B4-BE49-F238E27FC236}">
                <a16:creationId xmlns:a16="http://schemas.microsoft.com/office/drawing/2014/main" id="{C39C58BB-AEE1-773A-77F9-85CA602AADDC}"/>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61B271E1-E2C1-253D-29DF-E2A4B0221903}"/>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51773990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73C257-135B-E508-C598-64596B98237F}"/>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2D616B5-A74D-20C2-32B8-C379DB554D58}"/>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F2A82F2-2582-16D2-F257-8AFCF3EDCEAE}"/>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432F4F5-0A66-9345-A3F2-5C55852F9B85}"/>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5B6AA87-A006-401E-1F1F-9EF44E400328}"/>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D9B0F17-035A-B1C5-F81D-293B2606599E}"/>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8/21/2024</a:t>
            </a:fld>
            <a:endParaRPr lang="en-US"/>
          </a:p>
        </p:txBody>
      </p:sp>
      <p:sp>
        <p:nvSpPr>
          <p:cNvPr id="8" name="Footer Placeholder 7">
            <a:extLst>
              <a:ext uri="{FF2B5EF4-FFF2-40B4-BE49-F238E27FC236}">
                <a16:creationId xmlns:a16="http://schemas.microsoft.com/office/drawing/2014/main" id="{F157BAC4-B60F-4F77-5A4D-5EEB4CB1EC55}"/>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6EA2ACFA-24EB-EC05-351C-BF2C02AA8D48}"/>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39638771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5E0D12-17B3-7916-DB16-470FFD79963F}"/>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9DA4D91-31DB-BDE5-F8E1-9B1EC00B0417}"/>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8/21/2024</a:t>
            </a:fld>
            <a:endParaRPr lang="en-US"/>
          </a:p>
        </p:txBody>
      </p:sp>
      <p:sp>
        <p:nvSpPr>
          <p:cNvPr id="4" name="Footer Placeholder 3">
            <a:extLst>
              <a:ext uri="{FF2B5EF4-FFF2-40B4-BE49-F238E27FC236}">
                <a16:creationId xmlns:a16="http://schemas.microsoft.com/office/drawing/2014/main" id="{C80B887F-4BF3-FD84-2E38-36873A3E8F6D}"/>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3D6DCAB8-1728-FE56-5214-000CE3BA81F9}"/>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266805072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E315CB-4D5D-53FD-2993-A9ED5F2F71EB}"/>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8/21/2024</a:t>
            </a:fld>
            <a:endParaRPr lang="en-US"/>
          </a:p>
        </p:txBody>
      </p:sp>
      <p:sp>
        <p:nvSpPr>
          <p:cNvPr id="3" name="Footer Placeholder 2">
            <a:extLst>
              <a:ext uri="{FF2B5EF4-FFF2-40B4-BE49-F238E27FC236}">
                <a16:creationId xmlns:a16="http://schemas.microsoft.com/office/drawing/2014/main" id="{87169E37-E77B-95CF-6A79-58DCD77AF6C1}"/>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9B9CE4FB-AFCF-0374-CB1E-DCB52DAF96DB}"/>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93254739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80E8AC-0B09-9BB7-9FC9-71EBF8E6EF2F}"/>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2E51708-A630-3969-EA5E-11B12722B6E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A5E1C2E-C926-2AC1-50C0-038B7E8ACF36}"/>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F5EA194-C524-E9D3-427C-16C739CC4C13}"/>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8/21/2024</a:t>
            </a:fld>
            <a:endParaRPr lang="en-US"/>
          </a:p>
        </p:txBody>
      </p:sp>
      <p:sp>
        <p:nvSpPr>
          <p:cNvPr id="6" name="Footer Placeholder 5">
            <a:extLst>
              <a:ext uri="{FF2B5EF4-FFF2-40B4-BE49-F238E27FC236}">
                <a16:creationId xmlns:a16="http://schemas.microsoft.com/office/drawing/2014/main" id="{F81A8C3F-4D7F-00FE-EC81-A3DF6D402371}"/>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E9E5873A-3845-CD6D-0D2D-A3A56FD1C791}"/>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219832399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74DB66-6007-3D79-EA28-348475B6789D}"/>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5E13B4E-8947-237B-68ED-6F2666937EDB}"/>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0D8C885-CFF3-C20F-5367-8BEB9893D737}"/>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0D55447-648F-83E8-344F-6DF35C0647AF}"/>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8/21/2024</a:t>
            </a:fld>
            <a:endParaRPr lang="en-US"/>
          </a:p>
        </p:txBody>
      </p:sp>
      <p:sp>
        <p:nvSpPr>
          <p:cNvPr id="6" name="Footer Placeholder 5">
            <a:extLst>
              <a:ext uri="{FF2B5EF4-FFF2-40B4-BE49-F238E27FC236}">
                <a16:creationId xmlns:a16="http://schemas.microsoft.com/office/drawing/2014/main" id="{7433A1C7-5A37-C387-D138-8DA7D620B220}"/>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ACD8D2B5-719E-37CF-9B71-10B82CF3DE2E}"/>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12347086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02973100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CDC93D-38BF-F5B2-CD8D-55D34648218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64116CF-A06A-4296-E4BD-9DE9269E401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50932B2-B98D-4EDB-6863-5F7050E78C6A}"/>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8/21/2024</a:t>
            </a:fld>
            <a:endParaRPr lang="en-US"/>
          </a:p>
        </p:txBody>
      </p:sp>
      <p:sp>
        <p:nvSpPr>
          <p:cNvPr id="5" name="Footer Placeholder 4">
            <a:extLst>
              <a:ext uri="{FF2B5EF4-FFF2-40B4-BE49-F238E27FC236}">
                <a16:creationId xmlns:a16="http://schemas.microsoft.com/office/drawing/2014/main" id="{D8539C7E-5100-C40D-DE26-76CAEF94E0BF}"/>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8C21B97B-5A4C-AD5B-440A-D218D115DC27}"/>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164034486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7606928-5F00-E012-9CAC-3AA66BC2DB9C}"/>
              </a:ext>
            </a:extLst>
          </p:cNvPr>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DB78F9D-589F-1885-16A3-93A9B6C3CE87}"/>
              </a:ext>
            </a:extLst>
          </p:cNvPr>
          <p:cNvSpPr>
            <a:spLocks noGrp="1"/>
          </p:cNvSpPr>
          <p:nvPr>
            <p:ph type="body" orient="vert" idx="1"/>
          </p:nvPr>
        </p:nvSpPr>
        <p:spPr>
          <a:xfrm>
            <a:off x="628650" y="365125"/>
            <a:ext cx="57626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53D3A18-878C-C03B-3B61-014FFCBB9F8A}"/>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8/21/2024</a:t>
            </a:fld>
            <a:endParaRPr lang="en-US"/>
          </a:p>
        </p:txBody>
      </p:sp>
      <p:sp>
        <p:nvSpPr>
          <p:cNvPr id="5" name="Footer Placeholder 4">
            <a:extLst>
              <a:ext uri="{FF2B5EF4-FFF2-40B4-BE49-F238E27FC236}">
                <a16:creationId xmlns:a16="http://schemas.microsoft.com/office/drawing/2014/main" id="{0B61B052-2337-BA37-8C0C-B09B5ED9322E}"/>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5179699F-A553-1333-EC78-7D7B4D0F115A}"/>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42444617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p:nvPr>
        </p:nvSpPr>
        <p:spPr>
          <a:xfrm>
            <a:off x="628650" y="330985"/>
            <a:ext cx="7886700" cy="700104"/>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7460832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1293211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5229-41BE-FCD2-40AF-27A3CD6A626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DF7F47D-7483-43A5-0658-4E25BC7D773B}"/>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75D5CDD-98ED-48B0-10C6-1E0C5F88789A}"/>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a:extLst>
              <a:ext uri="{FF2B5EF4-FFF2-40B4-BE49-F238E27FC236}">
                <a16:creationId xmlns:a16="http://schemas.microsoft.com/office/drawing/2014/main" id="{03C6669B-A941-704F-9F3C-A818DF9F2E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6227100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D6BC1-4D31-60E7-AD68-5F5554B42989}"/>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6D094AF-D978-2D58-15A9-1B33CF068A72}"/>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76FEFA9-1EFD-AA0F-5613-FF2578649EEC}"/>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577AD89-766D-5EB1-992F-5E75824CF11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FDD7E75-52E7-7B3E-9839-1C36622685FE}"/>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a:extLst>
              <a:ext uri="{FF2B5EF4-FFF2-40B4-BE49-F238E27FC236}">
                <a16:creationId xmlns:a16="http://schemas.microsoft.com/office/drawing/2014/main" id="{1E466514-9FE0-C986-DC11-1C04C064BEC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591740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p:nvPr>
        </p:nvSpPr>
        <p:spPr/>
        <p:txBody>
          <a:bodyPr/>
          <a:lstStyle/>
          <a:p>
            <a:r>
              <a:rPr lang="en-US"/>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2084073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en-US" smtClean="0"/>
              <a:t>8/21/2024</a:t>
            </a:fld>
            <a:endParaRPr lang="en-US"/>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4009205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39F2-937A-2854-EF3F-2239E2CF5D70}"/>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8A811CE-D9E8-8D8B-9457-895E777F34F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9E502F5-9B92-7EBD-7F62-C1840E9C682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AFB723CC-C2B0-C198-D4C4-582F5D4C6CA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61304814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5" Type="http://schemas.openxmlformats.org/officeDocument/2006/relationships/slideLayout" Target="../slideLayouts/slideLayout6.xml"/><Relationship Id="rId10" Type="http://schemas.openxmlformats.org/officeDocument/2006/relationships/theme" Target="../theme/theme2.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3.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pic>
        <p:nvPicPr>
          <p:cNvPr id="5" name="Picture 4" descr="A stone building in the desert&#10;&#10;Description automatically generated">
            <a:extLst>
              <a:ext uri="{FF2B5EF4-FFF2-40B4-BE49-F238E27FC236}">
                <a16:creationId xmlns:a16="http://schemas.microsoft.com/office/drawing/2014/main" id="{0C9FA42E-E13E-6DDB-E4B0-1F6E7E0FB7EA}"/>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1816881"/>
            <a:ext cx="9144000" cy="3509263"/>
          </a:xfrm>
          <a:prstGeom prst="rect">
            <a:avLst/>
          </a:prstGeom>
        </p:spPr>
      </p:pic>
      <p:sp>
        <p:nvSpPr>
          <p:cNvPr id="2" name="Title Placeholder 1">
            <a:extLst>
              <a:ext uri="{FF2B5EF4-FFF2-40B4-BE49-F238E27FC236}">
                <a16:creationId xmlns:a16="http://schemas.microsoft.com/office/drawing/2014/main" id="{A1AF6A25-C05E-275F-43E1-F8E93E3EEC0C}"/>
              </a:ext>
            </a:extLst>
          </p:cNvPr>
          <p:cNvSpPr>
            <a:spLocks noGrp="1"/>
          </p:cNvSpPr>
          <p:nvPr>
            <p:ph type="title"/>
          </p:nvPr>
        </p:nvSpPr>
        <p:spPr>
          <a:xfrm>
            <a:off x="628650" y="1056687"/>
            <a:ext cx="7886700" cy="531192"/>
          </a:xfrm>
          <a:prstGeom prst="rect">
            <a:avLst/>
          </a:prstGeom>
        </p:spPr>
        <p:txBody>
          <a:bodyPr vert="horz" lIns="91440" tIns="45720" rIns="91440" bIns="45720" rtlCol="0" anchor="ctr">
            <a:normAutofit/>
          </a:bodyPr>
          <a:lstStyle/>
          <a:p>
            <a:r>
              <a:rPr lang="en-US" noProof="0" dirty="0"/>
              <a:t>#JordanDHS #JPFHS</a:t>
            </a:r>
          </a:p>
        </p:txBody>
      </p:sp>
      <p:sp>
        <p:nvSpPr>
          <p:cNvPr id="7" name="Rectangle 6">
            <a:extLst>
              <a:ext uri="{FF2B5EF4-FFF2-40B4-BE49-F238E27FC236}">
                <a16:creationId xmlns:a16="http://schemas.microsoft.com/office/drawing/2014/main" id="{2139826A-640E-12A1-234F-57C1984C22CC}"/>
              </a:ext>
            </a:extLst>
          </p:cNvPr>
          <p:cNvSpPr/>
          <p:nvPr userDrawn="1"/>
        </p:nvSpPr>
        <p:spPr>
          <a:xfrm>
            <a:off x="0" y="1600064"/>
            <a:ext cx="9144000" cy="21681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BD89CD6A-460E-F8B9-A2A8-47A478D0A124}"/>
              </a:ext>
            </a:extLst>
          </p:cNvPr>
          <p:cNvSpPr/>
          <p:nvPr userDrawn="1"/>
        </p:nvSpPr>
        <p:spPr>
          <a:xfrm>
            <a:off x="0" y="5326145"/>
            <a:ext cx="9144000" cy="21681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0B609212-0AFA-BD44-BB7F-4D988B3E7A6C}"/>
              </a:ext>
            </a:extLst>
          </p:cNvPr>
          <p:cNvSpPr txBox="1"/>
          <p:nvPr userDrawn="1"/>
        </p:nvSpPr>
        <p:spPr>
          <a:xfrm>
            <a:off x="358219" y="5542961"/>
            <a:ext cx="8531257"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600" b="1" noProof="0" dirty="0">
                <a:solidFill>
                  <a:schemeClr val="bg1"/>
                </a:solidFill>
                <a:latin typeface="Source Sans Pro" panose="020B0503030403020204" pitchFamily="34" charset="0"/>
                <a:ea typeface="Source Sans Pro" panose="020B0503030403020204" pitchFamily="34" charset="0"/>
              </a:rPr>
              <a:t>2023 Jordan Population and Family Health Survey (JPFHS)</a:t>
            </a:r>
          </a:p>
        </p:txBody>
      </p:sp>
    </p:spTree>
    <p:extLst>
      <p:ext uri="{BB962C8B-B14F-4D97-AF65-F5344CB8AC3E}">
        <p14:creationId xmlns:p14="http://schemas.microsoft.com/office/powerpoint/2010/main" val="3850865728"/>
      </p:ext>
    </p:extLst>
  </p:cSld>
  <p:clrMap bg1="lt1" tx1="dk1" bg2="lt2" tx2="dk2" accent1="accent1" accent2="accent2" accent3="accent3" accent4="accent4" accent5="accent5" accent6="accent6" hlink="hlink" folHlink="folHlink"/>
  <p:sldLayoutIdLst>
    <p:sldLayoutId id="2147483686" r:id="rId1"/>
  </p:sldLayoutIdLst>
  <p:txStyles>
    <p:title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p:titleStyle>
    <p:bodyStyle>
      <a:lvl1pPr marL="0" indent="0" algn="ctr" defTabSz="914400" rtl="0" eaLnBrk="1" latinLnBrk="0" hangingPunct="1">
        <a:lnSpc>
          <a:spcPct val="90000"/>
        </a:lnSpc>
        <a:spcBef>
          <a:spcPts val="1000"/>
        </a:spcBef>
        <a:buFont typeface="Arial" panose="020B0604020202020204" pitchFamily="34" charset="0"/>
        <a:buNone/>
        <a:defRPr sz="3600" b="1" kern="1200">
          <a:solidFill>
            <a:schemeClr val="bg1"/>
          </a:solidFill>
          <a:latin typeface="Source Sans Pro" panose="020B0503030403020204" pitchFamily="34" charset="0"/>
          <a:ea typeface="Source Sans Pro" panose="020B050303040302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5">
            <a:lumMod val="20000"/>
            <a:lumOff val="80000"/>
            <a:alpha val="10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en-US"/>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en-US" smtClean="0"/>
              <a:pPr/>
              <a:t>‹#›</a:t>
            </a:fld>
            <a:endParaRPr lang="en-US"/>
          </a:p>
        </p:txBody>
      </p:sp>
    </p:spTree>
    <p:extLst>
      <p:ext uri="{BB962C8B-B14F-4D97-AF65-F5344CB8AC3E}">
        <p14:creationId xmlns:p14="http://schemas.microsoft.com/office/powerpoint/2010/main" val="3984714580"/>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715ADF9-723A-C595-80F4-C05B4521E88B}"/>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02FF085-491B-C8AC-99E7-0CBDB23C376E}"/>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p:txBody>
      </p:sp>
      <p:sp>
        <p:nvSpPr>
          <p:cNvPr id="6" name="Slide Number Placeholder 5">
            <a:extLst>
              <a:ext uri="{FF2B5EF4-FFF2-40B4-BE49-F238E27FC236}">
                <a16:creationId xmlns:a16="http://schemas.microsoft.com/office/drawing/2014/main" id="{59C7DDC3-C254-2524-D6C4-402F6D1EEEFF}"/>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4F28BB36-08C2-41E7-8B17-73289892D41F}" type="slidenum">
              <a:rPr lang="en-US" smtClean="0"/>
              <a:pPr/>
              <a:t>‹#›</a:t>
            </a:fld>
            <a:endParaRPr lang="en-US"/>
          </a:p>
        </p:txBody>
      </p:sp>
    </p:spTree>
    <p:extLst>
      <p:ext uri="{BB962C8B-B14F-4D97-AF65-F5344CB8AC3E}">
        <p14:creationId xmlns:p14="http://schemas.microsoft.com/office/powerpoint/2010/main" val="4158362135"/>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txStyles>
    <p:titleStyle>
      <a:lvl1pPr algn="l" defTabSz="914400" rtl="0" eaLnBrk="1" latinLnBrk="0" hangingPunct="1">
        <a:lnSpc>
          <a:spcPct val="90000"/>
        </a:lnSpc>
        <a:spcBef>
          <a:spcPct val="0"/>
        </a:spcBef>
        <a:buNone/>
        <a:defRPr sz="44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8" Type="http://schemas.openxmlformats.org/officeDocument/2006/relationships/image" Target="../media/image11.jpeg"/><Relationship Id="rId13" Type="http://schemas.openxmlformats.org/officeDocument/2006/relationships/image" Target="../media/image15.png"/><Relationship Id="rId3" Type="http://schemas.openxmlformats.org/officeDocument/2006/relationships/image" Target="../media/image9.jpeg"/><Relationship Id="rId7" Type="http://schemas.openxmlformats.org/officeDocument/2006/relationships/hyperlink" Target="DHSprogram.com" TargetMode="External"/><Relationship Id="rId12"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hyperlink" Target="API.DHSprogram.com" TargetMode="External"/><Relationship Id="rId11" Type="http://schemas.openxmlformats.org/officeDocument/2006/relationships/image" Target="../media/image13.png"/><Relationship Id="rId5" Type="http://schemas.openxmlformats.org/officeDocument/2006/relationships/hyperlink" Target="statcompiler.com" TargetMode="External"/><Relationship Id="rId10" Type="http://schemas.openxmlformats.org/officeDocument/2006/relationships/hyperlink" Target="https://dhsprogram.com/data/Mobile-App.cfm" TargetMode="External"/><Relationship Id="rId4" Type="http://schemas.openxmlformats.org/officeDocument/2006/relationships/image" Target="../media/image10.png"/><Relationship Id="rId9" Type="http://schemas.openxmlformats.org/officeDocument/2006/relationships/image" Target="../media/image12.jpeg"/></Relationships>
</file>

<file path=ppt/slides/_rels/slide16.xml.rels><?xml version="1.0" encoding="UTF-8" standalone="yes"?>
<Relationships xmlns="http://schemas.openxmlformats.org/package/2006/relationships"><Relationship Id="rId8" Type="http://schemas.openxmlformats.org/officeDocument/2006/relationships/hyperlink" Target="https://github.com/DHSProgram" TargetMode="External"/><Relationship Id="rId13" Type="http://schemas.openxmlformats.org/officeDocument/2006/relationships/image" Target="../media/image21.png"/><Relationship Id="rId18" Type="http://schemas.openxmlformats.org/officeDocument/2006/relationships/image" Target="../media/image23.png"/><Relationship Id="rId3" Type="http://schemas.openxmlformats.org/officeDocument/2006/relationships/hyperlink" Target="https://blog.dhsprogram.com/" TargetMode="External"/><Relationship Id="rId7" Type="http://schemas.openxmlformats.org/officeDocument/2006/relationships/hyperlink" Target="https://userforum.dhsprogram.com/" TargetMode="External"/><Relationship Id="rId12" Type="http://schemas.openxmlformats.org/officeDocument/2006/relationships/hyperlink" Target="https://www.facebook.com/DHSprogram" TargetMode="External"/><Relationship Id="rId17" Type="http://schemas.openxmlformats.org/officeDocument/2006/relationships/hyperlink" Target="https://twitter.com/DHSprogram" TargetMode="External"/><Relationship Id="rId2" Type="http://schemas.openxmlformats.org/officeDocument/2006/relationships/image" Target="../media/image16.png"/><Relationship Id="rId16" Type="http://schemas.openxmlformats.org/officeDocument/2006/relationships/hyperlink" Target="https://spatialdata.dhsprogram.com/home/" TargetMode="External"/><Relationship Id="rId1" Type="http://schemas.openxmlformats.org/officeDocument/2006/relationships/slideLayout" Target="../slideLayouts/slideLayout3.xml"/><Relationship Id="rId6" Type="http://schemas.openxmlformats.org/officeDocument/2006/relationships/image" Target="../media/image17.png"/><Relationship Id="rId11" Type="http://schemas.openxmlformats.org/officeDocument/2006/relationships/image" Target="../media/image20.png"/><Relationship Id="rId5" Type="http://schemas.openxmlformats.org/officeDocument/2006/relationships/hyperlink" Target="https://www.youtube.com/@DHSprogram" TargetMode="External"/><Relationship Id="rId15" Type="http://schemas.openxmlformats.org/officeDocument/2006/relationships/image" Target="../media/image22.png"/><Relationship Id="rId10" Type="http://schemas.openxmlformats.org/officeDocument/2006/relationships/image" Target="../media/image19.png"/><Relationship Id="rId4" Type="http://schemas.openxmlformats.org/officeDocument/2006/relationships/hyperlink" Target="https://learning.dhsprogram.com/" TargetMode="External"/><Relationship Id="rId9" Type="http://schemas.openxmlformats.org/officeDocument/2006/relationships/image" Target="../media/image18.png"/><Relationship Id="rId14" Type="http://schemas.openxmlformats.org/officeDocument/2006/relationships/hyperlink" Target="https://www.linkedin.com/company/dhs-program/" TargetMode="External"/></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jpeg"/><Relationship Id="rId2" Type="http://schemas.openxmlformats.org/officeDocument/2006/relationships/image" Target="../media/image2.emf"/><Relationship Id="rId1" Type="http://schemas.openxmlformats.org/officeDocument/2006/relationships/slideLayout" Target="../slideLayouts/slideLayout17.xml"/><Relationship Id="rId6" Type="http://schemas.openxmlformats.org/officeDocument/2006/relationships/image" Target="../media/image6.emf"/><Relationship Id="rId5" Type="http://schemas.openxmlformats.org/officeDocument/2006/relationships/image" Target="../media/image5.jpe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4294967295"/>
          </p:nvPr>
        </p:nvSpPr>
        <p:spPr>
          <a:xfrm>
            <a:off x="0" y="444842"/>
            <a:ext cx="9144000" cy="654909"/>
          </a:xfrm>
          <a:prstGeom prst="rect">
            <a:avLst/>
          </a:prstGeom>
        </p:spPr>
        <p:txBody>
          <a:bodyPr/>
          <a:lstStyle/>
          <a:p>
            <a:r>
              <a:rPr lang="en-US" dirty="0"/>
              <a:t>Introduction and Methodology</a:t>
            </a:r>
          </a:p>
        </p:txBody>
      </p:sp>
    </p:spTree>
    <p:extLst>
      <p:ext uri="{BB962C8B-B14F-4D97-AF65-F5344CB8AC3E}">
        <p14:creationId xmlns:p14="http://schemas.microsoft.com/office/powerpoint/2010/main" val="109857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en-US" dirty="0"/>
              <a:t>Man’s Questionnaire</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182719"/>
            <a:ext cx="8132291" cy="5344296"/>
          </a:xfrm>
        </p:spPr>
        <p:txBody>
          <a:bodyPr>
            <a:noAutofit/>
          </a:bodyPr>
          <a:lstStyle/>
          <a:p>
            <a:pPr marL="457200" indent="-457200">
              <a:lnSpc>
                <a:spcPct val="100000"/>
              </a:lnSpc>
              <a:spcBef>
                <a:spcPts val="0"/>
              </a:spcBef>
              <a:buFont typeface="Arial" panose="020B0604020202020204" pitchFamily="34" charset="0"/>
              <a:buChar char="•"/>
            </a:pPr>
            <a:r>
              <a:rPr lang="en-US" sz="2400" i="0" dirty="0"/>
              <a:t>Background characteristics (age, education, media exposure, etc.)</a:t>
            </a:r>
          </a:p>
          <a:p>
            <a:pPr marL="457200" indent="-457200">
              <a:lnSpc>
                <a:spcPct val="100000"/>
              </a:lnSpc>
              <a:spcBef>
                <a:spcPts val="0"/>
              </a:spcBef>
              <a:buFont typeface="Arial" panose="020B0604020202020204" pitchFamily="34" charset="0"/>
              <a:buChar char="•"/>
            </a:pPr>
            <a:r>
              <a:rPr lang="en-US" sz="2400" i="0" dirty="0"/>
              <a:t>Marriage and sexual activity</a:t>
            </a:r>
          </a:p>
          <a:p>
            <a:pPr marL="457200" indent="-457200">
              <a:lnSpc>
                <a:spcPct val="100000"/>
              </a:lnSpc>
              <a:spcBef>
                <a:spcPts val="0"/>
              </a:spcBef>
              <a:buFont typeface="Arial" panose="020B0604020202020204" pitchFamily="34" charset="0"/>
              <a:buChar char="•"/>
            </a:pPr>
            <a:r>
              <a:rPr lang="en-US" sz="2400" i="0" dirty="0"/>
              <a:t>Fertility</a:t>
            </a:r>
          </a:p>
          <a:p>
            <a:pPr marL="457200" indent="-457200">
              <a:lnSpc>
                <a:spcPct val="100000"/>
              </a:lnSpc>
              <a:spcBef>
                <a:spcPts val="0"/>
              </a:spcBef>
              <a:buFont typeface="Arial" panose="020B0604020202020204" pitchFamily="34" charset="0"/>
              <a:buChar char="•"/>
            </a:pPr>
            <a:r>
              <a:rPr lang="en-US" sz="2400" i="0" dirty="0"/>
              <a:t>Employment</a:t>
            </a:r>
          </a:p>
          <a:p>
            <a:pPr marL="457200" indent="-457200">
              <a:lnSpc>
                <a:spcPct val="100000"/>
              </a:lnSpc>
              <a:spcBef>
                <a:spcPts val="0"/>
              </a:spcBef>
              <a:buFont typeface="Arial" panose="020B0604020202020204" pitchFamily="34" charset="0"/>
              <a:buChar char="•"/>
            </a:pPr>
            <a:r>
              <a:rPr lang="en-US" sz="2400" i="0" dirty="0"/>
              <a:t>HIV/AIDs</a:t>
            </a:r>
          </a:p>
          <a:p>
            <a:pPr marL="457200" indent="-457200">
              <a:lnSpc>
                <a:spcPct val="100000"/>
              </a:lnSpc>
              <a:spcBef>
                <a:spcPts val="0"/>
              </a:spcBef>
              <a:buFont typeface="Arial" panose="020B0604020202020204" pitchFamily="34" charset="0"/>
              <a:buChar char="•"/>
            </a:pPr>
            <a:r>
              <a:rPr lang="en-US" sz="2400" i="0" dirty="0"/>
              <a:t>Other adult health issues</a:t>
            </a:r>
          </a:p>
        </p:txBody>
      </p:sp>
    </p:spTree>
    <p:extLst>
      <p:ext uri="{BB962C8B-B14F-4D97-AF65-F5344CB8AC3E}">
        <p14:creationId xmlns:p14="http://schemas.microsoft.com/office/powerpoint/2010/main" val="36186362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en-US" dirty="0"/>
              <a:t>Biomarkers</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182719"/>
            <a:ext cx="8132291" cy="5344296"/>
          </a:xfrm>
        </p:spPr>
        <p:txBody>
          <a:bodyPr>
            <a:noAutofit/>
          </a:bodyPr>
          <a:lstStyle/>
          <a:p>
            <a:pPr>
              <a:lnSpc>
                <a:spcPct val="100000"/>
              </a:lnSpc>
              <a:spcBef>
                <a:spcPts val="0"/>
              </a:spcBef>
            </a:pPr>
            <a:r>
              <a:rPr lang="en-US" sz="3200" b="1" i="0" dirty="0">
                <a:solidFill>
                  <a:schemeClr val="accent5"/>
                </a:solidFill>
              </a:rPr>
              <a:t>Height and weight measurements:</a:t>
            </a:r>
          </a:p>
          <a:p>
            <a:pPr marL="457200" indent="-457200">
              <a:lnSpc>
                <a:spcPct val="100000"/>
              </a:lnSpc>
              <a:spcBef>
                <a:spcPts val="0"/>
              </a:spcBef>
              <a:buFont typeface="Arial" panose="020B0604020202020204" pitchFamily="34" charset="0"/>
              <a:buChar char="•"/>
            </a:pPr>
            <a:r>
              <a:rPr lang="en-US" sz="3200" i="0" dirty="0"/>
              <a:t>Children under age 5</a:t>
            </a:r>
          </a:p>
          <a:p>
            <a:pPr marL="457200" indent="-457200">
              <a:lnSpc>
                <a:spcPct val="100000"/>
              </a:lnSpc>
              <a:spcBef>
                <a:spcPts val="0"/>
              </a:spcBef>
              <a:buFont typeface="Arial" panose="020B0604020202020204" pitchFamily="34" charset="0"/>
              <a:buChar char="•"/>
            </a:pPr>
            <a:r>
              <a:rPr lang="en-US" sz="3200" i="0" dirty="0"/>
              <a:t>Women age 15-49</a:t>
            </a:r>
          </a:p>
          <a:p>
            <a:pPr marL="457200" indent="-457200">
              <a:lnSpc>
                <a:spcPct val="100000"/>
              </a:lnSpc>
              <a:spcBef>
                <a:spcPts val="0"/>
              </a:spcBef>
              <a:buFont typeface="Arial" panose="020B0604020202020204" pitchFamily="34" charset="0"/>
              <a:buChar char="•"/>
            </a:pPr>
            <a:endParaRPr lang="en-US" sz="3200" i="0" dirty="0"/>
          </a:p>
          <a:p>
            <a:pPr>
              <a:lnSpc>
                <a:spcPct val="100000"/>
              </a:lnSpc>
              <a:spcBef>
                <a:spcPts val="0"/>
              </a:spcBef>
            </a:pPr>
            <a:r>
              <a:rPr lang="en-US" sz="3200" b="1" i="0" dirty="0">
                <a:solidFill>
                  <a:schemeClr val="accent5"/>
                </a:solidFill>
              </a:rPr>
              <a:t>Anemia testing:</a:t>
            </a:r>
          </a:p>
          <a:p>
            <a:pPr marL="457200" indent="-457200">
              <a:lnSpc>
                <a:spcPct val="100000"/>
              </a:lnSpc>
              <a:spcBef>
                <a:spcPts val="0"/>
              </a:spcBef>
              <a:buFont typeface="Arial" panose="020B0604020202020204" pitchFamily="34" charset="0"/>
              <a:buChar char="•"/>
            </a:pPr>
            <a:r>
              <a:rPr lang="en-US" sz="3200" i="0" dirty="0"/>
              <a:t>Children age 6-59 months</a:t>
            </a:r>
          </a:p>
          <a:p>
            <a:pPr marL="457200" indent="-457200">
              <a:lnSpc>
                <a:spcPct val="100000"/>
              </a:lnSpc>
              <a:spcBef>
                <a:spcPts val="0"/>
              </a:spcBef>
              <a:buFont typeface="Arial" panose="020B0604020202020204" pitchFamily="34" charset="0"/>
              <a:buChar char="•"/>
            </a:pPr>
            <a:r>
              <a:rPr lang="en-US" sz="3200" i="0" dirty="0"/>
              <a:t>Women age 15-49</a:t>
            </a:r>
          </a:p>
          <a:p>
            <a:pPr>
              <a:lnSpc>
                <a:spcPct val="100000"/>
              </a:lnSpc>
              <a:spcBef>
                <a:spcPts val="0"/>
              </a:spcBef>
            </a:pPr>
            <a:endParaRPr lang="en-US" sz="3200" i="0" dirty="0"/>
          </a:p>
        </p:txBody>
      </p:sp>
    </p:spTree>
    <p:extLst>
      <p:ext uri="{BB962C8B-B14F-4D97-AF65-F5344CB8AC3E}">
        <p14:creationId xmlns:p14="http://schemas.microsoft.com/office/powerpoint/2010/main" val="40643644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en-US" dirty="0"/>
              <a:t>Pretest and Main Survey Training</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182719"/>
            <a:ext cx="8132291" cy="5344296"/>
          </a:xfrm>
        </p:spPr>
        <p:txBody>
          <a:bodyPr>
            <a:noAutofit/>
          </a:bodyPr>
          <a:lstStyle/>
          <a:p>
            <a:pPr>
              <a:lnSpc>
                <a:spcPct val="100000"/>
              </a:lnSpc>
              <a:spcBef>
                <a:spcPts val="0"/>
              </a:spcBef>
            </a:pPr>
            <a:r>
              <a:rPr lang="en-US" sz="3200" b="1" i="0" dirty="0">
                <a:solidFill>
                  <a:schemeClr val="accent5"/>
                </a:solidFill>
              </a:rPr>
              <a:t>Pretest:</a:t>
            </a:r>
          </a:p>
          <a:p>
            <a:pPr marL="457200" indent="-457200">
              <a:lnSpc>
                <a:spcPct val="100000"/>
              </a:lnSpc>
              <a:spcBef>
                <a:spcPts val="0"/>
              </a:spcBef>
              <a:buFont typeface="Arial" panose="020B0604020202020204" pitchFamily="34" charset="0"/>
              <a:buChar char="•"/>
            </a:pPr>
            <a:r>
              <a:rPr lang="en-US" sz="3200" i="0" dirty="0"/>
              <a:t>Training from October 2 – 17, 2022 with 48 trainees</a:t>
            </a:r>
          </a:p>
          <a:p>
            <a:pPr>
              <a:lnSpc>
                <a:spcPct val="100000"/>
              </a:lnSpc>
              <a:spcBef>
                <a:spcPts val="0"/>
              </a:spcBef>
            </a:pPr>
            <a:r>
              <a:rPr lang="en-US" sz="3200" b="1" i="0" dirty="0">
                <a:solidFill>
                  <a:schemeClr val="accent5"/>
                </a:solidFill>
              </a:rPr>
              <a:t>Main Survey Training:</a:t>
            </a:r>
          </a:p>
          <a:p>
            <a:pPr marL="457200" indent="-457200">
              <a:lnSpc>
                <a:spcPct val="100000"/>
              </a:lnSpc>
              <a:spcBef>
                <a:spcPts val="0"/>
              </a:spcBef>
              <a:buFont typeface="Arial" panose="020B0604020202020204" pitchFamily="34" charset="0"/>
              <a:buChar char="•"/>
            </a:pPr>
            <a:r>
              <a:rPr lang="en-US" sz="3200" i="0" dirty="0"/>
              <a:t>Training from November 20 – December 24, 2022 with 142 interviewers and biomarker technicians</a:t>
            </a:r>
          </a:p>
        </p:txBody>
      </p:sp>
    </p:spTree>
    <p:extLst>
      <p:ext uri="{BB962C8B-B14F-4D97-AF65-F5344CB8AC3E}">
        <p14:creationId xmlns:p14="http://schemas.microsoft.com/office/powerpoint/2010/main" val="24567184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en-US" dirty="0"/>
              <a:t>Fieldwork and Data Processing</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182719"/>
            <a:ext cx="8132291" cy="5344296"/>
          </a:xfrm>
        </p:spPr>
        <p:txBody>
          <a:bodyPr>
            <a:noAutofit/>
          </a:bodyPr>
          <a:lstStyle/>
          <a:p>
            <a:pPr marL="457200" indent="-457200">
              <a:lnSpc>
                <a:spcPct val="100000"/>
              </a:lnSpc>
              <a:spcBef>
                <a:spcPts val="0"/>
              </a:spcBef>
              <a:buFont typeface="Arial" panose="020B0604020202020204" pitchFamily="34" charset="0"/>
              <a:buChar char="•"/>
            </a:pPr>
            <a:r>
              <a:rPr lang="en-US" sz="3200" i="0" dirty="0"/>
              <a:t>Total of </a:t>
            </a:r>
            <a:r>
              <a:rPr lang="en-US" sz="3200" b="1" i="0" dirty="0">
                <a:solidFill>
                  <a:schemeClr val="accent5"/>
                </a:solidFill>
              </a:rPr>
              <a:t>25 teams</a:t>
            </a:r>
          </a:p>
          <a:p>
            <a:pPr marL="914400" lvl="1" indent="-457200">
              <a:lnSpc>
                <a:spcPct val="100000"/>
              </a:lnSpc>
              <a:spcBef>
                <a:spcPts val="0"/>
              </a:spcBef>
              <a:buFont typeface="Arial" panose="020B0604020202020204" pitchFamily="34" charset="0"/>
              <a:buChar char="•"/>
            </a:pPr>
            <a:r>
              <a:rPr lang="en-US" sz="2800" i="0" dirty="0"/>
              <a:t>1 supervisor, 4 interviewers, 1 driver</a:t>
            </a:r>
          </a:p>
          <a:p>
            <a:pPr marL="457200" indent="-457200">
              <a:lnSpc>
                <a:spcPct val="100000"/>
              </a:lnSpc>
              <a:spcBef>
                <a:spcPts val="0"/>
              </a:spcBef>
              <a:buFont typeface="Arial" panose="020B0604020202020204" pitchFamily="34" charset="0"/>
              <a:buChar char="•"/>
            </a:pPr>
            <a:r>
              <a:rPr lang="en-US" sz="3200" i="0" dirty="0"/>
              <a:t>Fieldwork conducted from </a:t>
            </a:r>
            <a:r>
              <a:rPr lang="en-US" sz="3200" b="1" i="0" dirty="0">
                <a:solidFill>
                  <a:schemeClr val="accent5"/>
                </a:solidFill>
              </a:rPr>
              <a:t>January 2</a:t>
            </a:r>
            <a:r>
              <a:rPr lang="en-US" sz="3200" b="1" i="0" baseline="30000" dirty="0">
                <a:solidFill>
                  <a:schemeClr val="accent5"/>
                </a:solidFill>
              </a:rPr>
              <a:t>nd</a:t>
            </a:r>
            <a:r>
              <a:rPr lang="en-US" sz="3200" b="1" i="0" dirty="0">
                <a:solidFill>
                  <a:schemeClr val="accent5"/>
                </a:solidFill>
              </a:rPr>
              <a:t> to June 15</a:t>
            </a:r>
            <a:r>
              <a:rPr lang="en-US" sz="3200" b="1" i="0" baseline="30000" dirty="0">
                <a:solidFill>
                  <a:schemeClr val="accent5"/>
                </a:solidFill>
              </a:rPr>
              <a:t>th</a:t>
            </a:r>
            <a:r>
              <a:rPr lang="en-US" sz="3200" b="1" i="0" dirty="0">
                <a:solidFill>
                  <a:schemeClr val="accent5"/>
                </a:solidFill>
              </a:rPr>
              <a:t>, 2023</a:t>
            </a:r>
          </a:p>
          <a:p>
            <a:pPr marL="457200" indent="-457200">
              <a:lnSpc>
                <a:spcPct val="100000"/>
              </a:lnSpc>
              <a:spcBef>
                <a:spcPts val="0"/>
              </a:spcBef>
              <a:buFont typeface="Arial" panose="020B0604020202020204" pitchFamily="34" charset="0"/>
              <a:buChar char="•"/>
            </a:pPr>
            <a:r>
              <a:rPr lang="en-US" sz="3200" i="0" dirty="0"/>
              <a:t>Electronic data collected on tablets through the CAPI system were received via IFSS at DoS</a:t>
            </a:r>
          </a:p>
          <a:p>
            <a:pPr marL="457200" indent="-457200">
              <a:lnSpc>
                <a:spcPct val="100000"/>
              </a:lnSpc>
              <a:spcBef>
                <a:spcPts val="0"/>
              </a:spcBef>
              <a:buFont typeface="Arial" panose="020B0604020202020204" pitchFamily="34" charset="0"/>
              <a:buChar char="•"/>
            </a:pPr>
            <a:r>
              <a:rPr lang="en-US" sz="3200" i="0" dirty="0"/>
              <a:t>Data processing personnel conducted data editing with CSPro. Secondary editing and data processing completed in September 2023.</a:t>
            </a:r>
          </a:p>
        </p:txBody>
      </p:sp>
    </p:spTree>
    <p:extLst>
      <p:ext uri="{BB962C8B-B14F-4D97-AF65-F5344CB8AC3E}">
        <p14:creationId xmlns:p14="http://schemas.microsoft.com/office/powerpoint/2010/main" val="18707598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noProof="0" dirty="0"/>
              <a:t>Results of Household and </a:t>
            </a:r>
            <a:br>
              <a:rPr lang="en-US" noProof="0" dirty="0"/>
            </a:br>
            <a:r>
              <a:rPr lang="en-US" noProof="0" dirty="0"/>
              <a:t>Individual Interviews</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318498697"/>
              </p:ext>
            </p:extLst>
          </p:nvPr>
        </p:nvGraphicFramePr>
        <p:xfrm>
          <a:off x="1384663" y="1606550"/>
          <a:ext cx="6426926" cy="4820920"/>
        </p:xfrm>
        <a:graphic>
          <a:graphicData uri="http://schemas.openxmlformats.org/drawingml/2006/table">
            <a:tbl>
              <a:tblPr firstRow="1" bandRow="1">
                <a:tableStyleId>{7DF18680-E054-41AD-8BC1-D1AEF772440D}</a:tableStyleId>
              </a:tblPr>
              <a:tblGrid>
                <a:gridCol w="4454434">
                  <a:extLst>
                    <a:ext uri="{9D8B030D-6E8A-4147-A177-3AD203B41FA5}">
                      <a16:colId xmlns:a16="http://schemas.microsoft.com/office/drawing/2014/main" val="20000"/>
                    </a:ext>
                  </a:extLst>
                </a:gridCol>
                <a:gridCol w="1972492">
                  <a:extLst>
                    <a:ext uri="{9D8B030D-6E8A-4147-A177-3AD203B41FA5}">
                      <a16:colId xmlns:a16="http://schemas.microsoft.com/office/drawing/2014/main" val="20001"/>
                    </a:ext>
                  </a:extLst>
                </a:gridCol>
              </a:tblGrid>
              <a:tr h="370840">
                <a:tc gridSpan="2">
                  <a:txBody>
                    <a:bodyPr/>
                    <a:lstStyle/>
                    <a:p>
                      <a:r>
                        <a:rPr lang="en-US" dirty="0">
                          <a:latin typeface="Source Sans Pro" panose="020B0503030403020204" pitchFamily="34" charset="0"/>
                          <a:ea typeface="Source Sans Pro" panose="020B0503030403020204" pitchFamily="34" charset="0"/>
                        </a:rPr>
                        <a:t>Household</a:t>
                      </a:r>
                      <a:r>
                        <a:rPr lang="en-US" baseline="0" dirty="0">
                          <a:latin typeface="Source Sans Pro" panose="020B0503030403020204" pitchFamily="34" charset="0"/>
                          <a:ea typeface="Source Sans Pro" panose="020B0503030403020204" pitchFamily="34" charset="0"/>
                        </a:rPr>
                        <a:t> Interviews</a:t>
                      </a:r>
                      <a:endParaRPr lang="en-US" dirty="0">
                        <a:solidFill>
                          <a:schemeClr val="bg1"/>
                        </a:solidFill>
                        <a:latin typeface="Source Sans Pro" panose="020B0503030403020204" pitchFamily="34" charset="0"/>
                        <a:ea typeface="Source Sans Pro" panose="020B0503030403020204" pitchFamily="34" charset="0"/>
                      </a:endParaRPr>
                    </a:p>
                  </a:txBody>
                  <a:tcPr/>
                </a:tc>
                <a:tc hMerge="1">
                  <a:txBody>
                    <a:bodyPr/>
                    <a:lstStyle/>
                    <a:p>
                      <a:endParaRPr lang="en-US" dirty="0"/>
                    </a:p>
                  </a:txBody>
                  <a:tcPr/>
                </a:tc>
                <a:extLst>
                  <a:ext uri="{0D108BD9-81ED-4DB2-BD59-A6C34878D82A}">
                    <a16:rowId xmlns:a16="http://schemas.microsoft.com/office/drawing/2014/main" val="10000"/>
                  </a:ext>
                </a:extLst>
              </a:tr>
              <a:tr h="370840">
                <a:tc>
                  <a:txBody>
                    <a:bodyPr/>
                    <a:lstStyle/>
                    <a:p>
                      <a:r>
                        <a:rPr lang="en-US" dirty="0">
                          <a:latin typeface="Source Sans Pro" panose="020B0503030403020204" pitchFamily="34" charset="0"/>
                          <a:ea typeface="Source Sans Pro" panose="020B0503030403020204" pitchFamily="34" charset="0"/>
                        </a:rPr>
                        <a:t>Households selected</a:t>
                      </a:r>
                    </a:p>
                  </a:txBody>
                  <a:tcPr/>
                </a:tc>
                <a:tc>
                  <a:txBody>
                    <a:bodyPr/>
                    <a:lstStyle/>
                    <a:p>
                      <a:pPr algn="r"/>
                      <a:r>
                        <a:rPr lang="en-US" dirty="0">
                          <a:latin typeface="Source Sans Pro" panose="020B0503030403020204" pitchFamily="34" charset="0"/>
                          <a:ea typeface="Source Sans Pro" panose="020B0503030403020204" pitchFamily="34" charset="0"/>
                        </a:rPr>
                        <a:t>20,054</a:t>
                      </a:r>
                    </a:p>
                  </a:txBody>
                  <a:tcPr/>
                </a:tc>
                <a:extLst>
                  <a:ext uri="{0D108BD9-81ED-4DB2-BD59-A6C34878D82A}">
                    <a16:rowId xmlns:a16="http://schemas.microsoft.com/office/drawing/2014/main" val="10001"/>
                  </a:ext>
                </a:extLst>
              </a:tr>
              <a:tr h="370840">
                <a:tc>
                  <a:txBody>
                    <a:bodyPr/>
                    <a:lstStyle/>
                    <a:p>
                      <a:r>
                        <a:rPr lang="en-US" dirty="0">
                          <a:latin typeface="Source Sans Pro" panose="020B0503030403020204" pitchFamily="34" charset="0"/>
                          <a:ea typeface="Source Sans Pro" panose="020B0503030403020204" pitchFamily="34" charset="0"/>
                        </a:rPr>
                        <a:t>Households occupied</a:t>
                      </a:r>
                    </a:p>
                  </a:txBody>
                  <a:tcPr/>
                </a:tc>
                <a:tc>
                  <a:txBody>
                    <a:bodyPr/>
                    <a:lstStyle/>
                    <a:p>
                      <a:pPr algn="r"/>
                      <a:r>
                        <a:rPr lang="en-US" dirty="0">
                          <a:latin typeface="Source Sans Pro" panose="020B0503030403020204" pitchFamily="34" charset="0"/>
                          <a:ea typeface="Source Sans Pro" panose="020B0503030403020204" pitchFamily="34" charset="0"/>
                        </a:rPr>
                        <a:t>19,809</a:t>
                      </a:r>
                    </a:p>
                  </a:txBody>
                  <a:tcPr/>
                </a:tc>
                <a:extLst>
                  <a:ext uri="{0D108BD9-81ED-4DB2-BD59-A6C34878D82A}">
                    <a16:rowId xmlns:a16="http://schemas.microsoft.com/office/drawing/2014/main" val="10002"/>
                  </a:ext>
                </a:extLst>
              </a:tr>
              <a:tr h="370840">
                <a:tc>
                  <a:txBody>
                    <a:bodyPr/>
                    <a:lstStyle/>
                    <a:p>
                      <a:r>
                        <a:rPr lang="en-US" dirty="0">
                          <a:latin typeface="Source Sans Pro" panose="020B0503030403020204" pitchFamily="34" charset="0"/>
                          <a:ea typeface="Source Sans Pro" panose="020B0503030403020204" pitchFamily="34" charset="0"/>
                        </a:rPr>
                        <a:t>Households interviewed</a:t>
                      </a:r>
                    </a:p>
                  </a:txBody>
                  <a:tcPr/>
                </a:tc>
                <a:tc>
                  <a:txBody>
                    <a:bodyPr/>
                    <a:lstStyle/>
                    <a:p>
                      <a:pPr algn="r"/>
                      <a:r>
                        <a:rPr lang="en-US" dirty="0">
                          <a:latin typeface="Source Sans Pro" panose="020B0503030403020204" pitchFamily="34" charset="0"/>
                          <a:ea typeface="Source Sans Pro" panose="020B0503030403020204" pitchFamily="34" charset="0"/>
                        </a:rPr>
                        <a:t>19,475</a:t>
                      </a:r>
                    </a:p>
                  </a:txBody>
                  <a:tcPr/>
                </a:tc>
                <a:extLst>
                  <a:ext uri="{0D108BD9-81ED-4DB2-BD59-A6C34878D82A}">
                    <a16:rowId xmlns:a16="http://schemas.microsoft.com/office/drawing/2014/main" val="10003"/>
                  </a:ext>
                </a:extLst>
              </a:tr>
              <a:tr h="370840">
                <a:tc>
                  <a:txBody>
                    <a:bodyPr/>
                    <a:lstStyle/>
                    <a:p>
                      <a:r>
                        <a:rPr lang="en-US" dirty="0">
                          <a:latin typeface="Source Sans Pro" panose="020B0503030403020204" pitchFamily="34" charset="0"/>
                          <a:ea typeface="Source Sans Pro" panose="020B0503030403020204" pitchFamily="34" charset="0"/>
                        </a:rPr>
                        <a:t>Response rate</a:t>
                      </a:r>
                    </a:p>
                  </a:txBody>
                  <a:tcPr/>
                </a:tc>
                <a:tc>
                  <a:txBody>
                    <a:bodyPr/>
                    <a:lstStyle/>
                    <a:p>
                      <a:pPr algn="r"/>
                      <a:r>
                        <a:rPr lang="en-US">
                          <a:latin typeface="Source Sans Pro" panose="020B0503030403020204" pitchFamily="34" charset="0"/>
                          <a:ea typeface="Source Sans Pro" panose="020B0503030403020204" pitchFamily="34" charset="0"/>
                        </a:rPr>
                        <a:t>98%</a:t>
                      </a:r>
                      <a:endParaRPr lang="en-US" dirty="0">
                        <a:latin typeface="Source Sans Pro" panose="020B0503030403020204" pitchFamily="34" charset="0"/>
                        <a:ea typeface="Source Sans Pro" panose="020B0503030403020204" pitchFamily="34" charset="0"/>
                      </a:endParaRPr>
                    </a:p>
                  </a:txBody>
                  <a:tcPr/>
                </a:tc>
                <a:extLst>
                  <a:ext uri="{0D108BD9-81ED-4DB2-BD59-A6C34878D82A}">
                    <a16:rowId xmlns:a16="http://schemas.microsoft.com/office/drawing/2014/main" val="10004"/>
                  </a:ext>
                </a:extLst>
              </a:tr>
              <a:tr h="370840">
                <a:tc gridSpan="2">
                  <a:txBody>
                    <a:bodyPr/>
                    <a:lstStyle/>
                    <a:p>
                      <a:r>
                        <a:rPr lang="en-US" b="1" dirty="0">
                          <a:solidFill>
                            <a:schemeClr val="bg1"/>
                          </a:solidFill>
                          <a:latin typeface="Source Sans Pro" panose="020B0503030403020204" pitchFamily="34" charset="0"/>
                          <a:ea typeface="Source Sans Pro" panose="020B0503030403020204" pitchFamily="34" charset="0"/>
                        </a:rPr>
                        <a:t>Interviews with Women age 15-49</a:t>
                      </a:r>
                    </a:p>
                  </a:txBody>
                  <a:tcPr>
                    <a:solidFill>
                      <a:schemeClr val="accent5"/>
                    </a:solidFill>
                  </a:tcPr>
                </a:tc>
                <a:tc hMerge="1">
                  <a:txBody>
                    <a:bodyPr/>
                    <a:lstStyle/>
                    <a:p>
                      <a:endParaRPr lang="en-US" dirty="0"/>
                    </a:p>
                  </a:txBody>
                  <a:tcPr>
                    <a:solidFill>
                      <a:schemeClr val="accent6"/>
                    </a:solidFill>
                  </a:tcPr>
                </a:tc>
                <a:extLst>
                  <a:ext uri="{0D108BD9-81ED-4DB2-BD59-A6C34878D82A}">
                    <a16:rowId xmlns:a16="http://schemas.microsoft.com/office/drawing/2014/main" val="10005"/>
                  </a:ext>
                </a:extLst>
              </a:tr>
              <a:tr h="370840">
                <a:tc>
                  <a:txBody>
                    <a:bodyPr/>
                    <a:lstStyle/>
                    <a:p>
                      <a:r>
                        <a:rPr lang="en-US" dirty="0">
                          <a:latin typeface="Source Sans Pro" panose="020B0503030403020204" pitchFamily="34" charset="0"/>
                          <a:ea typeface="Source Sans Pro" panose="020B0503030403020204" pitchFamily="34" charset="0"/>
                        </a:rPr>
                        <a:t>Eligible</a:t>
                      </a:r>
                      <a:r>
                        <a:rPr lang="en-US" baseline="0" dirty="0">
                          <a:latin typeface="Source Sans Pro" panose="020B0503030403020204" pitchFamily="34" charset="0"/>
                          <a:ea typeface="Source Sans Pro" panose="020B0503030403020204" pitchFamily="34" charset="0"/>
                        </a:rPr>
                        <a:t> women</a:t>
                      </a:r>
                      <a:endParaRPr lang="en-US" dirty="0">
                        <a:latin typeface="Source Sans Pro" panose="020B0503030403020204" pitchFamily="34" charset="0"/>
                        <a:ea typeface="Source Sans Pro" panose="020B0503030403020204" pitchFamily="34" charset="0"/>
                      </a:endParaRPr>
                    </a:p>
                  </a:txBody>
                  <a:tcPr/>
                </a:tc>
                <a:tc>
                  <a:txBody>
                    <a:bodyPr/>
                    <a:lstStyle/>
                    <a:p>
                      <a:pPr algn="r"/>
                      <a:r>
                        <a:rPr lang="en-US" dirty="0">
                          <a:latin typeface="Source Sans Pro" panose="020B0503030403020204" pitchFamily="34" charset="0"/>
                          <a:ea typeface="Source Sans Pro" panose="020B0503030403020204" pitchFamily="34" charset="0"/>
                        </a:rPr>
                        <a:t>13,020</a:t>
                      </a:r>
                    </a:p>
                  </a:txBody>
                  <a:tcPr/>
                </a:tc>
                <a:extLst>
                  <a:ext uri="{0D108BD9-81ED-4DB2-BD59-A6C34878D82A}">
                    <a16:rowId xmlns:a16="http://schemas.microsoft.com/office/drawing/2014/main" val="10006"/>
                  </a:ext>
                </a:extLst>
              </a:tr>
              <a:tr h="370840">
                <a:tc>
                  <a:txBody>
                    <a:bodyPr/>
                    <a:lstStyle/>
                    <a:p>
                      <a:r>
                        <a:rPr lang="en-US" dirty="0">
                          <a:latin typeface="Source Sans Pro" panose="020B0503030403020204" pitchFamily="34" charset="0"/>
                          <a:ea typeface="Source Sans Pro" panose="020B0503030403020204" pitchFamily="34" charset="0"/>
                        </a:rPr>
                        <a:t>Women interviewed</a:t>
                      </a:r>
                    </a:p>
                  </a:txBody>
                  <a:tcPr/>
                </a:tc>
                <a:tc>
                  <a:txBody>
                    <a:bodyPr/>
                    <a:lstStyle/>
                    <a:p>
                      <a:pPr algn="r"/>
                      <a:r>
                        <a:rPr lang="en-US" dirty="0">
                          <a:latin typeface="Source Sans Pro" panose="020B0503030403020204" pitchFamily="34" charset="0"/>
                          <a:ea typeface="Source Sans Pro" panose="020B0503030403020204" pitchFamily="34" charset="0"/>
                        </a:rPr>
                        <a:t>12,595</a:t>
                      </a:r>
                    </a:p>
                  </a:txBody>
                  <a:tcPr/>
                </a:tc>
                <a:extLst>
                  <a:ext uri="{0D108BD9-81ED-4DB2-BD59-A6C34878D82A}">
                    <a16:rowId xmlns:a16="http://schemas.microsoft.com/office/drawing/2014/main" val="10007"/>
                  </a:ext>
                </a:extLst>
              </a:tr>
              <a:tr h="370840">
                <a:tc>
                  <a:txBody>
                    <a:bodyPr/>
                    <a:lstStyle/>
                    <a:p>
                      <a:r>
                        <a:rPr lang="en-US" dirty="0">
                          <a:latin typeface="Source Sans Pro" panose="020B0503030403020204" pitchFamily="34" charset="0"/>
                          <a:ea typeface="Source Sans Pro" panose="020B0503030403020204" pitchFamily="34" charset="0"/>
                        </a:rPr>
                        <a:t>Response rate</a:t>
                      </a:r>
                    </a:p>
                  </a:txBody>
                  <a:tcPr/>
                </a:tc>
                <a:tc>
                  <a:txBody>
                    <a:bodyPr/>
                    <a:lstStyle/>
                    <a:p>
                      <a:pPr algn="r"/>
                      <a:r>
                        <a:rPr lang="en-US" dirty="0">
                          <a:latin typeface="Source Sans Pro" panose="020B0503030403020204" pitchFamily="34" charset="0"/>
                          <a:ea typeface="Source Sans Pro" panose="020B0503030403020204" pitchFamily="34" charset="0"/>
                        </a:rPr>
                        <a:t>97%</a:t>
                      </a:r>
                    </a:p>
                  </a:txBody>
                  <a:tcPr/>
                </a:tc>
                <a:extLst>
                  <a:ext uri="{0D108BD9-81ED-4DB2-BD59-A6C34878D82A}">
                    <a16:rowId xmlns:a16="http://schemas.microsoft.com/office/drawing/2014/main" val="10008"/>
                  </a:ext>
                </a:extLst>
              </a:tr>
              <a:tr h="370840">
                <a:tc gridSpan="2">
                  <a:txBody>
                    <a:bodyPr/>
                    <a:lstStyle/>
                    <a:p>
                      <a:r>
                        <a:rPr lang="en-US" b="1" dirty="0">
                          <a:solidFill>
                            <a:schemeClr val="bg1"/>
                          </a:solidFill>
                          <a:latin typeface="Source Sans Pro" panose="020B0503030403020204" pitchFamily="34" charset="0"/>
                          <a:ea typeface="Source Sans Pro" panose="020B0503030403020204" pitchFamily="34" charset="0"/>
                        </a:rPr>
                        <a:t>Interviews</a:t>
                      </a:r>
                      <a:r>
                        <a:rPr lang="en-US" b="1" baseline="0" dirty="0">
                          <a:solidFill>
                            <a:schemeClr val="bg1"/>
                          </a:solidFill>
                          <a:latin typeface="Source Sans Pro" panose="020B0503030403020204" pitchFamily="34" charset="0"/>
                          <a:ea typeface="Source Sans Pro" panose="020B0503030403020204" pitchFamily="34" charset="0"/>
                        </a:rPr>
                        <a:t> with Men age 15-59</a:t>
                      </a:r>
                      <a:endParaRPr lang="en-US" b="1" dirty="0">
                        <a:solidFill>
                          <a:schemeClr val="bg1"/>
                        </a:solidFill>
                        <a:latin typeface="Source Sans Pro" panose="020B0503030403020204" pitchFamily="34" charset="0"/>
                        <a:ea typeface="Source Sans Pro" panose="020B0503030403020204" pitchFamily="34" charset="0"/>
                      </a:endParaRPr>
                    </a:p>
                  </a:txBody>
                  <a:tcPr>
                    <a:solidFill>
                      <a:schemeClr val="accent5"/>
                    </a:solidFill>
                  </a:tcPr>
                </a:tc>
                <a:tc hMerge="1">
                  <a:txBody>
                    <a:bodyPr/>
                    <a:lstStyle/>
                    <a:p>
                      <a:endParaRPr lang="en-US" dirty="0"/>
                    </a:p>
                  </a:txBody>
                  <a:tcPr>
                    <a:solidFill>
                      <a:schemeClr val="accent6"/>
                    </a:solidFill>
                  </a:tcPr>
                </a:tc>
                <a:extLst>
                  <a:ext uri="{0D108BD9-81ED-4DB2-BD59-A6C34878D82A}">
                    <a16:rowId xmlns:a16="http://schemas.microsoft.com/office/drawing/2014/main" val="10009"/>
                  </a:ext>
                </a:extLst>
              </a:tr>
              <a:tr h="370840">
                <a:tc>
                  <a:txBody>
                    <a:bodyPr/>
                    <a:lstStyle/>
                    <a:p>
                      <a:r>
                        <a:rPr lang="en-US" dirty="0">
                          <a:latin typeface="Source Sans Pro" panose="020B0503030403020204" pitchFamily="34" charset="0"/>
                          <a:ea typeface="Source Sans Pro" panose="020B0503030403020204" pitchFamily="34" charset="0"/>
                        </a:rPr>
                        <a:t>Eligible</a:t>
                      </a:r>
                      <a:r>
                        <a:rPr lang="en-US" baseline="0" dirty="0">
                          <a:latin typeface="Source Sans Pro" panose="020B0503030403020204" pitchFamily="34" charset="0"/>
                          <a:ea typeface="Source Sans Pro" panose="020B0503030403020204" pitchFamily="34" charset="0"/>
                        </a:rPr>
                        <a:t> men</a:t>
                      </a:r>
                      <a:endParaRPr lang="en-US" dirty="0">
                        <a:latin typeface="Source Sans Pro" panose="020B0503030403020204" pitchFamily="34" charset="0"/>
                        <a:ea typeface="Source Sans Pro" panose="020B0503030403020204" pitchFamily="34" charset="0"/>
                      </a:endParaRPr>
                    </a:p>
                  </a:txBody>
                  <a:tcPr/>
                </a:tc>
                <a:tc>
                  <a:txBody>
                    <a:bodyPr/>
                    <a:lstStyle/>
                    <a:p>
                      <a:pPr algn="r"/>
                      <a:r>
                        <a:rPr lang="en-US" dirty="0">
                          <a:latin typeface="Source Sans Pro" panose="020B0503030403020204" pitchFamily="34" charset="0"/>
                          <a:ea typeface="Source Sans Pro" panose="020B0503030403020204" pitchFamily="34" charset="0"/>
                        </a:rPr>
                        <a:t>6,506</a:t>
                      </a:r>
                    </a:p>
                  </a:txBody>
                  <a:tcPr/>
                </a:tc>
                <a:extLst>
                  <a:ext uri="{0D108BD9-81ED-4DB2-BD59-A6C34878D82A}">
                    <a16:rowId xmlns:a16="http://schemas.microsoft.com/office/drawing/2014/main" val="10010"/>
                  </a:ext>
                </a:extLst>
              </a:tr>
              <a:tr h="370840">
                <a:tc>
                  <a:txBody>
                    <a:bodyPr/>
                    <a:lstStyle/>
                    <a:p>
                      <a:r>
                        <a:rPr lang="en-US" dirty="0">
                          <a:latin typeface="Source Sans Pro" panose="020B0503030403020204" pitchFamily="34" charset="0"/>
                          <a:ea typeface="Source Sans Pro" panose="020B0503030403020204" pitchFamily="34" charset="0"/>
                        </a:rPr>
                        <a:t>Men</a:t>
                      </a:r>
                      <a:r>
                        <a:rPr lang="en-US" baseline="0" dirty="0">
                          <a:latin typeface="Source Sans Pro" panose="020B0503030403020204" pitchFamily="34" charset="0"/>
                          <a:ea typeface="Source Sans Pro" panose="020B0503030403020204" pitchFamily="34" charset="0"/>
                        </a:rPr>
                        <a:t> interviewed</a:t>
                      </a:r>
                      <a:endParaRPr lang="en-US" dirty="0">
                        <a:latin typeface="Source Sans Pro" panose="020B0503030403020204" pitchFamily="34" charset="0"/>
                        <a:ea typeface="Source Sans Pro" panose="020B0503030403020204" pitchFamily="34" charset="0"/>
                      </a:endParaRPr>
                    </a:p>
                  </a:txBody>
                  <a:tcPr/>
                </a:tc>
                <a:tc>
                  <a:txBody>
                    <a:bodyPr/>
                    <a:lstStyle/>
                    <a:p>
                      <a:pPr algn="r"/>
                      <a:r>
                        <a:rPr lang="en-US" dirty="0">
                          <a:latin typeface="Source Sans Pro" panose="020B0503030403020204" pitchFamily="34" charset="0"/>
                          <a:ea typeface="Source Sans Pro" panose="020B0503030403020204" pitchFamily="34" charset="0"/>
                        </a:rPr>
                        <a:t>5,873</a:t>
                      </a:r>
                    </a:p>
                  </a:txBody>
                  <a:tcPr/>
                </a:tc>
                <a:extLst>
                  <a:ext uri="{0D108BD9-81ED-4DB2-BD59-A6C34878D82A}">
                    <a16:rowId xmlns:a16="http://schemas.microsoft.com/office/drawing/2014/main" val="10011"/>
                  </a:ext>
                </a:extLst>
              </a:tr>
              <a:tr h="370840">
                <a:tc>
                  <a:txBody>
                    <a:bodyPr/>
                    <a:lstStyle/>
                    <a:p>
                      <a:r>
                        <a:rPr lang="en-US" dirty="0">
                          <a:latin typeface="Source Sans Pro" panose="020B0503030403020204" pitchFamily="34" charset="0"/>
                          <a:ea typeface="Source Sans Pro" panose="020B0503030403020204" pitchFamily="34" charset="0"/>
                        </a:rPr>
                        <a:t>Response</a:t>
                      </a:r>
                      <a:r>
                        <a:rPr lang="en-US" baseline="0" dirty="0">
                          <a:latin typeface="Source Sans Pro" panose="020B0503030403020204" pitchFamily="34" charset="0"/>
                          <a:ea typeface="Source Sans Pro" panose="020B0503030403020204" pitchFamily="34" charset="0"/>
                        </a:rPr>
                        <a:t> rate</a:t>
                      </a:r>
                      <a:endParaRPr lang="en-US" dirty="0">
                        <a:latin typeface="Source Sans Pro" panose="020B0503030403020204" pitchFamily="34" charset="0"/>
                        <a:ea typeface="Source Sans Pro" panose="020B0503030403020204" pitchFamily="34" charset="0"/>
                      </a:endParaRPr>
                    </a:p>
                  </a:txBody>
                  <a:tcPr/>
                </a:tc>
                <a:tc>
                  <a:txBody>
                    <a:bodyPr/>
                    <a:lstStyle/>
                    <a:p>
                      <a:pPr algn="r"/>
                      <a:r>
                        <a:rPr lang="en-US" dirty="0">
                          <a:latin typeface="Source Sans Pro" panose="020B0503030403020204" pitchFamily="34" charset="0"/>
                          <a:ea typeface="Source Sans Pro" panose="020B0503030403020204" pitchFamily="34" charset="0"/>
                        </a:rPr>
                        <a:t>90%</a:t>
                      </a:r>
                    </a:p>
                  </a:txBody>
                  <a:tcPr/>
                </a:tc>
                <a:extLst>
                  <a:ext uri="{0D108BD9-81ED-4DB2-BD59-A6C34878D82A}">
                    <a16:rowId xmlns:a16="http://schemas.microsoft.com/office/drawing/2014/main" val="10012"/>
                  </a:ext>
                </a:extLst>
              </a:tr>
            </a:tbl>
          </a:graphicData>
        </a:graphic>
      </p:graphicFrame>
    </p:spTree>
    <p:extLst>
      <p:ext uri="{BB962C8B-B14F-4D97-AF65-F5344CB8AC3E}">
        <p14:creationId xmlns:p14="http://schemas.microsoft.com/office/powerpoint/2010/main" val="12534431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9144000" cy="1091682"/>
          </a:xfrm>
        </p:spPr>
        <p:txBody>
          <a:bodyPr>
            <a:normAutofit fontScale="90000"/>
          </a:bodyPr>
          <a:lstStyle/>
          <a:p>
            <a:pPr algn="ctr"/>
            <a:r>
              <a:rPr lang="en-US" sz="4000" noProof="0" dirty="0"/>
              <a:t>JPFHS Publications, Data, and Digital Tools</a:t>
            </a:r>
          </a:p>
        </p:txBody>
      </p:sp>
      <p:pic>
        <p:nvPicPr>
          <p:cNvPr id="7" name="Picture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05330" y="4884139"/>
            <a:ext cx="2394857" cy="1828800"/>
          </a:xfrm>
          <a:prstGeom prst="rect">
            <a:avLst/>
          </a:prstGeom>
          <a:ln>
            <a:solidFill>
              <a:schemeClr val="tx1"/>
            </a:solidFill>
          </a:ln>
        </p:spPr>
      </p:pic>
      <p:pic>
        <p:nvPicPr>
          <p:cNvPr id="9" name="Picture 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546908" y="4884139"/>
            <a:ext cx="2053761" cy="1828800"/>
          </a:xfrm>
          <a:prstGeom prst="rect">
            <a:avLst/>
          </a:prstGeom>
          <a:ln>
            <a:solidFill>
              <a:schemeClr val="tx1"/>
            </a:solidFill>
          </a:ln>
          <a:effectLst>
            <a:outerShdw blurRad="50800" dist="38100" dir="2700000" algn="tl" rotWithShape="0">
              <a:prstClr val="black">
                <a:alpha val="40000"/>
              </a:prstClr>
            </a:outerShdw>
          </a:effectLst>
        </p:spPr>
      </p:pic>
      <p:sp>
        <p:nvSpPr>
          <p:cNvPr id="10" name="Rectangle 9"/>
          <p:cNvSpPr/>
          <p:nvPr/>
        </p:nvSpPr>
        <p:spPr>
          <a:xfrm>
            <a:off x="103269" y="4163603"/>
            <a:ext cx="2798977" cy="461665"/>
          </a:xfrm>
          <a:prstGeom prst="rect">
            <a:avLst/>
          </a:prstGeom>
        </p:spPr>
        <p:txBody>
          <a:bodyPr wrap="square">
            <a:spAutoFit/>
          </a:bodyPr>
          <a:lstStyle/>
          <a:p>
            <a:pPr algn="ctr"/>
            <a:r>
              <a:rPr lang="en-US" sz="2400" dirty="0">
                <a:hlinkClick r:id="rId5" action="ppaction://hlinkfile"/>
              </a:rPr>
              <a:t>STATcompiler.com</a:t>
            </a:r>
            <a:endParaRPr lang="en-US" sz="1600" dirty="0"/>
          </a:p>
        </p:txBody>
      </p:sp>
      <p:sp>
        <p:nvSpPr>
          <p:cNvPr id="11" name="Rectangle 10"/>
          <p:cNvSpPr/>
          <p:nvPr/>
        </p:nvSpPr>
        <p:spPr>
          <a:xfrm>
            <a:off x="3072439" y="3978934"/>
            <a:ext cx="2999122" cy="830997"/>
          </a:xfrm>
          <a:prstGeom prst="rect">
            <a:avLst/>
          </a:prstGeom>
        </p:spPr>
        <p:txBody>
          <a:bodyPr wrap="square">
            <a:spAutoFit/>
          </a:bodyPr>
          <a:lstStyle/>
          <a:p>
            <a:pPr algn="ctr"/>
            <a:r>
              <a:rPr lang="en-US" sz="2400" dirty="0"/>
              <a:t>DHS Program Mobile App for Android &amp; iOS</a:t>
            </a:r>
            <a:endParaRPr lang="en-US" sz="1600" dirty="0"/>
          </a:p>
        </p:txBody>
      </p:sp>
      <p:sp>
        <p:nvSpPr>
          <p:cNvPr id="12" name="Rectangle 11"/>
          <p:cNvSpPr/>
          <p:nvPr/>
        </p:nvSpPr>
        <p:spPr>
          <a:xfrm>
            <a:off x="361314" y="1243803"/>
            <a:ext cx="1831380" cy="461665"/>
          </a:xfrm>
          <a:prstGeom prst="rect">
            <a:avLst/>
          </a:prstGeom>
        </p:spPr>
        <p:txBody>
          <a:bodyPr wrap="square">
            <a:spAutoFit/>
          </a:bodyPr>
          <a:lstStyle/>
          <a:p>
            <a:pPr algn="ctr"/>
            <a:r>
              <a:rPr lang="en-US" sz="2400" dirty="0"/>
              <a:t>Final Report</a:t>
            </a:r>
            <a:endParaRPr lang="en-US" sz="1600" dirty="0"/>
          </a:p>
        </p:txBody>
      </p:sp>
      <p:sp>
        <p:nvSpPr>
          <p:cNvPr id="13" name="Rectangle 12"/>
          <p:cNvSpPr/>
          <p:nvPr/>
        </p:nvSpPr>
        <p:spPr>
          <a:xfrm>
            <a:off x="3072439" y="1243803"/>
            <a:ext cx="2319931" cy="461665"/>
          </a:xfrm>
          <a:prstGeom prst="rect">
            <a:avLst/>
          </a:prstGeom>
        </p:spPr>
        <p:txBody>
          <a:bodyPr wrap="square">
            <a:spAutoFit/>
          </a:bodyPr>
          <a:lstStyle/>
          <a:p>
            <a:pPr algn="ctr"/>
            <a:r>
              <a:rPr lang="en-US" sz="2400" dirty="0"/>
              <a:t>Summary Report</a:t>
            </a:r>
            <a:endParaRPr lang="en-US" sz="1600" dirty="0"/>
          </a:p>
        </p:txBody>
      </p:sp>
      <p:sp>
        <p:nvSpPr>
          <p:cNvPr id="15" name="Rectangle 14"/>
          <p:cNvSpPr/>
          <p:nvPr/>
        </p:nvSpPr>
        <p:spPr>
          <a:xfrm>
            <a:off x="6081756" y="4163603"/>
            <a:ext cx="2984063" cy="461665"/>
          </a:xfrm>
          <a:prstGeom prst="rect">
            <a:avLst/>
          </a:prstGeom>
        </p:spPr>
        <p:txBody>
          <a:bodyPr wrap="square">
            <a:spAutoFit/>
          </a:bodyPr>
          <a:lstStyle/>
          <a:p>
            <a:pPr algn="ctr"/>
            <a:r>
              <a:rPr lang="en-US" sz="2400" dirty="0">
                <a:hlinkClick r:id="rId6" action="ppaction://hlinkfile"/>
              </a:rPr>
              <a:t>API.DHSprogram.com</a:t>
            </a:r>
            <a:endParaRPr lang="en-US" sz="2000" dirty="0"/>
          </a:p>
        </p:txBody>
      </p:sp>
      <p:sp>
        <p:nvSpPr>
          <p:cNvPr id="16" name="Rectangle 15"/>
          <p:cNvSpPr/>
          <p:nvPr/>
        </p:nvSpPr>
        <p:spPr>
          <a:xfrm>
            <a:off x="6242843" y="1059137"/>
            <a:ext cx="2661892" cy="830997"/>
          </a:xfrm>
          <a:prstGeom prst="rect">
            <a:avLst/>
          </a:prstGeom>
        </p:spPr>
        <p:txBody>
          <a:bodyPr wrap="square">
            <a:spAutoFit/>
          </a:bodyPr>
          <a:lstStyle/>
          <a:p>
            <a:pPr algn="ctr"/>
            <a:r>
              <a:rPr lang="en-US" sz="2400" dirty="0"/>
              <a:t>Dataset available at </a:t>
            </a:r>
            <a:r>
              <a:rPr lang="en-US" sz="2400" dirty="0">
                <a:hlinkClick r:id="rId7" action="ppaction://hlinkfile"/>
              </a:rPr>
              <a:t>DHSprogram.com</a:t>
            </a:r>
            <a:endParaRPr lang="en-US" sz="1600" dirty="0"/>
          </a:p>
        </p:txBody>
      </p:sp>
      <p:pic>
        <p:nvPicPr>
          <p:cNvPr id="18" name="Picture 17">
            <a:extLst>
              <a:ext uri="{FF2B5EF4-FFF2-40B4-BE49-F238E27FC236}">
                <a16:creationId xmlns:a16="http://schemas.microsoft.com/office/drawing/2014/main" id="{64D8CC1B-A59B-476E-A67C-FA789785D5B3}"/>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6037806" y="1942352"/>
            <a:ext cx="3071961" cy="1815791"/>
          </a:xfrm>
          <a:prstGeom prst="rect">
            <a:avLst/>
          </a:prstGeom>
          <a:ln>
            <a:solidFill>
              <a:schemeClr val="tx1"/>
            </a:solidFill>
          </a:ln>
        </p:spPr>
      </p:pic>
      <p:pic>
        <p:nvPicPr>
          <p:cNvPr id="17" name="Content Placeholder 5">
            <a:extLst>
              <a:ext uri="{FF2B5EF4-FFF2-40B4-BE49-F238E27FC236}">
                <a16:creationId xmlns:a16="http://schemas.microsoft.com/office/drawing/2014/main" id="{BB3731B8-CFE9-21F0-198B-01BBB1B6549D}"/>
              </a:ext>
            </a:extLst>
          </p:cNvPr>
          <p:cNvPicPr>
            <a:picLocks noChangeAspect="1"/>
          </p:cNvPicPr>
          <p:nvPr/>
        </p:nvPicPr>
        <p:blipFill rotWithShape="1">
          <a:blip r:embed="rId9"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4817024" y="4884139"/>
            <a:ext cx="937846" cy="1828800"/>
          </a:xfrm>
          <a:prstGeom prst="rect">
            <a:avLst/>
          </a:prstGeom>
        </p:spPr>
      </p:pic>
      <p:pic>
        <p:nvPicPr>
          <p:cNvPr id="19" name="Picture 18">
            <a:hlinkClick r:id="rId10"/>
            <a:extLst>
              <a:ext uri="{FF2B5EF4-FFF2-40B4-BE49-F238E27FC236}">
                <a16:creationId xmlns:a16="http://schemas.microsoft.com/office/drawing/2014/main" id="{29500492-31D7-049A-728D-FD7B9D427C05}"/>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3492225" y="4884139"/>
            <a:ext cx="874734" cy="830997"/>
          </a:xfrm>
          <a:prstGeom prst="rect">
            <a:avLst/>
          </a:prstGeom>
        </p:spPr>
      </p:pic>
      <p:pic>
        <p:nvPicPr>
          <p:cNvPr id="5" name="Picture 4" descr="A stone building in a desert&#10;&#10;Description automatically generated">
            <a:extLst>
              <a:ext uri="{FF2B5EF4-FFF2-40B4-BE49-F238E27FC236}">
                <a16:creationId xmlns:a16="http://schemas.microsoft.com/office/drawing/2014/main" id="{39784AB0-2A87-39B3-9857-87C9F2208F91}"/>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581857" y="1728041"/>
            <a:ext cx="1390293" cy="1799203"/>
          </a:xfrm>
          <a:prstGeom prst="rect">
            <a:avLst/>
          </a:prstGeom>
          <a:ln>
            <a:solidFill>
              <a:schemeClr val="tx1"/>
            </a:solidFill>
          </a:ln>
          <a:effectLst>
            <a:outerShdw blurRad="50800" dist="38100" dir="2700000" algn="tl" rotWithShape="0">
              <a:prstClr val="black">
                <a:alpha val="40000"/>
              </a:prstClr>
            </a:outerShdw>
          </a:effectLst>
        </p:spPr>
      </p:pic>
      <p:pic>
        <p:nvPicPr>
          <p:cNvPr id="3" name="Picture 2" descr="A cover of a report&#10;&#10;Description automatically generated">
            <a:extLst>
              <a:ext uri="{FF2B5EF4-FFF2-40B4-BE49-F238E27FC236}">
                <a16:creationId xmlns:a16="http://schemas.microsoft.com/office/drawing/2014/main" id="{55E68512-A1E0-C38C-9C1E-1C4E46D69B7C}"/>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3596147" y="1750615"/>
            <a:ext cx="1272514" cy="1799203"/>
          </a:xfrm>
          <a:prstGeom prst="rect">
            <a:avLst/>
          </a:prstGeom>
          <a:ln>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19538026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Picture 44" descr="Logo&#10;&#10;Description automatically generated">
            <a:extLst>
              <a:ext uri="{FF2B5EF4-FFF2-40B4-BE49-F238E27FC236}">
                <a16:creationId xmlns:a16="http://schemas.microsoft.com/office/drawing/2014/main" id="{2F6A7B4E-63E0-1829-927F-568F886B70F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90493" y="2261272"/>
            <a:ext cx="1404589" cy="1404264"/>
          </a:xfrm>
          <a:prstGeom prst="rect">
            <a:avLst/>
          </a:prstGeom>
        </p:spPr>
      </p:pic>
      <p:sp>
        <p:nvSpPr>
          <p:cNvPr id="16" name="Title 1">
            <a:extLst>
              <a:ext uri="{FF2B5EF4-FFF2-40B4-BE49-F238E27FC236}">
                <a16:creationId xmlns:a16="http://schemas.microsoft.com/office/drawing/2014/main" id="{5BB6AFB7-500F-920E-63A8-A599AC387435}"/>
              </a:ext>
            </a:extLst>
          </p:cNvPr>
          <p:cNvSpPr>
            <a:spLocks noGrp="1"/>
          </p:cNvSpPr>
          <p:nvPr>
            <p:ph type="title"/>
          </p:nvPr>
        </p:nvSpPr>
        <p:spPr>
          <a:xfrm>
            <a:off x="1" y="-12555"/>
            <a:ext cx="9144000" cy="1091682"/>
          </a:xfrm>
        </p:spPr>
        <p:txBody>
          <a:bodyPr>
            <a:normAutofit/>
          </a:bodyPr>
          <a:lstStyle/>
          <a:p>
            <a:pPr algn="ctr"/>
            <a:r>
              <a:rPr lang="en-US" dirty="0"/>
              <a:t>DHS Program Digital Tools</a:t>
            </a:r>
          </a:p>
        </p:txBody>
      </p:sp>
      <p:sp>
        <p:nvSpPr>
          <p:cNvPr id="17" name="Rectangle 16">
            <a:extLst>
              <a:ext uri="{FF2B5EF4-FFF2-40B4-BE49-F238E27FC236}">
                <a16:creationId xmlns:a16="http://schemas.microsoft.com/office/drawing/2014/main" id="{411F2DE6-F5E7-1DE8-CBC6-A64F6004FD71}"/>
              </a:ext>
            </a:extLst>
          </p:cNvPr>
          <p:cNvSpPr/>
          <p:nvPr/>
        </p:nvSpPr>
        <p:spPr>
          <a:xfrm>
            <a:off x="5056860" y="2703216"/>
            <a:ext cx="3043128" cy="461665"/>
          </a:xfrm>
          <a:prstGeom prst="rect">
            <a:avLst/>
          </a:prstGeom>
        </p:spPr>
        <p:txBody>
          <a:bodyPr wrap="square">
            <a:spAutoFit/>
          </a:bodyPr>
          <a:lstStyle/>
          <a:p>
            <a:r>
              <a:rPr lang="en-US" sz="2400" dirty="0">
                <a:hlinkClick r:id="rId3"/>
              </a:rPr>
              <a:t>Blog.dhsprogram.com</a:t>
            </a:r>
            <a:endParaRPr lang="en-US" sz="1600" dirty="0"/>
          </a:p>
        </p:txBody>
      </p:sp>
      <p:sp>
        <p:nvSpPr>
          <p:cNvPr id="18" name="Rectangle 17">
            <a:extLst>
              <a:ext uri="{FF2B5EF4-FFF2-40B4-BE49-F238E27FC236}">
                <a16:creationId xmlns:a16="http://schemas.microsoft.com/office/drawing/2014/main" id="{05D672BE-AF2B-AB33-72B1-E1807FFB2564}"/>
              </a:ext>
            </a:extLst>
          </p:cNvPr>
          <p:cNvSpPr/>
          <p:nvPr/>
        </p:nvSpPr>
        <p:spPr>
          <a:xfrm>
            <a:off x="5056861" y="4462293"/>
            <a:ext cx="3999762" cy="830997"/>
          </a:xfrm>
          <a:prstGeom prst="rect">
            <a:avLst/>
          </a:prstGeom>
        </p:spPr>
        <p:txBody>
          <a:bodyPr wrap="square">
            <a:spAutoFit/>
          </a:bodyPr>
          <a:lstStyle/>
          <a:p>
            <a:r>
              <a:rPr lang="en-US" sz="2400" dirty="0"/>
              <a:t>Free open online courses on DHS Program </a:t>
            </a:r>
            <a:r>
              <a:rPr lang="en-US" sz="2400" dirty="0">
                <a:hlinkClick r:id="rId4"/>
              </a:rPr>
              <a:t>Learning Hub</a:t>
            </a:r>
            <a:endParaRPr lang="en-US" sz="1600" dirty="0"/>
          </a:p>
        </p:txBody>
      </p:sp>
      <p:sp>
        <p:nvSpPr>
          <p:cNvPr id="19" name="Rectangle 18">
            <a:extLst>
              <a:ext uri="{FF2B5EF4-FFF2-40B4-BE49-F238E27FC236}">
                <a16:creationId xmlns:a16="http://schemas.microsoft.com/office/drawing/2014/main" id="{7B619C22-AF1C-B15E-3CCD-B4044DE27F62}"/>
              </a:ext>
            </a:extLst>
          </p:cNvPr>
          <p:cNvSpPr/>
          <p:nvPr/>
        </p:nvSpPr>
        <p:spPr>
          <a:xfrm>
            <a:off x="3602580" y="1070113"/>
            <a:ext cx="2050734" cy="1200329"/>
          </a:xfrm>
          <a:prstGeom prst="rect">
            <a:avLst/>
          </a:prstGeom>
        </p:spPr>
        <p:txBody>
          <a:bodyPr wrap="square">
            <a:spAutoFit/>
          </a:bodyPr>
          <a:lstStyle/>
          <a:p>
            <a:r>
              <a:rPr lang="en-US" sz="2400" dirty="0"/>
              <a:t>Watch tutorial videos on </a:t>
            </a:r>
            <a:r>
              <a:rPr lang="en-US" sz="2400" dirty="0">
                <a:hlinkClick r:id="rId5"/>
              </a:rPr>
              <a:t>YouTube</a:t>
            </a:r>
            <a:endParaRPr lang="en-US" sz="1600" dirty="0"/>
          </a:p>
        </p:txBody>
      </p:sp>
      <p:pic>
        <p:nvPicPr>
          <p:cNvPr id="23" name="Picture 22">
            <a:hlinkClick r:id="rId4"/>
            <a:extLst>
              <a:ext uri="{FF2B5EF4-FFF2-40B4-BE49-F238E27FC236}">
                <a16:creationId xmlns:a16="http://schemas.microsoft.com/office/drawing/2014/main" id="{9DC2C437-0AB0-8F35-A120-DEA044108850}"/>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183522" y="5376953"/>
            <a:ext cx="1746439" cy="1035787"/>
          </a:xfrm>
          <a:prstGeom prst="rect">
            <a:avLst/>
          </a:prstGeom>
          <a:ln>
            <a:solidFill>
              <a:schemeClr val="tx1"/>
            </a:solidFill>
          </a:ln>
        </p:spPr>
      </p:pic>
      <p:sp>
        <p:nvSpPr>
          <p:cNvPr id="26" name="Rectangle 25">
            <a:extLst>
              <a:ext uri="{FF2B5EF4-FFF2-40B4-BE49-F238E27FC236}">
                <a16:creationId xmlns:a16="http://schemas.microsoft.com/office/drawing/2014/main" id="{BC0E94E1-3A6B-827B-2232-DB45D4C2F78D}"/>
              </a:ext>
            </a:extLst>
          </p:cNvPr>
          <p:cNvSpPr/>
          <p:nvPr/>
        </p:nvSpPr>
        <p:spPr>
          <a:xfrm>
            <a:off x="268695" y="5058376"/>
            <a:ext cx="3818445" cy="461665"/>
          </a:xfrm>
          <a:prstGeom prst="rect">
            <a:avLst/>
          </a:prstGeom>
        </p:spPr>
        <p:txBody>
          <a:bodyPr wrap="square">
            <a:spAutoFit/>
          </a:bodyPr>
          <a:lstStyle/>
          <a:p>
            <a:r>
              <a:rPr lang="en-US" sz="2400" dirty="0">
                <a:hlinkClick r:id="rId7"/>
              </a:rPr>
              <a:t>DHS Program User Forum</a:t>
            </a:r>
            <a:endParaRPr lang="en-US" sz="1600" dirty="0"/>
          </a:p>
        </p:txBody>
      </p:sp>
      <p:sp>
        <p:nvSpPr>
          <p:cNvPr id="27" name="Rectangle 26">
            <a:extLst>
              <a:ext uri="{FF2B5EF4-FFF2-40B4-BE49-F238E27FC236}">
                <a16:creationId xmlns:a16="http://schemas.microsoft.com/office/drawing/2014/main" id="{4E6AF18E-63BB-DD08-89AF-031BC75898B3}"/>
              </a:ext>
            </a:extLst>
          </p:cNvPr>
          <p:cNvSpPr/>
          <p:nvPr/>
        </p:nvSpPr>
        <p:spPr>
          <a:xfrm>
            <a:off x="6013496" y="1070113"/>
            <a:ext cx="2210436" cy="1200329"/>
          </a:xfrm>
          <a:prstGeom prst="rect">
            <a:avLst/>
          </a:prstGeom>
        </p:spPr>
        <p:txBody>
          <a:bodyPr wrap="square">
            <a:spAutoFit/>
          </a:bodyPr>
          <a:lstStyle/>
          <a:p>
            <a:r>
              <a:rPr lang="en-US" sz="2400" dirty="0"/>
              <a:t>Access the Code Share Library on </a:t>
            </a:r>
            <a:r>
              <a:rPr lang="en-US" sz="2400" dirty="0">
                <a:hlinkClick r:id="rId8"/>
              </a:rPr>
              <a:t>GitHub</a:t>
            </a:r>
            <a:endParaRPr lang="en-US" sz="1600" dirty="0"/>
          </a:p>
        </p:txBody>
      </p:sp>
      <p:pic>
        <p:nvPicPr>
          <p:cNvPr id="31" name="Picture 30" descr="Logo&#10;&#10;Description automatically generated">
            <a:hlinkClick r:id="rId5"/>
            <a:extLst>
              <a:ext uri="{FF2B5EF4-FFF2-40B4-BE49-F238E27FC236}">
                <a16:creationId xmlns:a16="http://schemas.microsoft.com/office/drawing/2014/main" id="{51A56432-FDB1-B7C7-809C-308053E3457D}"/>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5059244" y="1593623"/>
            <a:ext cx="637759" cy="637759"/>
          </a:xfrm>
          <a:prstGeom prst="rect">
            <a:avLst/>
          </a:prstGeom>
        </p:spPr>
      </p:pic>
      <p:pic>
        <p:nvPicPr>
          <p:cNvPr id="35" name="Picture 34">
            <a:hlinkClick r:id="rId3"/>
            <a:extLst>
              <a:ext uri="{FF2B5EF4-FFF2-40B4-BE49-F238E27FC236}">
                <a16:creationId xmlns:a16="http://schemas.microsoft.com/office/drawing/2014/main" id="{E73C2072-B038-F37B-9A3A-A97E8786FE03}"/>
              </a:ext>
            </a:extLst>
          </p:cNvPr>
          <p:cNvPicPr>
            <a:picLocks noChangeAspect="1"/>
          </p:cNvPicPr>
          <p:nvPr/>
        </p:nvPicPr>
        <p:blipFill>
          <a:blip r:embed="rId10"/>
          <a:stretch>
            <a:fillRect/>
          </a:stretch>
        </p:blipFill>
        <p:spPr>
          <a:xfrm>
            <a:off x="5056860" y="3206112"/>
            <a:ext cx="2937788" cy="688419"/>
          </a:xfrm>
          <a:prstGeom prst="rect">
            <a:avLst/>
          </a:prstGeom>
        </p:spPr>
      </p:pic>
      <p:pic>
        <p:nvPicPr>
          <p:cNvPr id="37" name="Picture 36" descr="Icon&#10;&#10;Description automatically generated">
            <a:hlinkClick r:id="rId8"/>
            <a:extLst>
              <a:ext uri="{FF2B5EF4-FFF2-40B4-BE49-F238E27FC236}">
                <a16:creationId xmlns:a16="http://schemas.microsoft.com/office/drawing/2014/main" id="{7B303655-376E-556A-2D35-4F5516DEF35C}"/>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8208571" y="1481047"/>
            <a:ext cx="751085" cy="750335"/>
          </a:xfrm>
          <a:prstGeom prst="rect">
            <a:avLst/>
          </a:prstGeom>
        </p:spPr>
      </p:pic>
      <p:pic>
        <p:nvPicPr>
          <p:cNvPr id="39" name="Picture 38" descr="A white cross with a blue background&#10;&#10;Description automatically generated with low confidence">
            <a:hlinkClick r:id="rId12"/>
            <a:extLst>
              <a:ext uri="{FF2B5EF4-FFF2-40B4-BE49-F238E27FC236}">
                <a16:creationId xmlns:a16="http://schemas.microsoft.com/office/drawing/2014/main" id="{8EDEB709-2A17-8020-E30C-CA6A8187A6E4}"/>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371127" y="2658404"/>
            <a:ext cx="637759" cy="637759"/>
          </a:xfrm>
          <a:prstGeom prst="rect">
            <a:avLst/>
          </a:prstGeom>
        </p:spPr>
      </p:pic>
      <p:pic>
        <p:nvPicPr>
          <p:cNvPr id="41" name="Picture 40" descr="A picture containing text, clipart&#10;&#10;Description automatically generated">
            <a:hlinkClick r:id="rId14"/>
            <a:extLst>
              <a:ext uri="{FF2B5EF4-FFF2-40B4-BE49-F238E27FC236}">
                <a16:creationId xmlns:a16="http://schemas.microsoft.com/office/drawing/2014/main" id="{BC6874AD-F9E0-3979-5912-E958BF6C1AE3}"/>
              </a:ext>
            </a:extLst>
          </p:cNvPr>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2549831" y="2658404"/>
            <a:ext cx="692567" cy="637759"/>
          </a:xfrm>
          <a:prstGeom prst="rect">
            <a:avLst/>
          </a:prstGeom>
        </p:spPr>
      </p:pic>
      <p:sp>
        <p:nvSpPr>
          <p:cNvPr id="48" name="Rectangle 47">
            <a:extLst>
              <a:ext uri="{FF2B5EF4-FFF2-40B4-BE49-F238E27FC236}">
                <a16:creationId xmlns:a16="http://schemas.microsoft.com/office/drawing/2014/main" id="{6E4FE4EE-6274-1BC9-451A-F6895DF440B2}"/>
              </a:ext>
            </a:extLst>
          </p:cNvPr>
          <p:cNvSpPr/>
          <p:nvPr/>
        </p:nvSpPr>
        <p:spPr>
          <a:xfrm>
            <a:off x="268697" y="1064611"/>
            <a:ext cx="3164897" cy="1200329"/>
          </a:xfrm>
          <a:prstGeom prst="rect">
            <a:avLst/>
          </a:prstGeom>
        </p:spPr>
        <p:txBody>
          <a:bodyPr wrap="square">
            <a:spAutoFit/>
          </a:bodyPr>
          <a:lstStyle/>
          <a:p>
            <a:r>
              <a:rPr lang="en-US" sz="2400" dirty="0"/>
              <a:t>Get news and updates on DHS Program social media</a:t>
            </a:r>
            <a:endParaRPr lang="en-US" sz="1600" dirty="0"/>
          </a:p>
        </p:txBody>
      </p:sp>
      <p:sp>
        <p:nvSpPr>
          <p:cNvPr id="7" name="Rectangle 6">
            <a:extLst>
              <a:ext uri="{FF2B5EF4-FFF2-40B4-BE49-F238E27FC236}">
                <a16:creationId xmlns:a16="http://schemas.microsoft.com/office/drawing/2014/main" id="{FB3B0189-48A8-524D-3DF5-A55EB076D84E}"/>
              </a:ext>
            </a:extLst>
          </p:cNvPr>
          <p:cNvSpPr/>
          <p:nvPr/>
        </p:nvSpPr>
        <p:spPr>
          <a:xfrm>
            <a:off x="268697" y="5951075"/>
            <a:ext cx="3818445" cy="461665"/>
          </a:xfrm>
          <a:prstGeom prst="rect">
            <a:avLst/>
          </a:prstGeom>
        </p:spPr>
        <p:txBody>
          <a:bodyPr wrap="square">
            <a:spAutoFit/>
          </a:bodyPr>
          <a:lstStyle/>
          <a:p>
            <a:r>
              <a:rPr lang="en-US" sz="2400" dirty="0">
                <a:hlinkClick r:id="rId16"/>
              </a:rPr>
              <a:t>spatialdata.dhsprogram.com</a:t>
            </a:r>
            <a:endParaRPr lang="en-US" sz="1600" dirty="0"/>
          </a:p>
        </p:txBody>
      </p:sp>
      <p:pic>
        <p:nvPicPr>
          <p:cNvPr id="3" name="Picture 2" descr="A white x on a black background&#10;&#10;Description automatically generated">
            <a:hlinkClick r:id="rId17"/>
            <a:extLst>
              <a:ext uri="{FF2B5EF4-FFF2-40B4-BE49-F238E27FC236}">
                <a16:creationId xmlns:a16="http://schemas.microsoft.com/office/drawing/2014/main" id="{3D60AF67-B7F1-3B09-A435-12AEE6ACADBD}"/>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1495171" y="3729537"/>
            <a:ext cx="595232" cy="595232"/>
          </a:xfrm>
          <a:prstGeom prst="rect">
            <a:avLst/>
          </a:prstGeom>
        </p:spPr>
      </p:pic>
    </p:spTree>
    <p:extLst>
      <p:ext uri="{BB962C8B-B14F-4D97-AF65-F5344CB8AC3E}">
        <p14:creationId xmlns:p14="http://schemas.microsoft.com/office/powerpoint/2010/main" val="23805297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9210A28-DB60-83E2-1BC5-C5D718C2E25C}"/>
              </a:ext>
            </a:extLst>
          </p:cNvPr>
          <p:cNvSpPr txBox="1"/>
          <p:nvPr/>
        </p:nvSpPr>
        <p:spPr>
          <a:xfrm>
            <a:off x="447831" y="1238280"/>
            <a:ext cx="8218714" cy="3693319"/>
          </a:xfrm>
          <a:prstGeom prst="rect">
            <a:avLst/>
          </a:prstGeom>
          <a:noFill/>
        </p:spPr>
        <p:txBody>
          <a:bodyPr wrap="square" rtlCol="0">
            <a:spAutoFit/>
          </a:bodyPr>
          <a:lstStyle/>
          <a:p>
            <a:r>
              <a:rPr lang="en-US" dirty="0">
                <a:latin typeface="Source Sans Pro" panose="020B0503030403020204" pitchFamily="34" charset="0"/>
                <a:ea typeface="Source Sans Pro" panose="020B0503030403020204" pitchFamily="34" charset="0"/>
              </a:rPr>
              <a:t>The 2023 Jordan Population and Family Health Survey (JPFHS) was implemented by the Department of Statistics (DoS) from January to June 2023. The funding for the JPFHS was provided by the government of Jordan, the United States Agency for International Development (USAID), the United Nations Children’s Fund (UNICEF), the United Nations Population Fund (UNFPA), the World Health Organization (WHO), and the World Food </a:t>
            </a:r>
            <a:r>
              <a:rPr lang="en-US" dirty="0" err="1">
                <a:latin typeface="Source Sans Pro" panose="020B0503030403020204" pitchFamily="34" charset="0"/>
                <a:ea typeface="Source Sans Pro" panose="020B0503030403020204" pitchFamily="34" charset="0"/>
              </a:rPr>
              <a:t>Programme</a:t>
            </a:r>
            <a:r>
              <a:rPr lang="en-US" dirty="0">
                <a:latin typeface="Source Sans Pro" panose="020B0503030403020204" pitchFamily="34" charset="0"/>
                <a:ea typeface="Source Sans Pro" panose="020B0503030403020204" pitchFamily="34" charset="0"/>
              </a:rPr>
              <a:t> (WFP). ICF provided technical assistance through The DHS Program, a USAID-funded project providing support and technical assistance in the implementation of population and health surveys in countries worldwide.</a:t>
            </a:r>
          </a:p>
          <a:p>
            <a:endParaRPr lang="en-US" dirty="0">
              <a:latin typeface="Source Sans Pro" panose="020B0503030403020204" pitchFamily="34" charset="0"/>
              <a:ea typeface="Source Sans Pro" panose="020B0503030403020204" pitchFamily="34" charset="0"/>
            </a:endParaRPr>
          </a:p>
          <a:p>
            <a:r>
              <a:rPr lang="en-US" i="1" dirty="0">
                <a:latin typeface="Source Sans Pro" panose="020B0503030403020204" pitchFamily="34" charset="0"/>
                <a:ea typeface="Source Sans Pro" panose="020B0503030403020204" pitchFamily="34" charset="0"/>
              </a:rPr>
              <a:t>The contents of the report and presentation are the sole responsibility of the Ministry of Health, DoS, and ICF and do not necessarily reflect the views of USAID, the United States Government, or other donor agencies.</a:t>
            </a:r>
            <a:endParaRPr lang="en-US" i="1" baseline="30000" dirty="0">
              <a:latin typeface="Source Sans Pro" panose="020B0503030403020204" pitchFamily="34" charset="0"/>
              <a:ea typeface="Source Sans Pro" panose="020B0503030403020204" pitchFamily="34" charset="0"/>
            </a:endParaRPr>
          </a:p>
        </p:txBody>
      </p:sp>
      <p:pic>
        <p:nvPicPr>
          <p:cNvPr id="7" name="Picture 6">
            <a:extLst>
              <a:ext uri="{FF2B5EF4-FFF2-40B4-BE49-F238E27FC236}">
                <a16:creationId xmlns:a16="http://schemas.microsoft.com/office/drawing/2014/main" id="{DB60519A-23F1-0F5C-E6EF-771CB69598B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05331" y="83865"/>
            <a:ext cx="733338" cy="1003789"/>
          </a:xfrm>
          <a:prstGeom prst="rect">
            <a:avLst/>
          </a:prstGeom>
        </p:spPr>
      </p:pic>
      <p:pic>
        <p:nvPicPr>
          <p:cNvPr id="11" name="Picture 10" descr="A logo with text on it&#10;&#10;Description automatically generated">
            <a:extLst>
              <a:ext uri="{FF2B5EF4-FFF2-40B4-BE49-F238E27FC236}">
                <a16:creationId xmlns:a16="http://schemas.microsoft.com/office/drawing/2014/main" id="{04C1428E-0995-42D8-70E1-44A87A9FCAE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7832" y="5619720"/>
            <a:ext cx="975110" cy="791048"/>
          </a:xfrm>
          <a:prstGeom prst="rect">
            <a:avLst/>
          </a:prstGeom>
        </p:spPr>
      </p:pic>
      <p:pic>
        <p:nvPicPr>
          <p:cNvPr id="15" name="Picture 14" descr="A blue sign with white text&#10;&#10;Description automatically generated">
            <a:extLst>
              <a:ext uri="{FF2B5EF4-FFF2-40B4-BE49-F238E27FC236}">
                <a16:creationId xmlns:a16="http://schemas.microsoft.com/office/drawing/2014/main" id="{3613A6B9-BC4F-047C-158C-7BCEC9217DD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936187" y="5818657"/>
            <a:ext cx="1348799" cy="271187"/>
          </a:xfrm>
          <a:prstGeom prst="rect">
            <a:avLst/>
          </a:prstGeom>
        </p:spPr>
      </p:pic>
      <p:pic>
        <p:nvPicPr>
          <p:cNvPr id="19" name="Picture 18" descr="A logo of the united nations&#10;&#10;Description automatically generated">
            <a:extLst>
              <a:ext uri="{FF2B5EF4-FFF2-40B4-BE49-F238E27FC236}">
                <a16:creationId xmlns:a16="http://schemas.microsoft.com/office/drawing/2014/main" id="{D622C4F2-8E76-BAED-574A-5F5B32F3EDF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851133" y="5700732"/>
            <a:ext cx="926999" cy="433853"/>
          </a:xfrm>
          <a:prstGeom prst="rect">
            <a:avLst/>
          </a:prstGeom>
        </p:spPr>
      </p:pic>
      <p:pic>
        <p:nvPicPr>
          <p:cNvPr id="22" name="Picture 21">
            <a:extLst>
              <a:ext uri="{FF2B5EF4-FFF2-40B4-BE49-F238E27FC236}">
                <a16:creationId xmlns:a16="http://schemas.microsoft.com/office/drawing/2014/main" id="{917244EB-7774-D0F7-CBDB-E0BC9C1BF5FC}"/>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006164" y="5669892"/>
            <a:ext cx="1511167" cy="464693"/>
          </a:xfrm>
          <a:prstGeom prst="rect">
            <a:avLst/>
          </a:prstGeom>
        </p:spPr>
      </p:pic>
      <p:pic>
        <p:nvPicPr>
          <p:cNvPr id="24" name="Picture 23" descr="A logo with blue text&#10;&#10;Description automatically generated">
            <a:extLst>
              <a:ext uri="{FF2B5EF4-FFF2-40B4-BE49-F238E27FC236}">
                <a16:creationId xmlns:a16="http://schemas.microsoft.com/office/drawing/2014/main" id="{48794E72-8347-76BD-82F8-B55CC0D7C3A9}"/>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871690" y="5750570"/>
            <a:ext cx="994217" cy="407362"/>
          </a:xfrm>
          <a:prstGeom prst="rect">
            <a:avLst/>
          </a:prstGeom>
        </p:spPr>
      </p:pic>
      <p:pic>
        <p:nvPicPr>
          <p:cNvPr id="3" name="Picture 2" descr="A logo with text and numbers&#10;&#10;Description automatically generated">
            <a:extLst>
              <a:ext uri="{FF2B5EF4-FFF2-40B4-BE49-F238E27FC236}">
                <a16:creationId xmlns:a16="http://schemas.microsoft.com/office/drawing/2014/main" id="{A1A23F09-9309-B75C-32B4-DF5E5C17EBBE}"/>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779494" y="5561608"/>
            <a:ext cx="810216" cy="785286"/>
          </a:xfrm>
          <a:prstGeom prst="rect">
            <a:avLst/>
          </a:prstGeom>
        </p:spPr>
      </p:pic>
    </p:spTree>
    <p:extLst>
      <p:ext uri="{BB962C8B-B14F-4D97-AF65-F5344CB8AC3E}">
        <p14:creationId xmlns:p14="http://schemas.microsoft.com/office/powerpoint/2010/main" val="11573181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en-US" dirty="0"/>
              <a:t>Objective</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513704"/>
            <a:ext cx="7886700" cy="5344296"/>
          </a:xfrm>
        </p:spPr>
        <p:txBody>
          <a:bodyPr>
            <a:noAutofit/>
          </a:bodyPr>
          <a:lstStyle/>
          <a:p>
            <a:pPr marL="285750" indent="-285750">
              <a:lnSpc>
                <a:spcPct val="100000"/>
              </a:lnSpc>
              <a:buFont typeface="Arial" panose="020B0604020202020204" pitchFamily="34" charset="0"/>
              <a:buChar char="•"/>
            </a:pPr>
            <a:r>
              <a:rPr lang="en-US" sz="2800" i="0" dirty="0"/>
              <a:t>The main objective of the 2023 JPFHS is to provide current estimates on fertility levels, family planning, breastfeeding practices, nutrition, maternal and child health, adult and childhood mortality, women’s empowerment, domestic violence, HIV/AIDS and other STIs, and other issues such as smoking.</a:t>
            </a:r>
          </a:p>
          <a:p>
            <a:pPr marL="285750" indent="-285750">
              <a:lnSpc>
                <a:spcPct val="100000"/>
              </a:lnSpc>
              <a:buFont typeface="Arial" panose="020B0604020202020204" pitchFamily="34" charset="0"/>
              <a:buChar char="•"/>
            </a:pPr>
            <a:r>
              <a:rPr lang="en-US" sz="2800" i="0" dirty="0"/>
              <a:t>This information is essential for program managers and policymakers to evaluate and design programs and strategies for improving the health of the country.</a:t>
            </a:r>
          </a:p>
        </p:txBody>
      </p:sp>
    </p:spTree>
    <p:extLst>
      <p:ext uri="{BB962C8B-B14F-4D97-AF65-F5344CB8AC3E}">
        <p14:creationId xmlns:p14="http://schemas.microsoft.com/office/powerpoint/2010/main" val="38048415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en-US" dirty="0"/>
              <a:t>The Survey</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031089"/>
            <a:ext cx="7886700" cy="5826911"/>
          </a:xfrm>
        </p:spPr>
        <p:txBody>
          <a:bodyPr>
            <a:noAutofit/>
          </a:bodyPr>
          <a:lstStyle/>
          <a:p>
            <a:pPr marL="285750" indent="-285750">
              <a:lnSpc>
                <a:spcPct val="100000"/>
              </a:lnSpc>
              <a:buFont typeface="Arial" panose="020B0604020202020204" pitchFamily="34" charset="0"/>
              <a:buChar char="•"/>
            </a:pPr>
            <a:r>
              <a:rPr lang="en-US" sz="2800" i="0" dirty="0"/>
              <a:t>The 2023 JPFHS is the 8</a:t>
            </a:r>
            <a:r>
              <a:rPr lang="en-US" sz="2800" i="0" baseline="30000" dirty="0"/>
              <a:t>th</a:t>
            </a:r>
            <a:r>
              <a:rPr lang="en-US" sz="2800" i="0" dirty="0"/>
              <a:t> Demographic and Health Survey conducted in Jordan since 1990 as part of The DHS Program.</a:t>
            </a:r>
          </a:p>
          <a:p>
            <a:pPr marL="285750" indent="-285750">
              <a:lnSpc>
                <a:spcPct val="100000"/>
              </a:lnSpc>
              <a:buFont typeface="Arial" panose="020B0604020202020204" pitchFamily="34" charset="0"/>
              <a:buChar char="•"/>
            </a:pPr>
            <a:r>
              <a:rPr lang="en-US" sz="2800" i="0" dirty="0"/>
              <a:t>It is designed to provide estimates at the national level, urban and rural areas, and each of Jordan’s 12 governorates, and for 4 nationality domains: </a:t>
            </a:r>
          </a:p>
          <a:p>
            <a:pPr marL="742950" lvl="1" indent="-285750">
              <a:lnSpc>
                <a:spcPct val="100000"/>
              </a:lnSpc>
              <a:buFont typeface="Arial" panose="020B0604020202020204" pitchFamily="34" charset="0"/>
              <a:buChar char="•"/>
            </a:pPr>
            <a:r>
              <a:rPr lang="en-US" sz="2800" i="0" dirty="0"/>
              <a:t>Jordanian population</a:t>
            </a:r>
          </a:p>
          <a:p>
            <a:pPr marL="742950" lvl="1" indent="-285750">
              <a:lnSpc>
                <a:spcPct val="100000"/>
              </a:lnSpc>
              <a:buFont typeface="Arial" panose="020B0604020202020204" pitchFamily="34" charset="0"/>
              <a:buChar char="•"/>
            </a:pPr>
            <a:r>
              <a:rPr lang="en-US" sz="2800" i="0" dirty="0"/>
              <a:t>Syrian population living inside camps</a:t>
            </a:r>
          </a:p>
          <a:p>
            <a:pPr marL="742950" lvl="1" indent="-285750">
              <a:lnSpc>
                <a:spcPct val="100000"/>
              </a:lnSpc>
              <a:buFont typeface="Arial" panose="020B0604020202020204" pitchFamily="34" charset="0"/>
              <a:buChar char="•"/>
            </a:pPr>
            <a:r>
              <a:rPr lang="en-US" sz="2800" i="0" dirty="0"/>
              <a:t>Syrian population living outside camps</a:t>
            </a:r>
          </a:p>
          <a:p>
            <a:pPr marL="742950" lvl="1" indent="-285750">
              <a:lnSpc>
                <a:spcPct val="100000"/>
              </a:lnSpc>
              <a:buFont typeface="Arial" panose="020B0604020202020204" pitchFamily="34" charset="0"/>
              <a:buChar char="•"/>
            </a:pPr>
            <a:r>
              <a:rPr lang="en-US" sz="2800" i="0" dirty="0"/>
              <a:t>Other nationalities</a:t>
            </a:r>
          </a:p>
        </p:txBody>
      </p:sp>
    </p:spTree>
    <p:extLst>
      <p:ext uri="{BB962C8B-B14F-4D97-AF65-F5344CB8AC3E}">
        <p14:creationId xmlns:p14="http://schemas.microsoft.com/office/powerpoint/2010/main" val="39918195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en-US" dirty="0"/>
              <a:t>Sample Design</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182719"/>
            <a:ext cx="7886700" cy="5344296"/>
          </a:xfrm>
        </p:spPr>
        <p:txBody>
          <a:bodyPr>
            <a:noAutofit/>
          </a:bodyPr>
          <a:lstStyle/>
          <a:p>
            <a:pPr>
              <a:lnSpc>
                <a:spcPct val="100000"/>
              </a:lnSpc>
            </a:pPr>
            <a:r>
              <a:rPr lang="en-US" sz="2800" b="1" i="0" dirty="0">
                <a:solidFill>
                  <a:schemeClr val="accent5"/>
                </a:solidFill>
              </a:rPr>
              <a:t>Sampling Frame: </a:t>
            </a:r>
            <a:r>
              <a:rPr lang="en-US" sz="2800" i="0" dirty="0"/>
              <a:t>2015 Jordan Population and Housing Census</a:t>
            </a:r>
          </a:p>
          <a:p>
            <a:pPr>
              <a:lnSpc>
                <a:spcPct val="100000"/>
              </a:lnSpc>
            </a:pPr>
            <a:r>
              <a:rPr lang="en-US" sz="2800" b="1" i="0" dirty="0">
                <a:solidFill>
                  <a:schemeClr val="accent5"/>
                </a:solidFill>
              </a:rPr>
              <a:t>First Stage: </a:t>
            </a:r>
            <a:r>
              <a:rPr lang="en-US" sz="2800" i="0" dirty="0"/>
              <a:t>970 clusters selected</a:t>
            </a:r>
          </a:p>
          <a:p>
            <a:pPr>
              <a:lnSpc>
                <a:spcPct val="100000"/>
              </a:lnSpc>
            </a:pPr>
            <a:r>
              <a:rPr lang="en-US" sz="2800" b="1" i="0" dirty="0">
                <a:solidFill>
                  <a:schemeClr val="accent5"/>
                </a:solidFill>
              </a:rPr>
              <a:t>Second Stage</a:t>
            </a:r>
            <a:r>
              <a:rPr lang="en-US" sz="2800" i="0" dirty="0"/>
              <a:t>: 20 households per cluster were selected. </a:t>
            </a:r>
          </a:p>
          <a:p>
            <a:pPr>
              <a:lnSpc>
                <a:spcPct val="100000"/>
              </a:lnSpc>
            </a:pPr>
            <a:r>
              <a:rPr lang="en-US" sz="2800" i="0" dirty="0"/>
              <a:t>Selected households were visited and interviewed. </a:t>
            </a:r>
            <a:r>
              <a:rPr lang="en-US" sz="2800" b="1" i="0" dirty="0">
                <a:solidFill>
                  <a:schemeClr val="accent5"/>
                </a:solidFill>
              </a:rPr>
              <a:t>All women age 15-49 </a:t>
            </a:r>
            <a:r>
              <a:rPr lang="en-US" sz="2800" i="0" dirty="0"/>
              <a:t>in all selected households and </a:t>
            </a:r>
            <a:r>
              <a:rPr lang="en-US" sz="2800" b="1" i="0" dirty="0">
                <a:solidFill>
                  <a:schemeClr val="accent5"/>
                </a:solidFill>
              </a:rPr>
              <a:t>men age 15-59 in one quarter </a:t>
            </a:r>
            <a:r>
              <a:rPr lang="en-US" sz="2800" i="0" dirty="0"/>
              <a:t>of the selected households were interviewed. </a:t>
            </a:r>
          </a:p>
          <a:p>
            <a:pPr>
              <a:lnSpc>
                <a:spcPct val="100000"/>
              </a:lnSpc>
            </a:pPr>
            <a:r>
              <a:rPr lang="en-US" sz="2800" i="0" dirty="0"/>
              <a:t>Anthropometry measures were collected in half of households.</a:t>
            </a:r>
          </a:p>
        </p:txBody>
      </p:sp>
    </p:spTree>
    <p:extLst>
      <p:ext uri="{BB962C8B-B14F-4D97-AF65-F5344CB8AC3E}">
        <p14:creationId xmlns:p14="http://schemas.microsoft.com/office/powerpoint/2010/main" val="15494237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alpha val="10000"/>
          </a:schemeClr>
        </a:solidFill>
        <a:effectLst/>
      </p:bgPr>
    </p:bg>
    <p:spTree>
      <p:nvGrpSpPr>
        <p:cNvPr id="1" name=""/>
        <p:cNvGrpSpPr/>
        <p:nvPr/>
      </p:nvGrpSpPr>
      <p:grpSpPr>
        <a:xfrm>
          <a:off x="0" y="0"/>
          <a:ext cx="0" cy="0"/>
          <a:chOff x="0" y="0"/>
          <a:chExt cx="0" cy="0"/>
        </a:xfrm>
      </p:grpSpPr>
      <p:grpSp>
        <p:nvGrpSpPr>
          <p:cNvPr id="80" name="Group 19">
            <a:extLst>
              <a:ext uri="{FF2B5EF4-FFF2-40B4-BE49-F238E27FC236}">
                <a16:creationId xmlns:a16="http://schemas.microsoft.com/office/drawing/2014/main" id="{542F31A3-AAE7-BA77-0E30-F5943DE0C926}"/>
              </a:ext>
            </a:extLst>
          </p:cNvPr>
          <p:cNvGrpSpPr>
            <a:grpSpLocks noChangeAspect="1"/>
          </p:cNvGrpSpPr>
          <p:nvPr/>
        </p:nvGrpSpPr>
        <p:grpSpPr bwMode="auto">
          <a:xfrm>
            <a:off x="1994007" y="912375"/>
            <a:ext cx="5785179" cy="5581617"/>
            <a:chOff x="1069" y="214"/>
            <a:chExt cx="4064" cy="3921"/>
          </a:xfrm>
          <a:solidFill>
            <a:schemeClr val="accent2"/>
          </a:solidFill>
        </p:grpSpPr>
        <p:sp>
          <p:nvSpPr>
            <p:cNvPr id="82" name="Freeform 20">
              <a:extLst>
                <a:ext uri="{FF2B5EF4-FFF2-40B4-BE49-F238E27FC236}">
                  <a16:creationId xmlns:a16="http://schemas.microsoft.com/office/drawing/2014/main" id="{18AEAD96-E8A2-DBBF-6BBD-3A322D6EF606}"/>
                </a:ext>
              </a:extLst>
            </p:cNvPr>
            <p:cNvSpPr>
              <a:spLocks/>
            </p:cNvSpPr>
            <p:nvPr/>
          </p:nvSpPr>
          <p:spPr bwMode="auto">
            <a:xfrm>
              <a:off x="1667" y="1088"/>
              <a:ext cx="279" cy="233"/>
            </a:xfrm>
            <a:custGeom>
              <a:avLst/>
              <a:gdLst>
                <a:gd name="T0" fmla="*/ 222 w 279"/>
                <a:gd name="T1" fmla="*/ 26 h 233"/>
                <a:gd name="T2" fmla="*/ 256 w 279"/>
                <a:gd name="T3" fmla="*/ 29 h 233"/>
                <a:gd name="T4" fmla="*/ 252 w 279"/>
                <a:gd name="T5" fmla="*/ 36 h 233"/>
                <a:gd name="T6" fmla="*/ 260 w 279"/>
                <a:gd name="T7" fmla="*/ 46 h 233"/>
                <a:gd name="T8" fmla="*/ 274 w 279"/>
                <a:gd name="T9" fmla="*/ 53 h 233"/>
                <a:gd name="T10" fmla="*/ 277 w 279"/>
                <a:gd name="T11" fmla="*/ 60 h 233"/>
                <a:gd name="T12" fmla="*/ 262 w 279"/>
                <a:gd name="T13" fmla="*/ 69 h 233"/>
                <a:gd name="T14" fmla="*/ 238 w 279"/>
                <a:gd name="T15" fmla="*/ 83 h 233"/>
                <a:gd name="T16" fmla="*/ 219 w 279"/>
                <a:gd name="T17" fmla="*/ 87 h 233"/>
                <a:gd name="T18" fmla="*/ 205 w 279"/>
                <a:gd name="T19" fmla="*/ 95 h 233"/>
                <a:gd name="T20" fmla="*/ 201 w 279"/>
                <a:gd name="T21" fmla="*/ 107 h 233"/>
                <a:gd name="T22" fmla="*/ 194 w 279"/>
                <a:gd name="T23" fmla="*/ 115 h 233"/>
                <a:gd name="T24" fmla="*/ 184 w 279"/>
                <a:gd name="T25" fmla="*/ 122 h 233"/>
                <a:gd name="T26" fmla="*/ 188 w 279"/>
                <a:gd name="T27" fmla="*/ 132 h 233"/>
                <a:gd name="T28" fmla="*/ 186 w 279"/>
                <a:gd name="T29" fmla="*/ 142 h 233"/>
                <a:gd name="T30" fmla="*/ 186 w 279"/>
                <a:gd name="T31" fmla="*/ 151 h 233"/>
                <a:gd name="T32" fmla="*/ 184 w 279"/>
                <a:gd name="T33" fmla="*/ 158 h 233"/>
                <a:gd name="T34" fmla="*/ 183 w 279"/>
                <a:gd name="T35" fmla="*/ 160 h 233"/>
                <a:gd name="T36" fmla="*/ 179 w 279"/>
                <a:gd name="T37" fmla="*/ 165 h 233"/>
                <a:gd name="T38" fmla="*/ 177 w 279"/>
                <a:gd name="T39" fmla="*/ 170 h 233"/>
                <a:gd name="T40" fmla="*/ 162 w 279"/>
                <a:gd name="T41" fmla="*/ 175 h 233"/>
                <a:gd name="T42" fmla="*/ 159 w 279"/>
                <a:gd name="T43" fmla="*/ 183 h 233"/>
                <a:gd name="T44" fmla="*/ 160 w 279"/>
                <a:gd name="T45" fmla="*/ 190 h 233"/>
                <a:gd name="T46" fmla="*/ 156 w 279"/>
                <a:gd name="T47" fmla="*/ 196 h 233"/>
                <a:gd name="T48" fmla="*/ 143 w 279"/>
                <a:gd name="T49" fmla="*/ 197 h 233"/>
                <a:gd name="T50" fmla="*/ 104 w 279"/>
                <a:gd name="T51" fmla="*/ 203 h 233"/>
                <a:gd name="T52" fmla="*/ 93 w 279"/>
                <a:gd name="T53" fmla="*/ 217 h 233"/>
                <a:gd name="T54" fmla="*/ 70 w 279"/>
                <a:gd name="T55" fmla="*/ 233 h 233"/>
                <a:gd name="T56" fmla="*/ 59 w 279"/>
                <a:gd name="T57" fmla="*/ 228 h 233"/>
                <a:gd name="T58" fmla="*/ 48 w 279"/>
                <a:gd name="T59" fmla="*/ 220 h 233"/>
                <a:gd name="T60" fmla="*/ 35 w 279"/>
                <a:gd name="T61" fmla="*/ 196 h 233"/>
                <a:gd name="T62" fmla="*/ 12 w 279"/>
                <a:gd name="T63" fmla="*/ 180 h 233"/>
                <a:gd name="T64" fmla="*/ 7 w 279"/>
                <a:gd name="T65" fmla="*/ 159 h 233"/>
                <a:gd name="T66" fmla="*/ 3 w 279"/>
                <a:gd name="T67" fmla="*/ 144 h 233"/>
                <a:gd name="T68" fmla="*/ 0 w 279"/>
                <a:gd name="T69" fmla="*/ 132 h 233"/>
                <a:gd name="T70" fmla="*/ 0 w 279"/>
                <a:gd name="T71" fmla="*/ 125 h 233"/>
                <a:gd name="T72" fmla="*/ 5 w 279"/>
                <a:gd name="T73" fmla="*/ 114 h 233"/>
                <a:gd name="T74" fmla="*/ 7 w 279"/>
                <a:gd name="T75" fmla="*/ 105 h 233"/>
                <a:gd name="T76" fmla="*/ 8 w 279"/>
                <a:gd name="T77" fmla="*/ 94 h 233"/>
                <a:gd name="T78" fmla="*/ 12 w 279"/>
                <a:gd name="T79" fmla="*/ 87 h 233"/>
                <a:gd name="T80" fmla="*/ 14 w 279"/>
                <a:gd name="T81" fmla="*/ 81 h 233"/>
                <a:gd name="T82" fmla="*/ 19 w 279"/>
                <a:gd name="T83" fmla="*/ 71 h 233"/>
                <a:gd name="T84" fmla="*/ 21 w 279"/>
                <a:gd name="T85" fmla="*/ 61 h 233"/>
                <a:gd name="T86" fmla="*/ 17 w 279"/>
                <a:gd name="T87" fmla="*/ 52 h 233"/>
                <a:gd name="T88" fmla="*/ 22 w 279"/>
                <a:gd name="T89" fmla="*/ 44 h 233"/>
                <a:gd name="T90" fmla="*/ 39 w 279"/>
                <a:gd name="T91" fmla="*/ 42 h 233"/>
                <a:gd name="T92" fmla="*/ 62 w 279"/>
                <a:gd name="T93" fmla="*/ 36 h 233"/>
                <a:gd name="T94" fmla="*/ 90 w 279"/>
                <a:gd name="T95" fmla="*/ 49 h 233"/>
                <a:gd name="T96" fmla="*/ 108 w 279"/>
                <a:gd name="T97" fmla="*/ 44 h 233"/>
                <a:gd name="T98" fmla="*/ 118 w 279"/>
                <a:gd name="T99" fmla="*/ 35 h 233"/>
                <a:gd name="T100" fmla="*/ 134 w 279"/>
                <a:gd name="T101" fmla="*/ 29 h 233"/>
                <a:gd name="T102" fmla="*/ 132 w 279"/>
                <a:gd name="T103" fmla="*/ 16 h 233"/>
                <a:gd name="T104" fmla="*/ 148 w 279"/>
                <a:gd name="T105" fmla="*/ 16 h 233"/>
                <a:gd name="T106" fmla="*/ 166 w 279"/>
                <a:gd name="T107" fmla="*/ 15 h 233"/>
                <a:gd name="T108" fmla="*/ 176 w 279"/>
                <a:gd name="T109" fmla="*/ 16 h 233"/>
                <a:gd name="T110" fmla="*/ 207 w 279"/>
                <a:gd name="T111" fmla="*/ 23 h 233"/>
                <a:gd name="T112" fmla="*/ 212 w 279"/>
                <a:gd name="T113" fmla="*/ 15 h 233"/>
                <a:gd name="T114" fmla="*/ 229 w 279"/>
                <a:gd name="T115" fmla="*/ 2 h 233"/>
                <a:gd name="T116" fmla="*/ 239 w 279"/>
                <a:gd name="T117" fmla="*/ 6 h 233"/>
                <a:gd name="T118" fmla="*/ 239 w 279"/>
                <a:gd name="T119" fmla="*/ 15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9" h="233">
                  <a:moveTo>
                    <a:pt x="239" y="15"/>
                  </a:moveTo>
                  <a:lnTo>
                    <a:pt x="236" y="16"/>
                  </a:lnTo>
                  <a:lnTo>
                    <a:pt x="232" y="16"/>
                  </a:lnTo>
                  <a:lnTo>
                    <a:pt x="227" y="18"/>
                  </a:lnTo>
                  <a:lnTo>
                    <a:pt x="222" y="20"/>
                  </a:lnTo>
                  <a:lnTo>
                    <a:pt x="222" y="26"/>
                  </a:lnTo>
                  <a:lnTo>
                    <a:pt x="222" y="26"/>
                  </a:lnTo>
                  <a:lnTo>
                    <a:pt x="227" y="29"/>
                  </a:lnTo>
                  <a:lnTo>
                    <a:pt x="232" y="29"/>
                  </a:lnTo>
                  <a:lnTo>
                    <a:pt x="238" y="29"/>
                  </a:lnTo>
                  <a:lnTo>
                    <a:pt x="243" y="29"/>
                  </a:lnTo>
                  <a:lnTo>
                    <a:pt x="250" y="27"/>
                  </a:lnTo>
                  <a:lnTo>
                    <a:pt x="253" y="27"/>
                  </a:lnTo>
                  <a:lnTo>
                    <a:pt x="256" y="29"/>
                  </a:lnTo>
                  <a:lnTo>
                    <a:pt x="255" y="30"/>
                  </a:lnTo>
                  <a:lnTo>
                    <a:pt x="255" y="30"/>
                  </a:lnTo>
                  <a:lnTo>
                    <a:pt x="253" y="32"/>
                  </a:lnTo>
                  <a:lnTo>
                    <a:pt x="253" y="35"/>
                  </a:lnTo>
                  <a:lnTo>
                    <a:pt x="253" y="35"/>
                  </a:lnTo>
                  <a:lnTo>
                    <a:pt x="253" y="35"/>
                  </a:lnTo>
                  <a:lnTo>
                    <a:pt x="252" y="36"/>
                  </a:lnTo>
                  <a:lnTo>
                    <a:pt x="248" y="40"/>
                  </a:lnTo>
                  <a:lnTo>
                    <a:pt x="248" y="42"/>
                  </a:lnTo>
                  <a:lnTo>
                    <a:pt x="248" y="42"/>
                  </a:lnTo>
                  <a:lnTo>
                    <a:pt x="250" y="43"/>
                  </a:lnTo>
                  <a:lnTo>
                    <a:pt x="255" y="44"/>
                  </a:lnTo>
                  <a:lnTo>
                    <a:pt x="257" y="46"/>
                  </a:lnTo>
                  <a:lnTo>
                    <a:pt x="260" y="46"/>
                  </a:lnTo>
                  <a:lnTo>
                    <a:pt x="265" y="44"/>
                  </a:lnTo>
                  <a:lnTo>
                    <a:pt x="269" y="46"/>
                  </a:lnTo>
                  <a:lnTo>
                    <a:pt x="274" y="47"/>
                  </a:lnTo>
                  <a:lnTo>
                    <a:pt x="276" y="49"/>
                  </a:lnTo>
                  <a:lnTo>
                    <a:pt x="274" y="50"/>
                  </a:lnTo>
                  <a:lnTo>
                    <a:pt x="274" y="52"/>
                  </a:lnTo>
                  <a:lnTo>
                    <a:pt x="274" y="53"/>
                  </a:lnTo>
                  <a:lnTo>
                    <a:pt x="276" y="54"/>
                  </a:lnTo>
                  <a:lnTo>
                    <a:pt x="277" y="56"/>
                  </a:lnTo>
                  <a:lnTo>
                    <a:pt x="279" y="57"/>
                  </a:lnTo>
                  <a:lnTo>
                    <a:pt x="279" y="58"/>
                  </a:lnTo>
                  <a:lnTo>
                    <a:pt x="279" y="60"/>
                  </a:lnTo>
                  <a:lnTo>
                    <a:pt x="277" y="60"/>
                  </a:lnTo>
                  <a:lnTo>
                    <a:pt x="277" y="60"/>
                  </a:lnTo>
                  <a:lnTo>
                    <a:pt x="276" y="61"/>
                  </a:lnTo>
                  <a:lnTo>
                    <a:pt x="273" y="63"/>
                  </a:lnTo>
                  <a:lnTo>
                    <a:pt x="270" y="61"/>
                  </a:lnTo>
                  <a:lnTo>
                    <a:pt x="267" y="63"/>
                  </a:lnTo>
                  <a:lnTo>
                    <a:pt x="265" y="66"/>
                  </a:lnTo>
                  <a:lnTo>
                    <a:pt x="263" y="67"/>
                  </a:lnTo>
                  <a:lnTo>
                    <a:pt x="262" y="69"/>
                  </a:lnTo>
                  <a:lnTo>
                    <a:pt x="260" y="70"/>
                  </a:lnTo>
                  <a:lnTo>
                    <a:pt x="257" y="70"/>
                  </a:lnTo>
                  <a:lnTo>
                    <a:pt x="253" y="73"/>
                  </a:lnTo>
                  <a:lnTo>
                    <a:pt x="250" y="74"/>
                  </a:lnTo>
                  <a:lnTo>
                    <a:pt x="246" y="77"/>
                  </a:lnTo>
                  <a:lnTo>
                    <a:pt x="239" y="78"/>
                  </a:lnTo>
                  <a:lnTo>
                    <a:pt x="238" y="83"/>
                  </a:lnTo>
                  <a:lnTo>
                    <a:pt x="236" y="84"/>
                  </a:lnTo>
                  <a:lnTo>
                    <a:pt x="235" y="84"/>
                  </a:lnTo>
                  <a:lnTo>
                    <a:pt x="234" y="84"/>
                  </a:lnTo>
                  <a:lnTo>
                    <a:pt x="231" y="85"/>
                  </a:lnTo>
                  <a:lnTo>
                    <a:pt x="228" y="84"/>
                  </a:lnTo>
                  <a:lnTo>
                    <a:pt x="224" y="85"/>
                  </a:lnTo>
                  <a:lnTo>
                    <a:pt x="219" y="87"/>
                  </a:lnTo>
                  <a:lnTo>
                    <a:pt x="218" y="87"/>
                  </a:lnTo>
                  <a:lnTo>
                    <a:pt x="218" y="88"/>
                  </a:lnTo>
                  <a:lnTo>
                    <a:pt x="214" y="88"/>
                  </a:lnTo>
                  <a:lnTo>
                    <a:pt x="212" y="91"/>
                  </a:lnTo>
                  <a:lnTo>
                    <a:pt x="212" y="93"/>
                  </a:lnTo>
                  <a:lnTo>
                    <a:pt x="208" y="94"/>
                  </a:lnTo>
                  <a:lnTo>
                    <a:pt x="205" y="95"/>
                  </a:lnTo>
                  <a:lnTo>
                    <a:pt x="204" y="98"/>
                  </a:lnTo>
                  <a:lnTo>
                    <a:pt x="204" y="100"/>
                  </a:lnTo>
                  <a:lnTo>
                    <a:pt x="204" y="101"/>
                  </a:lnTo>
                  <a:lnTo>
                    <a:pt x="204" y="102"/>
                  </a:lnTo>
                  <a:lnTo>
                    <a:pt x="204" y="104"/>
                  </a:lnTo>
                  <a:lnTo>
                    <a:pt x="201" y="105"/>
                  </a:lnTo>
                  <a:lnTo>
                    <a:pt x="201" y="107"/>
                  </a:lnTo>
                  <a:lnTo>
                    <a:pt x="201" y="107"/>
                  </a:lnTo>
                  <a:lnTo>
                    <a:pt x="202" y="108"/>
                  </a:lnTo>
                  <a:lnTo>
                    <a:pt x="201" y="108"/>
                  </a:lnTo>
                  <a:lnTo>
                    <a:pt x="201" y="110"/>
                  </a:lnTo>
                  <a:lnTo>
                    <a:pt x="198" y="112"/>
                  </a:lnTo>
                  <a:lnTo>
                    <a:pt x="197" y="114"/>
                  </a:lnTo>
                  <a:lnTo>
                    <a:pt x="194" y="115"/>
                  </a:lnTo>
                  <a:lnTo>
                    <a:pt x="191" y="115"/>
                  </a:lnTo>
                  <a:lnTo>
                    <a:pt x="188" y="115"/>
                  </a:lnTo>
                  <a:lnTo>
                    <a:pt x="188" y="115"/>
                  </a:lnTo>
                  <a:lnTo>
                    <a:pt x="188" y="117"/>
                  </a:lnTo>
                  <a:lnTo>
                    <a:pt x="186" y="118"/>
                  </a:lnTo>
                  <a:lnTo>
                    <a:pt x="183" y="121"/>
                  </a:lnTo>
                  <a:lnTo>
                    <a:pt x="184" y="122"/>
                  </a:lnTo>
                  <a:lnTo>
                    <a:pt x="187" y="125"/>
                  </a:lnTo>
                  <a:lnTo>
                    <a:pt x="188" y="127"/>
                  </a:lnTo>
                  <a:lnTo>
                    <a:pt x="190" y="128"/>
                  </a:lnTo>
                  <a:lnTo>
                    <a:pt x="188" y="129"/>
                  </a:lnTo>
                  <a:lnTo>
                    <a:pt x="187" y="131"/>
                  </a:lnTo>
                  <a:lnTo>
                    <a:pt x="187" y="132"/>
                  </a:lnTo>
                  <a:lnTo>
                    <a:pt x="188" y="132"/>
                  </a:lnTo>
                  <a:lnTo>
                    <a:pt x="190" y="134"/>
                  </a:lnTo>
                  <a:lnTo>
                    <a:pt x="191" y="134"/>
                  </a:lnTo>
                  <a:lnTo>
                    <a:pt x="193" y="136"/>
                  </a:lnTo>
                  <a:lnTo>
                    <a:pt x="191" y="136"/>
                  </a:lnTo>
                  <a:lnTo>
                    <a:pt x="190" y="136"/>
                  </a:lnTo>
                  <a:lnTo>
                    <a:pt x="187" y="138"/>
                  </a:lnTo>
                  <a:lnTo>
                    <a:pt x="186" y="142"/>
                  </a:lnTo>
                  <a:lnTo>
                    <a:pt x="186" y="144"/>
                  </a:lnTo>
                  <a:lnTo>
                    <a:pt x="187" y="144"/>
                  </a:lnTo>
                  <a:lnTo>
                    <a:pt x="188" y="145"/>
                  </a:lnTo>
                  <a:lnTo>
                    <a:pt x="188" y="148"/>
                  </a:lnTo>
                  <a:lnTo>
                    <a:pt x="188" y="148"/>
                  </a:lnTo>
                  <a:lnTo>
                    <a:pt x="186" y="149"/>
                  </a:lnTo>
                  <a:lnTo>
                    <a:pt x="186" y="151"/>
                  </a:lnTo>
                  <a:lnTo>
                    <a:pt x="186" y="152"/>
                  </a:lnTo>
                  <a:lnTo>
                    <a:pt x="187" y="152"/>
                  </a:lnTo>
                  <a:lnTo>
                    <a:pt x="188" y="153"/>
                  </a:lnTo>
                  <a:lnTo>
                    <a:pt x="188" y="155"/>
                  </a:lnTo>
                  <a:lnTo>
                    <a:pt x="187" y="156"/>
                  </a:lnTo>
                  <a:lnTo>
                    <a:pt x="186" y="156"/>
                  </a:lnTo>
                  <a:lnTo>
                    <a:pt x="184" y="158"/>
                  </a:lnTo>
                  <a:lnTo>
                    <a:pt x="184" y="159"/>
                  </a:lnTo>
                  <a:lnTo>
                    <a:pt x="184" y="159"/>
                  </a:lnTo>
                  <a:lnTo>
                    <a:pt x="186" y="159"/>
                  </a:lnTo>
                  <a:lnTo>
                    <a:pt x="184" y="160"/>
                  </a:lnTo>
                  <a:lnTo>
                    <a:pt x="184" y="160"/>
                  </a:lnTo>
                  <a:lnTo>
                    <a:pt x="184" y="160"/>
                  </a:lnTo>
                  <a:lnTo>
                    <a:pt x="183" y="160"/>
                  </a:lnTo>
                  <a:lnTo>
                    <a:pt x="184" y="162"/>
                  </a:lnTo>
                  <a:lnTo>
                    <a:pt x="186" y="162"/>
                  </a:lnTo>
                  <a:lnTo>
                    <a:pt x="184" y="163"/>
                  </a:lnTo>
                  <a:lnTo>
                    <a:pt x="184" y="165"/>
                  </a:lnTo>
                  <a:lnTo>
                    <a:pt x="184" y="165"/>
                  </a:lnTo>
                  <a:lnTo>
                    <a:pt x="181" y="165"/>
                  </a:lnTo>
                  <a:lnTo>
                    <a:pt x="179" y="165"/>
                  </a:lnTo>
                  <a:lnTo>
                    <a:pt x="179" y="166"/>
                  </a:lnTo>
                  <a:lnTo>
                    <a:pt x="179" y="168"/>
                  </a:lnTo>
                  <a:lnTo>
                    <a:pt x="179" y="168"/>
                  </a:lnTo>
                  <a:lnTo>
                    <a:pt x="179" y="169"/>
                  </a:lnTo>
                  <a:lnTo>
                    <a:pt x="179" y="169"/>
                  </a:lnTo>
                  <a:lnTo>
                    <a:pt x="177" y="169"/>
                  </a:lnTo>
                  <a:lnTo>
                    <a:pt x="177" y="170"/>
                  </a:lnTo>
                  <a:lnTo>
                    <a:pt x="173" y="170"/>
                  </a:lnTo>
                  <a:lnTo>
                    <a:pt x="169" y="170"/>
                  </a:lnTo>
                  <a:lnTo>
                    <a:pt x="166" y="170"/>
                  </a:lnTo>
                  <a:lnTo>
                    <a:pt x="162" y="172"/>
                  </a:lnTo>
                  <a:lnTo>
                    <a:pt x="160" y="173"/>
                  </a:lnTo>
                  <a:lnTo>
                    <a:pt x="162" y="175"/>
                  </a:lnTo>
                  <a:lnTo>
                    <a:pt x="162" y="175"/>
                  </a:lnTo>
                  <a:lnTo>
                    <a:pt x="163" y="176"/>
                  </a:lnTo>
                  <a:lnTo>
                    <a:pt x="163" y="179"/>
                  </a:lnTo>
                  <a:lnTo>
                    <a:pt x="163" y="179"/>
                  </a:lnTo>
                  <a:lnTo>
                    <a:pt x="159" y="180"/>
                  </a:lnTo>
                  <a:lnTo>
                    <a:pt x="157" y="182"/>
                  </a:lnTo>
                  <a:lnTo>
                    <a:pt x="157" y="183"/>
                  </a:lnTo>
                  <a:lnTo>
                    <a:pt x="159" y="183"/>
                  </a:lnTo>
                  <a:lnTo>
                    <a:pt x="160" y="185"/>
                  </a:lnTo>
                  <a:lnTo>
                    <a:pt x="162" y="185"/>
                  </a:lnTo>
                  <a:lnTo>
                    <a:pt x="162" y="186"/>
                  </a:lnTo>
                  <a:lnTo>
                    <a:pt x="160" y="187"/>
                  </a:lnTo>
                  <a:lnTo>
                    <a:pt x="160" y="187"/>
                  </a:lnTo>
                  <a:lnTo>
                    <a:pt x="160" y="189"/>
                  </a:lnTo>
                  <a:lnTo>
                    <a:pt x="160" y="190"/>
                  </a:lnTo>
                  <a:lnTo>
                    <a:pt x="162" y="192"/>
                  </a:lnTo>
                  <a:lnTo>
                    <a:pt x="162" y="192"/>
                  </a:lnTo>
                  <a:lnTo>
                    <a:pt x="160" y="192"/>
                  </a:lnTo>
                  <a:lnTo>
                    <a:pt x="157" y="193"/>
                  </a:lnTo>
                  <a:lnTo>
                    <a:pt x="156" y="194"/>
                  </a:lnTo>
                  <a:lnTo>
                    <a:pt x="156" y="196"/>
                  </a:lnTo>
                  <a:lnTo>
                    <a:pt x="156" y="196"/>
                  </a:lnTo>
                  <a:lnTo>
                    <a:pt x="156" y="196"/>
                  </a:lnTo>
                  <a:lnTo>
                    <a:pt x="156" y="197"/>
                  </a:lnTo>
                  <a:lnTo>
                    <a:pt x="156" y="197"/>
                  </a:lnTo>
                  <a:lnTo>
                    <a:pt x="156" y="199"/>
                  </a:lnTo>
                  <a:lnTo>
                    <a:pt x="153" y="200"/>
                  </a:lnTo>
                  <a:lnTo>
                    <a:pt x="152" y="200"/>
                  </a:lnTo>
                  <a:lnTo>
                    <a:pt x="143" y="197"/>
                  </a:lnTo>
                  <a:lnTo>
                    <a:pt x="134" y="204"/>
                  </a:lnTo>
                  <a:lnTo>
                    <a:pt x="128" y="206"/>
                  </a:lnTo>
                  <a:lnTo>
                    <a:pt x="121" y="206"/>
                  </a:lnTo>
                  <a:lnTo>
                    <a:pt x="115" y="204"/>
                  </a:lnTo>
                  <a:lnTo>
                    <a:pt x="110" y="204"/>
                  </a:lnTo>
                  <a:lnTo>
                    <a:pt x="107" y="204"/>
                  </a:lnTo>
                  <a:lnTo>
                    <a:pt x="104" y="203"/>
                  </a:lnTo>
                  <a:lnTo>
                    <a:pt x="102" y="203"/>
                  </a:lnTo>
                  <a:lnTo>
                    <a:pt x="102" y="203"/>
                  </a:lnTo>
                  <a:lnTo>
                    <a:pt x="101" y="203"/>
                  </a:lnTo>
                  <a:lnTo>
                    <a:pt x="100" y="203"/>
                  </a:lnTo>
                  <a:lnTo>
                    <a:pt x="98" y="207"/>
                  </a:lnTo>
                  <a:lnTo>
                    <a:pt x="95" y="211"/>
                  </a:lnTo>
                  <a:lnTo>
                    <a:pt x="93" y="217"/>
                  </a:lnTo>
                  <a:lnTo>
                    <a:pt x="90" y="220"/>
                  </a:lnTo>
                  <a:lnTo>
                    <a:pt x="86" y="224"/>
                  </a:lnTo>
                  <a:lnTo>
                    <a:pt x="83" y="227"/>
                  </a:lnTo>
                  <a:lnTo>
                    <a:pt x="80" y="230"/>
                  </a:lnTo>
                  <a:lnTo>
                    <a:pt x="77" y="231"/>
                  </a:lnTo>
                  <a:lnTo>
                    <a:pt x="73" y="231"/>
                  </a:lnTo>
                  <a:lnTo>
                    <a:pt x="70" y="233"/>
                  </a:lnTo>
                  <a:lnTo>
                    <a:pt x="67" y="233"/>
                  </a:lnTo>
                  <a:lnTo>
                    <a:pt x="67" y="231"/>
                  </a:lnTo>
                  <a:lnTo>
                    <a:pt x="65" y="230"/>
                  </a:lnTo>
                  <a:lnTo>
                    <a:pt x="65" y="230"/>
                  </a:lnTo>
                  <a:lnTo>
                    <a:pt x="63" y="228"/>
                  </a:lnTo>
                  <a:lnTo>
                    <a:pt x="62" y="228"/>
                  </a:lnTo>
                  <a:lnTo>
                    <a:pt x="59" y="228"/>
                  </a:lnTo>
                  <a:lnTo>
                    <a:pt x="57" y="230"/>
                  </a:lnTo>
                  <a:lnTo>
                    <a:pt x="52" y="227"/>
                  </a:lnTo>
                  <a:lnTo>
                    <a:pt x="52" y="226"/>
                  </a:lnTo>
                  <a:lnTo>
                    <a:pt x="52" y="224"/>
                  </a:lnTo>
                  <a:lnTo>
                    <a:pt x="52" y="223"/>
                  </a:lnTo>
                  <a:lnTo>
                    <a:pt x="49" y="221"/>
                  </a:lnTo>
                  <a:lnTo>
                    <a:pt x="48" y="220"/>
                  </a:lnTo>
                  <a:lnTo>
                    <a:pt x="45" y="217"/>
                  </a:lnTo>
                  <a:lnTo>
                    <a:pt x="40" y="213"/>
                  </a:lnTo>
                  <a:lnTo>
                    <a:pt x="39" y="211"/>
                  </a:lnTo>
                  <a:lnTo>
                    <a:pt x="39" y="211"/>
                  </a:lnTo>
                  <a:lnTo>
                    <a:pt x="38" y="206"/>
                  </a:lnTo>
                  <a:lnTo>
                    <a:pt x="36" y="200"/>
                  </a:lnTo>
                  <a:lnTo>
                    <a:pt x="35" y="196"/>
                  </a:lnTo>
                  <a:lnTo>
                    <a:pt x="34" y="192"/>
                  </a:lnTo>
                  <a:lnTo>
                    <a:pt x="29" y="189"/>
                  </a:lnTo>
                  <a:lnTo>
                    <a:pt x="26" y="187"/>
                  </a:lnTo>
                  <a:lnTo>
                    <a:pt x="22" y="185"/>
                  </a:lnTo>
                  <a:lnTo>
                    <a:pt x="18" y="182"/>
                  </a:lnTo>
                  <a:lnTo>
                    <a:pt x="15" y="182"/>
                  </a:lnTo>
                  <a:lnTo>
                    <a:pt x="12" y="180"/>
                  </a:lnTo>
                  <a:lnTo>
                    <a:pt x="12" y="179"/>
                  </a:lnTo>
                  <a:lnTo>
                    <a:pt x="11" y="176"/>
                  </a:lnTo>
                  <a:lnTo>
                    <a:pt x="8" y="172"/>
                  </a:lnTo>
                  <a:lnTo>
                    <a:pt x="7" y="169"/>
                  </a:lnTo>
                  <a:lnTo>
                    <a:pt x="5" y="165"/>
                  </a:lnTo>
                  <a:lnTo>
                    <a:pt x="7" y="160"/>
                  </a:lnTo>
                  <a:lnTo>
                    <a:pt x="7" y="159"/>
                  </a:lnTo>
                  <a:lnTo>
                    <a:pt x="7" y="158"/>
                  </a:lnTo>
                  <a:lnTo>
                    <a:pt x="4" y="156"/>
                  </a:lnTo>
                  <a:lnTo>
                    <a:pt x="3" y="153"/>
                  </a:lnTo>
                  <a:lnTo>
                    <a:pt x="1" y="152"/>
                  </a:lnTo>
                  <a:lnTo>
                    <a:pt x="1" y="149"/>
                  </a:lnTo>
                  <a:lnTo>
                    <a:pt x="1" y="146"/>
                  </a:lnTo>
                  <a:lnTo>
                    <a:pt x="3" y="144"/>
                  </a:lnTo>
                  <a:lnTo>
                    <a:pt x="4" y="141"/>
                  </a:lnTo>
                  <a:lnTo>
                    <a:pt x="4" y="139"/>
                  </a:lnTo>
                  <a:lnTo>
                    <a:pt x="3" y="138"/>
                  </a:lnTo>
                  <a:lnTo>
                    <a:pt x="3" y="136"/>
                  </a:lnTo>
                  <a:lnTo>
                    <a:pt x="1" y="134"/>
                  </a:lnTo>
                  <a:lnTo>
                    <a:pt x="1" y="134"/>
                  </a:lnTo>
                  <a:lnTo>
                    <a:pt x="0" y="132"/>
                  </a:lnTo>
                  <a:lnTo>
                    <a:pt x="1" y="131"/>
                  </a:lnTo>
                  <a:lnTo>
                    <a:pt x="3" y="129"/>
                  </a:lnTo>
                  <a:lnTo>
                    <a:pt x="3" y="129"/>
                  </a:lnTo>
                  <a:lnTo>
                    <a:pt x="3" y="128"/>
                  </a:lnTo>
                  <a:lnTo>
                    <a:pt x="3" y="128"/>
                  </a:lnTo>
                  <a:lnTo>
                    <a:pt x="3" y="127"/>
                  </a:lnTo>
                  <a:lnTo>
                    <a:pt x="0" y="125"/>
                  </a:lnTo>
                  <a:lnTo>
                    <a:pt x="0" y="124"/>
                  </a:lnTo>
                  <a:lnTo>
                    <a:pt x="0" y="124"/>
                  </a:lnTo>
                  <a:lnTo>
                    <a:pt x="0" y="122"/>
                  </a:lnTo>
                  <a:lnTo>
                    <a:pt x="0" y="121"/>
                  </a:lnTo>
                  <a:lnTo>
                    <a:pt x="3" y="118"/>
                  </a:lnTo>
                  <a:lnTo>
                    <a:pt x="4" y="115"/>
                  </a:lnTo>
                  <a:lnTo>
                    <a:pt x="5" y="114"/>
                  </a:lnTo>
                  <a:lnTo>
                    <a:pt x="5" y="112"/>
                  </a:lnTo>
                  <a:lnTo>
                    <a:pt x="5" y="111"/>
                  </a:lnTo>
                  <a:lnTo>
                    <a:pt x="4" y="111"/>
                  </a:lnTo>
                  <a:lnTo>
                    <a:pt x="4" y="111"/>
                  </a:lnTo>
                  <a:lnTo>
                    <a:pt x="4" y="108"/>
                  </a:lnTo>
                  <a:lnTo>
                    <a:pt x="5" y="107"/>
                  </a:lnTo>
                  <a:lnTo>
                    <a:pt x="7" y="105"/>
                  </a:lnTo>
                  <a:lnTo>
                    <a:pt x="9" y="104"/>
                  </a:lnTo>
                  <a:lnTo>
                    <a:pt x="11" y="101"/>
                  </a:lnTo>
                  <a:lnTo>
                    <a:pt x="11" y="100"/>
                  </a:lnTo>
                  <a:lnTo>
                    <a:pt x="11" y="98"/>
                  </a:lnTo>
                  <a:lnTo>
                    <a:pt x="11" y="97"/>
                  </a:lnTo>
                  <a:lnTo>
                    <a:pt x="8" y="95"/>
                  </a:lnTo>
                  <a:lnTo>
                    <a:pt x="8" y="94"/>
                  </a:lnTo>
                  <a:lnTo>
                    <a:pt x="8" y="93"/>
                  </a:lnTo>
                  <a:lnTo>
                    <a:pt x="9" y="93"/>
                  </a:lnTo>
                  <a:lnTo>
                    <a:pt x="12" y="91"/>
                  </a:lnTo>
                  <a:lnTo>
                    <a:pt x="12" y="90"/>
                  </a:lnTo>
                  <a:lnTo>
                    <a:pt x="14" y="90"/>
                  </a:lnTo>
                  <a:lnTo>
                    <a:pt x="14" y="88"/>
                  </a:lnTo>
                  <a:lnTo>
                    <a:pt x="12" y="87"/>
                  </a:lnTo>
                  <a:lnTo>
                    <a:pt x="9" y="87"/>
                  </a:lnTo>
                  <a:lnTo>
                    <a:pt x="9" y="85"/>
                  </a:lnTo>
                  <a:lnTo>
                    <a:pt x="8" y="85"/>
                  </a:lnTo>
                  <a:lnTo>
                    <a:pt x="8" y="84"/>
                  </a:lnTo>
                  <a:lnTo>
                    <a:pt x="9" y="83"/>
                  </a:lnTo>
                  <a:lnTo>
                    <a:pt x="11" y="83"/>
                  </a:lnTo>
                  <a:lnTo>
                    <a:pt x="14" y="81"/>
                  </a:lnTo>
                  <a:lnTo>
                    <a:pt x="17" y="77"/>
                  </a:lnTo>
                  <a:lnTo>
                    <a:pt x="18" y="77"/>
                  </a:lnTo>
                  <a:lnTo>
                    <a:pt x="18" y="76"/>
                  </a:lnTo>
                  <a:lnTo>
                    <a:pt x="17" y="74"/>
                  </a:lnTo>
                  <a:lnTo>
                    <a:pt x="17" y="73"/>
                  </a:lnTo>
                  <a:lnTo>
                    <a:pt x="18" y="71"/>
                  </a:lnTo>
                  <a:lnTo>
                    <a:pt x="19" y="71"/>
                  </a:lnTo>
                  <a:lnTo>
                    <a:pt x="22" y="70"/>
                  </a:lnTo>
                  <a:lnTo>
                    <a:pt x="22" y="69"/>
                  </a:lnTo>
                  <a:lnTo>
                    <a:pt x="22" y="67"/>
                  </a:lnTo>
                  <a:lnTo>
                    <a:pt x="19" y="64"/>
                  </a:lnTo>
                  <a:lnTo>
                    <a:pt x="19" y="64"/>
                  </a:lnTo>
                  <a:lnTo>
                    <a:pt x="19" y="63"/>
                  </a:lnTo>
                  <a:lnTo>
                    <a:pt x="21" y="61"/>
                  </a:lnTo>
                  <a:lnTo>
                    <a:pt x="21" y="61"/>
                  </a:lnTo>
                  <a:lnTo>
                    <a:pt x="22" y="60"/>
                  </a:lnTo>
                  <a:lnTo>
                    <a:pt x="19" y="57"/>
                  </a:lnTo>
                  <a:lnTo>
                    <a:pt x="17" y="54"/>
                  </a:lnTo>
                  <a:lnTo>
                    <a:pt x="17" y="54"/>
                  </a:lnTo>
                  <a:lnTo>
                    <a:pt x="17" y="53"/>
                  </a:lnTo>
                  <a:lnTo>
                    <a:pt x="17" y="52"/>
                  </a:lnTo>
                  <a:lnTo>
                    <a:pt x="17" y="50"/>
                  </a:lnTo>
                  <a:lnTo>
                    <a:pt x="15" y="47"/>
                  </a:lnTo>
                  <a:lnTo>
                    <a:pt x="15" y="46"/>
                  </a:lnTo>
                  <a:lnTo>
                    <a:pt x="17" y="44"/>
                  </a:lnTo>
                  <a:lnTo>
                    <a:pt x="18" y="43"/>
                  </a:lnTo>
                  <a:lnTo>
                    <a:pt x="21" y="44"/>
                  </a:lnTo>
                  <a:lnTo>
                    <a:pt x="22" y="44"/>
                  </a:lnTo>
                  <a:lnTo>
                    <a:pt x="22" y="43"/>
                  </a:lnTo>
                  <a:lnTo>
                    <a:pt x="24" y="43"/>
                  </a:lnTo>
                  <a:lnTo>
                    <a:pt x="25" y="42"/>
                  </a:lnTo>
                  <a:lnTo>
                    <a:pt x="28" y="42"/>
                  </a:lnTo>
                  <a:lnTo>
                    <a:pt x="31" y="43"/>
                  </a:lnTo>
                  <a:lnTo>
                    <a:pt x="34" y="44"/>
                  </a:lnTo>
                  <a:lnTo>
                    <a:pt x="39" y="42"/>
                  </a:lnTo>
                  <a:lnTo>
                    <a:pt x="42" y="39"/>
                  </a:lnTo>
                  <a:lnTo>
                    <a:pt x="45" y="40"/>
                  </a:lnTo>
                  <a:lnTo>
                    <a:pt x="48" y="40"/>
                  </a:lnTo>
                  <a:lnTo>
                    <a:pt x="50" y="39"/>
                  </a:lnTo>
                  <a:lnTo>
                    <a:pt x="53" y="36"/>
                  </a:lnTo>
                  <a:lnTo>
                    <a:pt x="55" y="35"/>
                  </a:lnTo>
                  <a:lnTo>
                    <a:pt x="62" y="36"/>
                  </a:lnTo>
                  <a:lnTo>
                    <a:pt x="66" y="37"/>
                  </a:lnTo>
                  <a:lnTo>
                    <a:pt x="70" y="39"/>
                  </a:lnTo>
                  <a:lnTo>
                    <a:pt x="73" y="42"/>
                  </a:lnTo>
                  <a:lnTo>
                    <a:pt x="74" y="44"/>
                  </a:lnTo>
                  <a:lnTo>
                    <a:pt x="77" y="46"/>
                  </a:lnTo>
                  <a:lnTo>
                    <a:pt x="83" y="49"/>
                  </a:lnTo>
                  <a:lnTo>
                    <a:pt x="90" y="49"/>
                  </a:lnTo>
                  <a:lnTo>
                    <a:pt x="98" y="47"/>
                  </a:lnTo>
                  <a:lnTo>
                    <a:pt x="102" y="47"/>
                  </a:lnTo>
                  <a:lnTo>
                    <a:pt x="105" y="49"/>
                  </a:lnTo>
                  <a:lnTo>
                    <a:pt x="108" y="49"/>
                  </a:lnTo>
                  <a:lnTo>
                    <a:pt x="108" y="49"/>
                  </a:lnTo>
                  <a:lnTo>
                    <a:pt x="110" y="49"/>
                  </a:lnTo>
                  <a:lnTo>
                    <a:pt x="108" y="44"/>
                  </a:lnTo>
                  <a:lnTo>
                    <a:pt x="108" y="44"/>
                  </a:lnTo>
                  <a:lnTo>
                    <a:pt x="108" y="43"/>
                  </a:lnTo>
                  <a:lnTo>
                    <a:pt x="110" y="40"/>
                  </a:lnTo>
                  <a:lnTo>
                    <a:pt x="111" y="39"/>
                  </a:lnTo>
                  <a:lnTo>
                    <a:pt x="115" y="39"/>
                  </a:lnTo>
                  <a:lnTo>
                    <a:pt x="117" y="37"/>
                  </a:lnTo>
                  <a:lnTo>
                    <a:pt x="118" y="35"/>
                  </a:lnTo>
                  <a:lnTo>
                    <a:pt x="118" y="32"/>
                  </a:lnTo>
                  <a:lnTo>
                    <a:pt x="121" y="32"/>
                  </a:lnTo>
                  <a:lnTo>
                    <a:pt x="124" y="32"/>
                  </a:lnTo>
                  <a:lnTo>
                    <a:pt x="128" y="33"/>
                  </a:lnTo>
                  <a:lnTo>
                    <a:pt x="131" y="33"/>
                  </a:lnTo>
                  <a:lnTo>
                    <a:pt x="134" y="30"/>
                  </a:lnTo>
                  <a:lnTo>
                    <a:pt x="134" y="29"/>
                  </a:lnTo>
                  <a:lnTo>
                    <a:pt x="135" y="27"/>
                  </a:lnTo>
                  <a:lnTo>
                    <a:pt x="132" y="26"/>
                  </a:lnTo>
                  <a:lnTo>
                    <a:pt x="129" y="25"/>
                  </a:lnTo>
                  <a:lnTo>
                    <a:pt x="129" y="23"/>
                  </a:lnTo>
                  <a:lnTo>
                    <a:pt x="128" y="22"/>
                  </a:lnTo>
                  <a:lnTo>
                    <a:pt x="129" y="19"/>
                  </a:lnTo>
                  <a:lnTo>
                    <a:pt x="132" y="16"/>
                  </a:lnTo>
                  <a:lnTo>
                    <a:pt x="134" y="13"/>
                  </a:lnTo>
                  <a:lnTo>
                    <a:pt x="135" y="12"/>
                  </a:lnTo>
                  <a:lnTo>
                    <a:pt x="138" y="12"/>
                  </a:lnTo>
                  <a:lnTo>
                    <a:pt x="141" y="12"/>
                  </a:lnTo>
                  <a:lnTo>
                    <a:pt x="143" y="13"/>
                  </a:lnTo>
                  <a:lnTo>
                    <a:pt x="146" y="13"/>
                  </a:lnTo>
                  <a:lnTo>
                    <a:pt x="148" y="16"/>
                  </a:lnTo>
                  <a:lnTo>
                    <a:pt x="150" y="18"/>
                  </a:lnTo>
                  <a:lnTo>
                    <a:pt x="153" y="16"/>
                  </a:lnTo>
                  <a:lnTo>
                    <a:pt x="157" y="13"/>
                  </a:lnTo>
                  <a:lnTo>
                    <a:pt x="157" y="13"/>
                  </a:lnTo>
                  <a:lnTo>
                    <a:pt x="160" y="12"/>
                  </a:lnTo>
                  <a:lnTo>
                    <a:pt x="163" y="12"/>
                  </a:lnTo>
                  <a:lnTo>
                    <a:pt x="166" y="15"/>
                  </a:lnTo>
                  <a:lnTo>
                    <a:pt x="165" y="18"/>
                  </a:lnTo>
                  <a:lnTo>
                    <a:pt x="165" y="18"/>
                  </a:lnTo>
                  <a:lnTo>
                    <a:pt x="165" y="19"/>
                  </a:lnTo>
                  <a:lnTo>
                    <a:pt x="166" y="20"/>
                  </a:lnTo>
                  <a:lnTo>
                    <a:pt x="171" y="19"/>
                  </a:lnTo>
                  <a:lnTo>
                    <a:pt x="174" y="16"/>
                  </a:lnTo>
                  <a:lnTo>
                    <a:pt x="176" y="16"/>
                  </a:lnTo>
                  <a:lnTo>
                    <a:pt x="180" y="16"/>
                  </a:lnTo>
                  <a:lnTo>
                    <a:pt x="183" y="19"/>
                  </a:lnTo>
                  <a:lnTo>
                    <a:pt x="188" y="22"/>
                  </a:lnTo>
                  <a:lnTo>
                    <a:pt x="194" y="26"/>
                  </a:lnTo>
                  <a:lnTo>
                    <a:pt x="200" y="27"/>
                  </a:lnTo>
                  <a:lnTo>
                    <a:pt x="204" y="26"/>
                  </a:lnTo>
                  <a:lnTo>
                    <a:pt x="207" y="23"/>
                  </a:lnTo>
                  <a:lnTo>
                    <a:pt x="210" y="20"/>
                  </a:lnTo>
                  <a:lnTo>
                    <a:pt x="212" y="20"/>
                  </a:lnTo>
                  <a:lnTo>
                    <a:pt x="214" y="19"/>
                  </a:lnTo>
                  <a:lnTo>
                    <a:pt x="214" y="19"/>
                  </a:lnTo>
                  <a:lnTo>
                    <a:pt x="215" y="18"/>
                  </a:lnTo>
                  <a:lnTo>
                    <a:pt x="215" y="18"/>
                  </a:lnTo>
                  <a:lnTo>
                    <a:pt x="212" y="15"/>
                  </a:lnTo>
                  <a:lnTo>
                    <a:pt x="212" y="15"/>
                  </a:lnTo>
                  <a:lnTo>
                    <a:pt x="212" y="12"/>
                  </a:lnTo>
                  <a:lnTo>
                    <a:pt x="215" y="10"/>
                  </a:lnTo>
                  <a:lnTo>
                    <a:pt x="218" y="10"/>
                  </a:lnTo>
                  <a:lnTo>
                    <a:pt x="221" y="6"/>
                  </a:lnTo>
                  <a:lnTo>
                    <a:pt x="225" y="3"/>
                  </a:lnTo>
                  <a:lnTo>
                    <a:pt x="229" y="2"/>
                  </a:lnTo>
                  <a:lnTo>
                    <a:pt x="232" y="0"/>
                  </a:lnTo>
                  <a:lnTo>
                    <a:pt x="235" y="0"/>
                  </a:lnTo>
                  <a:lnTo>
                    <a:pt x="241" y="2"/>
                  </a:lnTo>
                  <a:lnTo>
                    <a:pt x="239" y="5"/>
                  </a:lnTo>
                  <a:lnTo>
                    <a:pt x="239" y="6"/>
                  </a:lnTo>
                  <a:lnTo>
                    <a:pt x="239" y="6"/>
                  </a:lnTo>
                  <a:lnTo>
                    <a:pt x="239" y="6"/>
                  </a:lnTo>
                  <a:lnTo>
                    <a:pt x="241" y="8"/>
                  </a:lnTo>
                  <a:lnTo>
                    <a:pt x="241" y="10"/>
                  </a:lnTo>
                  <a:lnTo>
                    <a:pt x="241" y="12"/>
                  </a:lnTo>
                  <a:lnTo>
                    <a:pt x="241" y="12"/>
                  </a:lnTo>
                  <a:lnTo>
                    <a:pt x="241" y="13"/>
                  </a:lnTo>
                  <a:lnTo>
                    <a:pt x="241" y="13"/>
                  </a:lnTo>
                  <a:lnTo>
                    <a:pt x="239" y="15"/>
                  </a:lnTo>
                  <a:close/>
                </a:path>
              </a:pathLst>
            </a:custGeom>
            <a:grp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3" name="Freeform 21">
              <a:extLst>
                <a:ext uri="{FF2B5EF4-FFF2-40B4-BE49-F238E27FC236}">
                  <a16:creationId xmlns:a16="http://schemas.microsoft.com/office/drawing/2014/main" id="{740BAA7A-538F-E820-7A54-1E12F3B935EF}"/>
                </a:ext>
              </a:extLst>
            </p:cNvPr>
            <p:cNvSpPr>
              <a:spLocks/>
            </p:cNvSpPr>
            <p:nvPr/>
          </p:nvSpPr>
          <p:spPr bwMode="auto">
            <a:xfrm>
              <a:off x="1748" y="1417"/>
              <a:ext cx="1454" cy="778"/>
            </a:xfrm>
            <a:custGeom>
              <a:avLst/>
              <a:gdLst>
                <a:gd name="T0" fmla="*/ 252 w 1454"/>
                <a:gd name="T1" fmla="*/ 17 h 778"/>
                <a:gd name="T2" fmla="*/ 269 w 1454"/>
                <a:gd name="T3" fmla="*/ 38 h 778"/>
                <a:gd name="T4" fmla="*/ 297 w 1454"/>
                <a:gd name="T5" fmla="*/ 69 h 778"/>
                <a:gd name="T6" fmla="*/ 310 w 1454"/>
                <a:gd name="T7" fmla="*/ 86 h 778"/>
                <a:gd name="T8" fmla="*/ 348 w 1454"/>
                <a:gd name="T9" fmla="*/ 86 h 778"/>
                <a:gd name="T10" fmla="*/ 580 w 1454"/>
                <a:gd name="T11" fmla="*/ 51 h 778"/>
                <a:gd name="T12" fmla="*/ 741 w 1454"/>
                <a:gd name="T13" fmla="*/ 153 h 778"/>
                <a:gd name="T14" fmla="*/ 808 w 1454"/>
                <a:gd name="T15" fmla="*/ 327 h 778"/>
                <a:gd name="T16" fmla="*/ 929 w 1454"/>
                <a:gd name="T17" fmla="*/ 373 h 778"/>
                <a:gd name="T18" fmla="*/ 1297 w 1454"/>
                <a:gd name="T19" fmla="*/ 614 h 778"/>
                <a:gd name="T20" fmla="*/ 399 w 1454"/>
                <a:gd name="T21" fmla="*/ 749 h 778"/>
                <a:gd name="T22" fmla="*/ 350 w 1454"/>
                <a:gd name="T23" fmla="*/ 714 h 778"/>
                <a:gd name="T24" fmla="*/ 335 w 1454"/>
                <a:gd name="T25" fmla="*/ 701 h 778"/>
                <a:gd name="T26" fmla="*/ 313 w 1454"/>
                <a:gd name="T27" fmla="*/ 691 h 778"/>
                <a:gd name="T28" fmla="*/ 289 w 1454"/>
                <a:gd name="T29" fmla="*/ 652 h 778"/>
                <a:gd name="T30" fmla="*/ 222 w 1454"/>
                <a:gd name="T31" fmla="*/ 633 h 778"/>
                <a:gd name="T32" fmla="*/ 167 w 1454"/>
                <a:gd name="T33" fmla="*/ 619 h 778"/>
                <a:gd name="T34" fmla="*/ 147 w 1454"/>
                <a:gd name="T35" fmla="*/ 587 h 778"/>
                <a:gd name="T36" fmla="*/ 159 w 1454"/>
                <a:gd name="T37" fmla="*/ 542 h 778"/>
                <a:gd name="T38" fmla="*/ 171 w 1454"/>
                <a:gd name="T39" fmla="*/ 503 h 778"/>
                <a:gd name="T40" fmla="*/ 142 w 1454"/>
                <a:gd name="T41" fmla="*/ 494 h 778"/>
                <a:gd name="T42" fmla="*/ 154 w 1454"/>
                <a:gd name="T43" fmla="*/ 489 h 778"/>
                <a:gd name="T44" fmla="*/ 171 w 1454"/>
                <a:gd name="T45" fmla="*/ 460 h 778"/>
                <a:gd name="T46" fmla="*/ 126 w 1454"/>
                <a:gd name="T47" fmla="*/ 435 h 778"/>
                <a:gd name="T48" fmla="*/ 109 w 1454"/>
                <a:gd name="T49" fmla="*/ 387 h 778"/>
                <a:gd name="T50" fmla="*/ 144 w 1454"/>
                <a:gd name="T51" fmla="*/ 369 h 778"/>
                <a:gd name="T52" fmla="*/ 146 w 1454"/>
                <a:gd name="T53" fmla="*/ 319 h 778"/>
                <a:gd name="T54" fmla="*/ 143 w 1454"/>
                <a:gd name="T55" fmla="*/ 294 h 778"/>
                <a:gd name="T56" fmla="*/ 136 w 1454"/>
                <a:gd name="T57" fmla="*/ 301 h 778"/>
                <a:gd name="T58" fmla="*/ 126 w 1454"/>
                <a:gd name="T59" fmla="*/ 300 h 778"/>
                <a:gd name="T60" fmla="*/ 113 w 1454"/>
                <a:gd name="T61" fmla="*/ 301 h 778"/>
                <a:gd name="T62" fmla="*/ 103 w 1454"/>
                <a:gd name="T63" fmla="*/ 297 h 778"/>
                <a:gd name="T64" fmla="*/ 103 w 1454"/>
                <a:gd name="T65" fmla="*/ 287 h 778"/>
                <a:gd name="T66" fmla="*/ 92 w 1454"/>
                <a:gd name="T67" fmla="*/ 283 h 778"/>
                <a:gd name="T68" fmla="*/ 81 w 1454"/>
                <a:gd name="T69" fmla="*/ 283 h 778"/>
                <a:gd name="T70" fmla="*/ 71 w 1454"/>
                <a:gd name="T71" fmla="*/ 286 h 778"/>
                <a:gd name="T72" fmla="*/ 54 w 1454"/>
                <a:gd name="T73" fmla="*/ 276 h 778"/>
                <a:gd name="T74" fmla="*/ 4 w 1454"/>
                <a:gd name="T75" fmla="*/ 271 h 778"/>
                <a:gd name="T76" fmla="*/ 28 w 1454"/>
                <a:gd name="T77" fmla="*/ 240 h 778"/>
                <a:gd name="T78" fmla="*/ 37 w 1454"/>
                <a:gd name="T79" fmla="*/ 209 h 778"/>
                <a:gd name="T80" fmla="*/ 24 w 1454"/>
                <a:gd name="T81" fmla="*/ 194 h 778"/>
                <a:gd name="T82" fmla="*/ 31 w 1454"/>
                <a:gd name="T83" fmla="*/ 158 h 778"/>
                <a:gd name="T84" fmla="*/ 57 w 1454"/>
                <a:gd name="T85" fmla="*/ 134 h 778"/>
                <a:gd name="T86" fmla="*/ 72 w 1454"/>
                <a:gd name="T87" fmla="*/ 124 h 778"/>
                <a:gd name="T88" fmla="*/ 85 w 1454"/>
                <a:gd name="T89" fmla="*/ 113 h 778"/>
                <a:gd name="T90" fmla="*/ 92 w 1454"/>
                <a:gd name="T91" fmla="*/ 103 h 778"/>
                <a:gd name="T92" fmla="*/ 100 w 1454"/>
                <a:gd name="T93" fmla="*/ 103 h 778"/>
                <a:gd name="T94" fmla="*/ 113 w 1454"/>
                <a:gd name="T95" fmla="*/ 116 h 778"/>
                <a:gd name="T96" fmla="*/ 122 w 1454"/>
                <a:gd name="T97" fmla="*/ 105 h 778"/>
                <a:gd name="T98" fmla="*/ 119 w 1454"/>
                <a:gd name="T99" fmla="*/ 98 h 778"/>
                <a:gd name="T100" fmla="*/ 117 w 1454"/>
                <a:gd name="T101" fmla="*/ 89 h 778"/>
                <a:gd name="T102" fmla="*/ 116 w 1454"/>
                <a:gd name="T103" fmla="*/ 76 h 778"/>
                <a:gd name="T104" fmla="*/ 113 w 1454"/>
                <a:gd name="T105" fmla="*/ 62 h 778"/>
                <a:gd name="T106" fmla="*/ 115 w 1454"/>
                <a:gd name="T107" fmla="*/ 56 h 778"/>
                <a:gd name="T108" fmla="*/ 132 w 1454"/>
                <a:gd name="T109" fmla="*/ 48 h 778"/>
                <a:gd name="T110" fmla="*/ 140 w 1454"/>
                <a:gd name="T111" fmla="*/ 54 h 778"/>
                <a:gd name="T112" fmla="*/ 153 w 1454"/>
                <a:gd name="T113" fmla="*/ 54 h 778"/>
                <a:gd name="T114" fmla="*/ 166 w 1454"/>
                <a:gd name="T115" fmla="*/ 49 h 778"/>
                <a:gd name="T116" fmla="*/ 175 w 1454"/>
                <a:gd name="T117" fmla="*/ 38 h 778"/>
                <a:gd name="T118" fmla="*/ 183 w 1454"/>
                <a:gd name="T119" fmla="*/ 13 h 778"/>
                <a:gd name="T120" fmla="*/ 208 w 1454"/>
                <a:gd name="T121" fmla="*/ 0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54" h="778">
                  <a:moveTo>
                    <a:pt x="224" y="0"/>
                  </a:moveTo>
                  <a:lnTo>
                    <a:pt x="228" y="3"/>
                  </a:lnTo>
                  <a:lnTo>
                    <a:pt x="229" y="3"/>
                  </a:lnTo>
                  <a:lnTo>
                    <a:pt x="232" y="6"/>
                  </a:lnTo>
                  <a:lnTo>
                    <a:pt x="234" y="11"/>
                  </a:lnTo>
                  <a:lnTo>
                    <a:pt x="231" y="14"/>
                  </a:lnTo>
                  <a:lnTo>
                    <a:pt x="231" y="15"/>
                  </a:lnTo>
                  <a:lnTo>
                    <a:pt x="234" y="15"/>
                  </a:lnTo>
                  <a:lnTo>
                    <a:pt x="236" y="17"/>
                  </a:lnTo>
                  <a:lnTo>
                    <a:pt x="238" y="17"/>
                  </a:lnTo>
                  <a:lnTo>
                    <a:pt x="243" y="20"/>
                  </a:lnTo>
                  <a:lnTo>
                    <a:pt x="245" y="20"/>
                  </a:lnTo>
                  <a:lnTo>
                    <a:pt x="246" y="21"/>
                  </a:lnTo>
                  <a:lnTo>
                    <a:pt x="248" y="18"/>
                  </a:lnTo>
                  <a:lnTo>
                    <a:pt x="249" y="20"/>
                  </a:lnTo>
                  <a:lnTo>
                    <a:pt x="252" y="17"/>
                  </a:lnTo>
                  <a:lnTo>
                    <a:pt x="255" y="20"/>
                  </a:lnTo>
                  <a:lnTo>
                    <a:pt x="256" y="20"/>
                  </a:lnTo>
                  <a:lnTo>
                    <a:pt x="258" y="20"/>
                  </a:lnTo>
                  <a:lnTo>
                    <a:pt x="258" y="24"/>
                  </a:lnTo>
                  <a:lnTo>
                    <a:pt x="260" y="24"/>
                  </a:lnTo>
                  <a:lnTo>
                    <a:pt x="259" y="28"/>
                  </a:lnTo>
                  <a:lnTo>
                    <a:pt x="260" y="28"/>
                  </a:lnTo>
                  <a:lnTo>
                    <a:pt x="259" y="30"/>
                  </a:lnTo>
                  <a:lnTo>
                    <a:pt x="258" y="31"/>
                  </a:lnTo>
                  <a:lnTo>
                    <a:pt x="256" y="34"/>
                  </a:lnTo>
                  <a:lnTo>
                    <a:pt x="259" y="35"/>
                  </a:lnTo>
                  <a:lnTo>
                    <a:pt x="259" y="38"/>
                  </a:lnTo>
                  <a:lnTo>
                    <a:pt x="260" y="38"/>
                  </a:lnTo>
                  <a:lnTo>
                    <a:pt x="263" y="40"/>
                  </a:lnTo>
                  <a:lnTo>
                    <a:pt x="263" y="38"/>
                  </a:lnTo>
                  <a:lnTo>
                    <a:pt x="269" y="38"/>
                  </a:lnTo>
                  <a:lnTo>
                    <a:pt x="272" y="40"/>
                  </a:lnTo>
                  <a:lnTo>
                    <a:pt x="275" y="44"/>
                  </a:lnTo>
                  <a:lnTo>
                    <a:pt x="277" y="44"/>
                  </a:lnTo>
                  <a:lnTo>
                    <a:pt x="276" y="47"/>
                  </a:lnTo>
                  <a:lnTo>
                    <a:pt x="276" y="49"/>
                  </a:lnTo>
                  <a:lnTo>
                    <a:pt x="275" y="51"/>
                  </a:lnTo>
                  <a:lnTo>
                    <a:pt x="275" y="51"/>
                  </a:lnTo>
                  <a:lnTo>
                    <a:pt x="284" y="56"/>
                  </a:lnTo>
                  <a:lnTo>
                    <a:pt x="286" y="59"/>
                  </a:lnTo>
                  <a:lnTo>
                    <a:pt x="294" y="59"/>
                  </a:lnTo>
                  <a:lnTo>
                    <a:pt x="299" y="65"/>
                  </a:lnTo>
                  <a:lnTo>
                    <a:pt x="299" y="66"/>
                  </a:lnTo>
                  <a:lnTo>
                    <a:pt x="300" y="68"/>
                  </a:lnTo>
                  <a:lnTo>
                    <a:pt x="300" y="68"/>
                  </a:lnTo>
                  <a:lnTo>
                    <a:pt x="299" y="69"/>
                  </a:lnTo>
                  <a:lnTo>
                    <a:pt x="297" y="69"/>
                  </a:lnTo>
                  <a:lnTo>
                    <a:pt x="297" y="71"/>
                  </a:lnTo>
                  <a:lnTo>
                    <a:pt x="296" y="75"/>
                  </a:lnTo>
                  <a:lnTo>
                    <a:pt x="296" y="75"/>
                  </a:lnTo>
                  <a:lnTo>
                    <a:pt x="296" y="75"/>
                  </a:lnTo>
                  <a:lnTo>
                    <a:pt x="299" y="78"/>
                  </a:lnTo>
                  <a:lnTo>
                    <a:pt x="299" y="78"/>
                  </a:lnTo>
                  <a:lnTo>
                    <a:pt x="300" y="78"/>
                  </a:lnTo>
                  <a:lnTo>
                    <a:pt x="301" y="79"/>
                  </a:lnTo>
                  <a:lnTo>
                    <a:pt x="301" y="79"/>
                  </a:lnTo>
                  <a:lnTo>
                    <a:pt x="301" y="79"/>
                  </a:lnTo>
                  <a:lnTo>
                    <a:pt x="303" y="81"/>
                  </a:lnTo>
                  <a:lnTo>
                    <a:pt x="303" y="81"/>
                  </a:lnTo>
                  <a:lnTo>
                    <a:pt x="303" y="81"/>
                  </a:lnTo>
                  <a:lnTo>
                    <a:pt x="304" y="81"/>
                  </a:lnTo>
                  <a:lnTo>
                    <a:pt x="306" y="85"/>
                  </a:lnTo>
                  <a:lnTo>
                    <a:pt x="310" y="86"/>
                  </a:lnTo>
                  <a:lnTo>
                    <a:pt x="320" y="88"/>
                  </a:lnTo>
                  <a:lnTo>
                    <a:pt x="324" y="88"/>
                  </a:lnTo>
                  <a:lnTo>
                    <a:pt x="325" y="86"/>
                  </a:lnTo>
                  <a:lnTo>
                    <a:pt x="327" y="86"/>
                  </a:lnTo>
                  <a:lnTo>
                    <a:pt x="328" y="85"/>
                  </a:lnTo>
                  <a:lnTo>
                    <a:pt x="330" y="85"/>
                  </a:lnTo>
                  <a:lnTo>
                    <a:pt x="330" y="85"/>
                  </a:lnTo>
                  <a:lnTo>
                    <a:pt x="334" y="86"/>
                  </a:lnTo>
                  <a:lnTo>
                    <a:pt x="335" y="86"/>
                  </a:lnTo>
                  <a:lnTo>
                    <a:pt x="338" y="85"/>
                  </a:lnTo>
                  <a:lnTo>
                    <a:pt x="338" y="85"/>
                  </a:lnTo>
                  <a:lnTo>
                    <a:pt x="341" y="83"/>
                  </a:lnTo>
                  <a:lnTo>
                    <a:pt x="341" y="83"/>
                  </a:lnTo>
                  <a:lnTo>
                    <a:pt x="344" y="83"/>
                  </a:lnTo>
                  <a:lnTo>
                    <a:pt x="345" y="85"/>
                  </a:lnTo>
                  <a:lnTo>
                    <a:pt x="348" y="86"/>
                  </a:lnTo>
                  <a:lnTo>
                    <a:pt x="350" y="89"/>
                  </a:lnTo>
                  <a:lnTo>
                    <a:pt x="351" y="92"/>
                  </a:lnTo>
                  <a:lnTo>
                    <a:pt x="352" y="95"/>
                  </a:lnTo>
                  <a:lnTo>
                    <a:pt x="355" y="96"/>
                  </a:lnTo>
                  <a:lnTo>
                    <a:pt x="359" y="98"/>
                  </a:lnTo>
                  <a:lnTo>
                    <a:pt x="364" y="98"/>
                  </a:lnTo>
                  <a:lnTo>
                    <a:pt x="371" y="98"/>
                  </a:lnTo>
                  <a:lnTo>
                    <a:pt x="381" y="98"/>
                  </a:lnTo>
                  <a:lnTo>
                    <a:pt x="388" y="96"/>
                  </a:lnTo>
                  <a:lnTo>
                    <a:pt x="396" y="95"/>
                  </a:lnTo>
                  <a:lnTo>
                    <a:pt x="403" y="95"/>
                  </a:lnTo>
                  <a:lnTo>
                    <a:pt x="494" y="79"/>
                  </a:lnTo>
                  <a:lnTo>
                    <a:pt x="519" y="73"/>
                  </a:lnTo>
                  <a:lnTo>
                    <a:pt x="536" y="72"/>
                  </a:lnTo>
                  <a:lnTo>
                    <a:pt x="553" y="65"/>
                  </a:lnTo>
                  <a:lnTo>
                    <a:pt x="580" y="51"/>
                  </a:lnTo>
                  <a:lnTo>
                    <a:pt x="598" y="42"/>
                  </a:lnTo>
                  <a:lnTo>
                    <a:pt x="617" y="38"/>
                  </a:lnTo>
                  <a:lnTo>
                    <a:pt x="624" y="35"/>
                  </a:lnTo>
                  <a:lnTo>
                    <a:pt x="630" y="37"/>
                  </a:lnTo>
                  <a:lnTo>
                    <a:pt x="641" y="44"/>
                  </a:lnTo>
                  <a:lnTo>
                    <a:pt x="652" y="48"/>
                  </a:lnTo>
                  <a:lnTo>
                    <a:pt x="654" y="49"/>
                  </a:lnTo>
                  <a:lnTo>
                    <a:pt x="679" y="61"/>
                  </a:lnTo>
                  <a:lnTo>
                    <a:pt x="698" y="72"/>
                  </a:lnTo>
                  <a:lnTo>
                    <a:pt x="709" y="76"/>
                  </a:lnTo>
                  <a:lnTo>
                    <a:pt x="726" y="92"/>
                  </a:lnTo>
                  <a:lnTo>
                    <a:pt x="744" y="107"/>
                  </a:lnTo>
                  <a:lnTo>
                    <a:pt x="764" y="123"/>
                  </a:lnTo>
                  <a:lnTo>
                    <a:pt x="777" y="137"/>
                  </a:lnTo>
                  <a:lnTo>
                    <a:pt x="765" y="143"/>
                  </a:lnTo>
                  <a:lnTo>
                    <a:pt x="741" y="153"/>
                  </a:lnTo>
                  <a:lnTo>
                    <a:pt x="713" y="170"/>
                  </a:lnTo>
                  <a:lnTo>
                    <a:pt x="696" y="179"/>
                  </a:lnTo>
                  <a:lnTo>
                    <a:pt x="685" y="187"/>
                  </a:lnTo>
                  <a:lnTo>
                    <a:pt x="683" y="187"/>
                  </a:lnTo>
                  <a:lnTo>
                    <a:pt x="679" y="191"/>
                  </a:lnTo>
                  <a:lnTo>
                    <a:pt x="679" y="194"/>
                  </a:lnTo>
                  <a:lnTo>
                    <a:pt x="692" y="206"/>
                  </a:lnTo>
                  <a:lnTo>
                    <a:pt x="705" y="221"/>
                  </a:lnTo>
                  <a:lnTo>
                    <a:pt x="733" y="249"/>
                  </a:lnTo>
                  <a:lnTo>
                    <a:pt x="747" y="260"/>
                  </a:lnTo>
                  <a:lnTo>
                    <a:pt x="756" y="269"/>
                  </a:lnTo>
                  <a:lnTo>
                    <a:pt x="767" y="283"/>
                  </a:lnTo>
                  <a:lnTo>
                    <a:pt x="774" y="293"/>
                  </a:lnTo>
                  <a:lnTo>
                    <a:pt x="785" y="304"/>
                  </a:lnTo>
                  <a:lnTo>
                    <a:pt x="799" y="317"/>
                  </a:lnTo>
                  <a:lnTo>
                    <a:pt x="808" y="327"/>
                  </a:lnTo>
                  <a:lnTo>
                    <a:pt x="811" y="329"/>
                  </a:lnTo>
                  <a:lnTo>
                    <a:pt x="816" y="335"/>
                  </a:lnTo>
                  <a:lnTo>
                    <a:pt x="822" y="341"/>
                  </a:lnTo>
                  <a:lnTo>
                    <a:pt x="826" y="345"/>
                  </a:lnTo>
                  <a:lnTo>
                    <a:pt x="835" y="351"/>
                  </a:lnTo>
                  <a:lnTo>
                    <a:pt x="845" y="356"/>
                  </a:lnTo>
                  <a:lnTo>
                    <a:pt x="852" y="361"/>
                  </a:lnTo>
                  <a:lnTo>
                    <a:pt x="856" y="365"/>
                  </a:lnTo>
                  <a:lnTo>
                    <a:pt x="862" y="370"/>
                  </a:lnTo>
                  <a:lnTo>
                    <a:pt x="869" y="376"/>
                  </a:lnTo>
                  <a:lnTo>
                    <a:pt x="876" y="380"/>
                  </a:lnTo>
                  <a:lnTo>
                    <a:pt x="884" y="382"/>
                  </a:lnTo>
                  <a:lnTo>
                    <a:pt x="893" y="382"/>
                  </a:lnTo>
                  <a:lnTo>
                    <a:pt x="904" y="380"/>
                  </a:lnTo>
                  <a:lnTo>
                    <a:pt x="920" y="376"/>
                  </a:lnTo>
                  <a:lnTo>
                    <a:pt x="929" y="373"/>
                  </a:lnTo>
                  <a:lnTo>
                    <a:pt x="941" y="370"/>
                  </a:lnTo>
                  <a:lnTo>
                    <a:pt x="951" y="368"/>
                  </a:lnTo>
                  <a:lnTo>
                    <a:pt x="961" y="365"/>
                  </a:lnTo>
                  <a:lnTo>
                    <a:pt x="970" y="363"/>
                  </a:lnTo>
                  <a:lnTo>
                    <a:pt x="979" y="361"/>
                  </a:lnTo>
                  <a:lnTo>
                    <a:pt x="995" y="358"/>
                  </a:lnTo>
                  <a:lnTo>
                    <a:pt x="1000" y="355"/>
                  </a:lnTo>
                  <a:lnTo>
                    <a:pt x="1004" y="353"/>
                  </a:lnTo>
                  <a:lnTo>
                    <a:pt x="1009" y="352"/>
                  </a:lnTo>
                  <a:lnTo>
                    <a:pt x="1014" y="352"/>
                  </a:lnTo>
                  <a:lnTo>
                    <a:pt x="1019" y="353"/>
                  </a:lnTo>
                  <a:lnTo>
                    <a:pt x="1024" y="358"/>
                  </a:lnTo>
                  <a:lnTo>
                    <a:pt x="1034" y="365"/>
                  </a:lnTo>
                  <a:lnTo>
                    <a:pt x="1235" y="551"/>
                  </a:lnTo>
                  <a:lnTo>
                    <a:pt x="1237" y="553"/>
                  </a:lnTo>
                  <a:lnTo>
                    <a:pt x="1297" y="614"/>
                  </a:lnTo>
                  <a:lnTo>
                    <a:pt x="1352" y="669"/>
                  </a:lnTo>
                  <a:lnTo>
                    <a:pt x="1364" y="680"/>
                  </a:lnTo>
                  <a:lnTo>
                    <a:pt x="1413" y="731"/>
                  </a:lnTo>
                  <a:lnTo>
                    <a:pt x="1454" y="772"/>
                  </a:lnTo>
                  <a:lnTo>
                    <a:pt x="1442" y="772"/>
                  </a:lnTo>
                  <a:lnTo>
                    <a:pt x="598" y="776"/>
                  </a:lnTo>
                  <a:lnTo>
                    <a:pt x="423" y="778"/>
                  </a:lnTo>
                  <a:lnTo>
                    <a:pt x="422" y="775"/>
                  </a:lnTo>
                  <a:lnTo>
                    <a:pt x="423" y="771"/>
                  </a:lnTo>
                  <a:lnTo>
                    <a:pt x="425" y="771"/>
                  </a:lnTo>
                  <a:lnTo>
                    <a:pt x="422" y="768"/>
                  </a:lnTo>
                  <a:lnTo>
                    <a:pt x="419" y="762"/>
                  </a:lnTo>
                  <a:lnTo>
                    <a:pt x="415" y="761"/>
                  </a:lnTo>
                  <a:lnTo>
                    <a:pt x="410" y="756"/>
                  </a:lnTo>
                  <a:lnTo>
                    <a:pt x="403" y="752"/>
                  </a:lnTo>
                  <a:lnTo>
                    <a:pt x="399" y="749"/>
                  </a:lnTo>
                  <a:lnTo>
                    <a:pt x="392" y="747"/>
                  </a:lnTo>
                  <a:lnTo>
                    <a:pt x="388" y="742"/>
                  </a:lnTo>
                  <a:lnTo>
                    <a:pt x="381" y="737"/>
                  </a:lnTo>
                  <a:lnTo>
                    <a:pt x="375" y="734"/>
                  </a:lnTo>
                  <a:lnTo>
                    <a:pt x="371" y="731"/>
                  </a:lnTo>
                  <a:lnTo>
                    <a:pt x="369" y="730"/>
                  </a:lnTo>
                  <a:lnTo>
                    <a:pt x="367" y="728"/>
                  </a:lnTo>
                  <a:lnTo>
                    <a:pt x="367" y="727"/>
                  </a:lnTo>
                  <a:lnTo>
                    <a:pt x="365" y="725"/>
                  </a:lnTo>
                  <a:lnTo>
                    <a:pt x="361" y="724"/>
                  </a:lnTo>
                  <a:lnTo>
                    <a:pt x="359" y="721"/>
                  </a:lnTo>
                  <a:lnTo>
                    <a:pt x="358" y="718"/>
                  </a:lnTo>
                  <a:lnTo>
                    <a:pt x="355" y="717"/>
                  </a:lnTo>
                  <a:lnTo>
                    <a:pt x="354" y="715"/>
                  </a:lnTo>
                  <a:lnTo>
                    <a:pt x="351" y="714"/>
                  </a:lnTo>
                  <a:lnTo>
                    <a:pt x="350" y="714"/>
                  </a:lnTo>
                  <a:lnTo>
                    <a:pt x="348" y="713"/>
                  </a:lnTo>
                  <a:lnTo>
                    <a:pt x="348" y="711"/>
                  </a:lnTo>
                  <a:lnTo>
                    <a:pt x="348" y="710"/>
                  </a:lnTo>
                  <a:lnTo>
                    <a:pt x="348" y="708"/>
                  </a:lnTo>
                  <a:lnTo>
                    <a:pt x="348" y="707"/>
                  </a:lnTo>
                  <a:lnTo>
                    <a:pt x="347" y="706"/>
                  </a:lnTo>
                  <a:lnTo>
                    <a:pt x="345" y="706"/>
                  </a:lnTo>
                  <a:lnTo>
                    <a:pt x="345" y="704"/>
                  </a:lnTo>
                  <a:lnTo>
                    <a:pt x="344" y="703"/>
                  </a:lnTo>
                  <a:lnTo>
                    <a:pt x="344" y="701"/>
                  </a:lnTo>
                  <a:lnTo>
                    <a:pt x="342" y="698"/>
                  </a:lnTo>
                  <a:lnTo>
                    <a:pt x="340" y="703"/>
                  </a:lnTo>
                  <a:lnTo>
                    <a:pt x="338" y="704"/>
                  </a:lnTo>
                  <a:lnTo>
                    <a:pt x="337" y="704"/>
                  </a:lnTo>
                  <a:lnTo>
                    <a:pt x="335" y="703"/>
                  </a:lnTo>
                  <a:lnTo>
                    <a:pt x="335" y="701"/>
                  </a:lnTo>
                  <a:lnTo>
                    <a:pt x="335" y="701"/>
                  </a:lnTo>
                  <a:lnTo>
                    <a:pt x="334" y="700"/>
                  </a:lnTo>
                  <a:lnTo>
                    <a:pt x="334" y="698"/>
                  </a:lnTo>
                  <a:lnTo>
                    <a:pt x="333" y="700"/>
                  </a:lnTo>
                  <a:lnTo>
                    <a:pt x="331" y="700"/>
                  </a:lnTo>
                  <a:lnTo>
                    <a:pt x="331" y="698"/>
                  </a:lnTo>
                  <a:lnTo>
                    <a:pt x="330" y="697"/>
                  </a:lnTo>
                  <a:lnTo>
                    <a:pt x="328" y="696"/>
                  </a:lnTo>
                  <a:lnTo>
                    <a:pt x="328" y="694"/>
                  </a:lnTo>
                  <a:lnTo>
                    <a:pt x="327" y="694"/>
                  </a:lnTo>
                  <a:lnTo>
                    <a:pt x="325" y="693"/>
                  </a:lnTo>
                  <a:lnTo>
                    <a:pt x="324" y="693"/>
                  </a:lnTo>
                  <a:lnTo>
                    <a:pt x="320" y="691"/>
                  </a:lnTo>
                  <a:lnTo>
                    <a:pt x="317" y="693"/>
                  </a:lnTo>
                  <a:lnTo>
                    <a:pt x="316" y="693"/>
                  </a:lnTo>
                  <a:lnTo>
                    <a:pt x="313" y="691"/>
                  </a:lnTo>
                  <a:lnTo>
                    <a:pt x="313" y="690"/>
                  </a:lnTo>
                  <a:lnTo>
                    <a:pt x="313" y="689"/>
                  </a:lnTo>
                  <a:lnTo>
                    <a:pt x="311" y="687"/>
                  </a:lnTo>
                  <a:lnTo>
                    <a:pt x="310" y="686"/>
                  </a:lnTo>
                  <a:lnTo>
                    <a:pt x="306" y="672"/>
                  </a:lnTo>
                  <a:lnTo>
                    <a:pt x="304" y="670"/>
                  </a:lnTo>
                  <a:lnTo>
                    <a:pt x="304" y="667"/>
                  </a:lnTo>
                  <a:lnTo>
                    <a:pt x="303" y="663"/>
                  </a:lnTo>
                  <a:lnTo>
                    <a:pt x="301" y="660"/>
                  </a:lnTo>
                  <a:lnTo>
                    <a:pt x="301" y="658"/>
                  </a:lnTo>
                  <a:lnTo>
                    <a:pt x="301" y="655"/>
                  </a:lnTo>
                  <a:lnTo>
                    <a:pt x="300" y="652"/>
                  </a:lnTo>
                  <a:lnTo>
                    <a:pt x="299" y="650"/>
                  </a:lnTo>
                  <a:lnTo>
                    <a:pt x="297" y="650"/>
                  </a:lnTo>
                  <a:lnTo>
                    <a:pt x="293" y="653"/>
                  </a:lnTo>
                  <a:lnTo>
                    <a:pt x="289" y="652"/>
                  </a:lnTo>
                  <a:lnTo>
                    <a:pt x="279" y="645"/>
                  </a:lnTo>
                  <a:lnTo>
                    <a:pt x="267" y="636"/>
                  </a:lnTo>
                  <a:lnTo>
                    <a:pt x="262" y="635"/>
                  </a:lnTo>
                  <a:lnTo>
                    <a:pt x="255" y="635"/>
                  </a:lnTo>
                  <a:lnTo>
                    <a:pt x="249" y="633"/>
                  </a:lnTo>
                  <a:lnTo>
                    <a:pt x="246" y="631"/>
                  </a:lnTo>
                  <a:lnTo>
                    <a:pt x="243" y="628"/>
                  </a:lnTo>
                  <a:lnTo>
                    <a:pt x="242" y="626"/>
                  </a:lnTo>
                  <a:lnTo>
                    <a:pt x="241" y="626"/>
                  </a:lnTo>
                  <a:lnTo>
                    <a:pt x="239" y="629"/>
                  </a:lnTo>
                  <a:lnTo>
                    <a:pt x="236" y="632"/>
                  </a:lnTo>
                  <a:lnTo>
                    <a:pt x="235" y="633"/>
                  </a:lnTo>
                  <a:lnTo>
                    <a:pt x="232" y="633"/>
                  </a:lnTo>
                  <a:lnTo>
                    <a:pt x="229" y="632"/>
                  </a:lnTo>
                  <a:lnTo>
                    <a:pt x="225" y="631"/>
                  </a:lnTo>
                  <a:lnTo>
                    <a:pt x="222" y="633"/>
                  </a:lnTo>
                  <a:lnTo>
                    <a:pt x="222" y="635"/>
                  </a:lnTo>
                  <a:lnTo>
                    <a:pt x="218" y="633"/>
                  </a:lnTo>
                  <a:lnTo>
                    <a:pt x="217" y="635"/>
                  </a:lnTo>
                  <a:lnTo>
                    <a:pt x="214" y="638"/>
                  </a:lnTo>
                  <a:lnTo>
                    <a:pt x="212" y="638"/>
                  </a:lnTo>
                  <a:lnTo>
                    <a:pt x="211" y="639"/>
                  </a:lnTo>
                  <a:lnTo>
                    <a:pt x="208" y="641"/>
                  </a:lnTo>
                  <a:lnTo>
                    <a:pt x="205" y="641"/>
                  </a:lnTo>
                  <a:lnTo>
                    <a:pt x="202" y="641"/>
                  </a:lnTo>
                  <a:lnTo>
                    <a:pt x="198" y="641"/>
                  </a:lnTo>
                  <a:lnTo>
                    <a:pt x="192" y="639"/>
                  </a:lnTo>
                  <a:lnTo>
                    <a:pt x="188" y="638"/>
                  </a:lnTo>
                  <a:lnTo>
                    <a:pt x="183" y="633"/>
                  </a:lnTo>
                  <a:lnTo>
                    <a:pt x="177" y="629"/>
                  </a:lnTo>
                  <a:lnTo>
                    <a:pt x="173" y="625"/>
                  </a:lnTo>
                  <a:lnTo>
                    <a:pt x="167" y="619"/>
                  </a:lnTo>
                  <a:lnTo>
                    <a:pt x="163" y="617"/>
                  </a:lnTo>
                  <a:lnTo>
                    <a:pt x="157" y="614"/>
                  </a:lnTo>
                  <a:lnTo>
                    <a:pt x="153" y="614"/>
                  </a:lnTo>
                  <a:lnTo>
                    <a:pt x="146" y="611"/>
                  </a:lnTo>
                  <a:lnTo>
                    <a:pt x="142" y="608"/>
                  </a:lnTo>
                  <a:lnTo>
                    <a:pt x="139" y="607"/>
                  </a:lnTo>
                  <a:lnTo>
                    <a:pt x="136" y="604"/>
                  </a:lnTo>
                  <a:lnTo>
                    <a:pt x="134" y="604"/>
                  </a:lnTo>
                  <a:lnTo>
                    <a:pt x="133" y="604"/>
                  </a:lnTo>
                  <a:lnTo>
                    <a:pt x="132" y="604"/>
                  </a:lnTo>
                  <a:lnTo>
                    <a:pt x="134" y="601"/>
                  </a:lnTo>
                  <a:lnTo>
                    <a:pt x="137" y="598"/>
                  </a:lnTo>
                  <a:lnTo>
                    <a:pt x="139" y="595"/>
                  </a:lnTo>
                  <a:lnTo>
                    <a:pt x="142" y="591"/>
                  </a:lnTo>
                  <a:lnTo>
                    <a:pt x="144" y="588"/>
                  </a:lnTo>
                  <a:lnTo>
                    <a:pt x="147" y="587"/>
                  </a:lnTo>
                  <a:lnTo>
                    <a:pt x="149" y="584"/>
                  </a:lnTo>
                  <a:lnTo>
                    <a:pt x="150" y="580"/>
                  </a:lnTo>
                  <a:lnTo>
                    <a:pt x="150" y="575"/>
                  </a:lnTo>
                  <a:lnTo>
                    <a:pt x="150" y="573"/>
                  </a:lnTo>
                  <a:lnTo>
                    <a:pt x="151" y="570"/>
                  </a:lnTo>
                  <a:lnTo>
                    <a:pt x="153" y="566"/>
                  </a:lnTo>
                  <a:lnTo>
                    <a:pt x="156" y="563"/>
                  </a:lnTo>
                  <a:lnTo>
                    <a:pt x="157" y="563"/>
                  </a:lnTo>
                  <a:lnTo>
                    <a:pt x="159" y="561"/>
                  </a:lnTo>
                  <a:lnTo>
                    <a:pt x="160" y="560"/>
                  </a:lnTo>
                  <a:lnTo>
                    <a:pt x="161" y="557"/>
                  </a:lnTo>
                  <a:lnTo>
                    <a:pt x="161" y="554"/>
                  </a:lnTo>
                  <a:lnTo>
                    <a:pt x="160" y="551"/>
                  </a:lnTo>
                  <a:lnTo>
                    <a:pt x="159" y="549"/>
                  </a:lnTo>
                  <a:lnTo>
                    <a:pt x="157" y="546"/>
                  </a:lnTo>
                  <a:lnTo>
                    <a:pt x="159" y="542"/>
                  </a:lnTo>
                  <a:lnTo>
                    <a:pt x="160" y="540"/>
                  </a:lnTo>
                  <a:lnTo>
                    <a:pt x="163" y="537"/>
                  </a:lnTo>
                  <a:lnTo>
                    <a:pt x="164" y="534"/>
                  </a:lnTo>
                  <a:lnTo>
                    <a:pt x="167" y="534"/>
                  </a:lnTo>
                  <a:lnTo>
                    <a:pt x="171" y="533"/>
                  </a:lnTo>
                  <a:lnTo>
                    <a:pt x="174" y="532"/>
                  </a:lnTo>
                  <a:lnTo>
                    <a:pt x="178" y="529"/>
                  </a:lnTo>
                  <a:lnTo>
                    <a:pt x="180" y="527"/>
                  </a:lnTo>
                  <a:lnTo>
                    <a:pt x="181" y="523"/>
                  </a:lnTo>
                  <a:lnTo>
                    <a:pt x="180" y="519"/>
                  </a:lnTo>
                  <a:lnTo>
                    <a:pt x="180" y="515"/>
                  </a:lnTo>
                  <a:lnTo>
                    <a:pt x="177" y="508"/>
                  </a:lnTo>
                  <a:lnTo>
                    <a:pt x="177" y="505"/>
                  </a:lnTo>
                  <a:lnTo>
                    <a:pt x="175" y="503"/>
                  </a:lnTo>
                  <a:lnTo>
                    <a:pt x="173" y="503"/>
                  </a:lnTo>
                  <a:lnTo>
                    <a:pt x="171" y="503"/>
                  </a:lnTo>
                  <a:lnTo>
                    <a:pt x="170" y="505"/>
                  </a:lnTo>
                  <a:lnTo>
                    <a:pt x="167" y="506"/>
                  </a:lnTo>
                  <a:lnTo>
                    <a:pt x="164" y="510"/>
                  </a:lnTo>
                  <a:lnTo>
                    <a:pt x="163" y="513"/>
                  </a:lnTo>
                  <a:lnTo>
                    <a:pt x="160" y="513"/>
                  </a:lnTo>
                  <a:lnTo>
                    <a:pt x="157" y="512"/>
                  </a:lnTo>
                  <a:lnTo>
                    <a:pt x="156" y="508"/>
                  </a:lnTo>
                  <a:lnTo>
                    <a:pt x="156" y="505"/>
                  </a:lnTo>
                  <a:lnTo>
                    <a:pt x="156" y="500"/>
                  </a:lnTo>
                  <a:lnTo>
                    <a:pt x="154" y="499"/>
                  </a:lnTo>
                  <a:lnTo>
                    <a:pt x="151" y="500"/>
                  </a:lnTo>
                  <a:lnTo>
                    <a:pt x="147" y="502"/>
                  </a:lnTo>
                  <a:lnTo>
                    <a:pt x="146" y="500"/>
                  </a:lnTo>
                  <a:lnTo>
                    <a:pt x="144" y="499"/>
                  </a:lnTo>
                  <a:lnTo>
                    <a:pt x="143" y="496"/>
                  </a:lnTo>
                  <a:lnTo>
                    <a:pt x="142" y="494"/>
                  </a:lnTo>
                  <a:lnTo>
                    <a:pt x="142" y="492"/>
                  </a:lnTo>
                  <a:lnTo>
                    <a:pt x="142" y="488"/>
                  </a:lnTo>
                  <a:lnTo>
                    <a:pt x="142" y="485"/>
                  </a:lnTo>
                  <a:lnTo>
                    <a:pt x="143" y="482"/>
                  </a:lnTo>
                  <a:lnTo>
                    <a:pt x="144" y="482"/>
                  </a:lnTo>
                  <a:lnTo>
                    <a:pt x="146" y="483"/>
                  </a:lnTo>
                  <a:lnTo>
                    <a:pt x="147" y="485"/>
                  </a:lnTo>
                  <a:lnTo>
                    <a:pt x="150" y="483"/>
                  </a:lnTo>
                  <a:lnTo>
                    <a:pt x="151" y="482"/>
                  </a:lnTo>
                  <a:lnTo>
                    <a:pt x="153" y="481"/>
                  </a:lnTo>
                  <a:lnTo>
                    <a:pt x="156" y="481"/>
                  </a:lnTo>
                  <a:lnTo>
                    <a:pt x="157" y="482"/>
                  </a:lnTo>
                  <a:lnTo>
                    <a:pt x="157" y="482"/>
                  </a:lnTo>
                  <a:lnTo>
                    <a:pt x="156" y="486"/>
                  </a:lnTo>
                  <a:lnTo>
                    <a:pt x="154" y="488"/>
                  </a:lnTo>
                  <a:lnTo>
                    <a:pt x="154" y="489"/>
                  </a:lnTo>
                  <a:lnTo>
                    <a:pt x="154" y="491"/>
                  </a:lnTo>
                  <a:lnTo>
                    <a:pt x="156" y="491"/>
                  </a:lnTo>
                  <a:lnTo>
                    <a:pt x="157" y="491"/>
                  </a:lnTo>
                  <a:lnTo>
                    <a:pt x="160" y="489"/>
                  </a:lnTo>
                  <a:lnTo>
                    <a:pt x="163" y="488"/>
                  </a:lnTo>
                  <a:lnTo>
                    <a:pt x="166" y="485"/>
                  </a:lnTo>
                  <a:lnTo>
                    <a:pt x="167" y="483"/>
                  </a:lnTo>
                  <a:lnTo>
                    <a:pt x="167" y="481"/>
                  </a:lnTo>
                  <a:lnTo>
                    <a:pt x="167" y="477"/>
                  </a:lnTo>
                  <a:lnTo>
                    <a:pt x="167" y="472"/>
                  </a:lnTo>
                  <a:lnTo>
                    <a:pt x="170" y="469"/>
                  </a:lnTo>
                  <a:lnTo>
                    <a:pt x="170" y="468"/>
                  </a:lnTo>
                  <a:lnTo>
                    <a:pt x="173" y="467"/>
                  </a:lnTo>
                  <a:lnTo>
                    <a:pt x="174" y="464"/>
                  </a:lnTo>
                  <a:lnTo>
                    <a:pt x="174" y="461"/>
                  </a:lnTo>
                  <a:lnTo>
                    <a:pt x="171" y="460"/>
                  </a:lnTo>
                  <a:lnTo>
                    <a:pt x="168" y="458"/>
                  </a:lnTo>
                  <a:lnTo>
                    <a:pt x="166" y="455"/>
                  </a:lnTo>
                  <a:lnTo>
                    <a:pt x="164" y="452"/>
                  </a:lnTo>
                  <a:lnTo>
                    <a:pt x="163" y="448"/>
                  </a:lnTo>
                  <a:lnTo>
                    <a:pt x="161" y="445"/>
                  </a:lnTo>
                  <a:lnTo>
                    <a:pt x="160" y="441"/>
                  </a:lnTo>
                  <a:lnTo>
                    <a:pt x="157" y="440"/>
                  </a:lnTo>
                  <a:lnTo>
                    <a:pt x="156" y="437"/>
                  </a:lnTo>
                  <a:lnTo>
                    <a:pt x="151" y="433"/>
                  </a:lnTo>
                  <a:lnTo>
                    <a:pt x="149" y="431"/>
                  </a:lnTo>
                  <a:lnTo>
                    <a:pt x="146" y="431"/>
                  </a:lnTo>
                  <a:lnTo>
                    <a:pt x="139" y="434"/>
                  </a:lnTo>
                  <a:lnTo>
                    <a:pt x="134" y="434"/>
                  </a:lnTo>
                  <a:lnTo>
                    <a:pt x="130" y="434"/>
                  </a:lnTo>
                  <a:lnTo>
                    <a:pt x="129" y="434"/>
                  </a:lnTo>
                  <a:lnTo>
                    <a:pt x="126" y="435"/>
                  </a:lnTo>
                  <a:lnTo>
                    <a:pt x="123" y="434"/>
                  </a:lnTo>
                  <a:lnTo>
                    <a:pt x="122" y="431"/>
                  </a:lnTo>
                  <a:lnTo>
                    <a:pt x="120" y="428"/>
                  </a:lnTo>
                  <a:lnTo>
                    <a:pt x="119" y="424"/>
                  </a:lnTo>
                  <a:lnTo>
                    <a:pt x="117" y="420"/>
                  </a:lnTo>
                  <a:lnTo>
                    <a:pt x="117" y="417"/>
                  </a:lnTo>
                  <a:lnTo>
                    <a:pt x="116" y="414"/>
                  </a:lnTo>
                  <a:lnTo>
                    <a:pt x="115" y="413"/>
                  </a:lnTo>
                  <a:lnTo>
                    <a:pt x="113" y="413"/>
                  </a:lnTo>
                  <a:lnTo>
                    <a:pt x="112" y="411"/>
                  </a:lnTo>
                  <a:lnTo>
                    <a:pt x="111" y="409"/>
                  </a:lnTo>
                  <a:lnTo>
                    <a:pt x="109" y="406"/>
                  </a:lnTo>
                  <a:lnTo>
                    <a:pt x="108" y="403"/>
                  </a:lnTo>
                  <a:lnTo>
                    <a:pt x="106" y="397"/>
                  </a:lnTo>
                  <a:lnTo>
                    <a:pt x="106" y="393"/>
                  </a:lnTo>
                  <a:lnTo>
                    <a:pt x="109" y="387"/>
                  </a:lnTo>
                  <a:lnTo>
                    <a:pt x="112" y="385"/>
                  </a:lnTo>
                  <a:lnTo>
                    <a:pt x="116" y="380"/>
                  </a:lnTo>
                  <a:lnTo>
                    <a:pt x="119" y="380"/>
                  </a:lnTo>
                  <a:lnTo>
                    <a:pt x="123" y="383"/>
                  </a:lnTo>
                  <a:lnTo>
                    <a:pt x="126" y="385"/>
                  </a:lnTo>
                  <a:lnTo>
                    <a:pt x="129" y="385"/>
                  </a:lnTo>
                  <a:lnTo>
                    <a:pt x="130" y="385"/>
                  </a:lnTo>
                  <a:lnTo>
                    <a:pt x="132" y="382"/>
                  </a:lnTo>
                  <a:lnTo>
                    <a:pt x="134" y="380"/>
                  </a:lnTo>
                  <a:lnTo>
                    <a:pt x="134" y="382"/>
                  </a:lnTo>
                  <a:lnTo>
                    <a:pt x="137" y="383"/>
                  </a:lnTo>
                  <a:lnTo>
                    <a:pt x="139" y="382"/>
                  </a:lnTo>
                  <a:lnTo>
                    <a:pt x="139" y="380"/>
                  </a:lnTo>
                  <a:lnTo>
                    <a:pt x="140" y="379"/>
                  </a:lnTo>
                  <a:lnTo>
                    <a:pt x="143" y="375"/>
                  </a:lnTo>
                  <a:lnTo>
                    <a:pt x="144" y="369"/>
                  </a:lnTo>
                  <a:lnTo>
                    <a:pt x="149" y="365"/>
                  </a:lnTo>
                  <a:lnTo>
                    <a:pt x="151" y="362"/>
                  </a:lnTo>
                  <a:lnTo>
                    <a:pt x="151" y="356"/>
                  </a:lnTo>
                  <a:lnTo>
                    <a:pt x="149" y="353"/>
                  </a:lnTo>
                  <a:lnTo>
                    <a:pt x="146" y="352"/>
                  </a:lnTo>
                  <a:lnTo>
                    <a:pt x="143" y="352"/>
                  </a:lnTo>
                  <a:lnTo>
                    <a:pt x="139" y="352"/>
                  </a:lnTo>
                  <a:lnTo>
                    <a:pt x="136" y="349"/>
                  </a:lnTo>
                  <a:lnTo>
                    <a:pt x="136" y="348"/>
                  </a:lnTo>
                  <a:lnTo>
                    <a:pt x="139" y="344"/>
                  </a:lnTo>
                  <a:lnTo>
                    <a:pt x="143" y="339"/>
                  </a:lnTo>
                  <a:lnTo>
                    <a:pt x="146" y="336"/>
                  </a:lnTo>
                  <a:lnTo>
                    <a:pt x="147" y="332"/>
                  </a:lnTo>
                  <a:lnTo>
                    <a:pt x="146" y="329"/>
                  </a:lnTo>
                  <a:lnTo>
                    <a:pt x="146" y="325"/>
                  </a:lnTo>
                  <a:lnTo>
                    <a:pt x="146" y="319"/>
                  </a:lnTo>
                  <a:lnTo>
                    <a:pt x="146" y="317"/>
                  </a:lnTo>
                  <a:lnTo>
                    <a:pt x="149" y="313"/>
                  </a:lnTo>
                  <a:lnTo>
                    <a:pt x="154" y="308"/>
                  </a:lnTo>
                  <a:lnTo>
                    <a:pt x="154" y="308"/>
                  </a:lnTo>
                  <a:lnTo>
                    <a:pt x="154" y="307"/>
                  </a:lnTo>
                  <a:lnTo>
                    <a:pt x="153" y="301"/>
                  </a:lnTo>
                  <a:lnTo>
                    <a:pt x="151" y="298"/>
                  </a:lnTo>
                  <a:lnTo>
                    <a:pt x="150" y="294"/>
                  </a:lnTo>
                  <a:lnTo>
                    <a:pt x="149" y="294"/>
                  </a:lnTo>
                  <a:lnTo>
                    <a:pt x="147" y="294"/>
                  </a:lnTo>
                  <a:lnTo>
                    <a:pt x="147" y="294"/>
                  </a:lnTo>
                  <a:lnTo>
                    <a:pt x="147" y="294"/>
                  </a:lnTo>
                  <a:lnTo>
                    <a:pt x="146" y="296"/>
                  </a:lnTo>
                  <a:lnTo>
                    <a:pt x="144" y="296"/>
                  </a:lnTo>
                  <a:lnTo>
                    <a:pt x="144" y="296"/>
                  </a:lnTo>
                  <a:lnTo>
                    <a:pt x="143" y="294"/>
                  </a:lnTo>
                  <a:lnTo>
                    <a:pt x="143" y="294"/>
                  </a:lnTo>
                  <a:lnTo>
                    <a:pt x="142" y="294"/>
                  </a:lnTo>
                  <a:lnTo>
                    <a:pt x="142" y="294"/>
                  </a:lnTo>
                  <a:lnTo>
                    <a:pt x="140" y="293"/>
                  </a:lnTo>
                  <a:lnTo>
                    <a:pt x="140" y="294"/>
                  </a:lnTo>
                  <a:lnTo>
                    <a:pt x="139" y="294"/>
                  </a:lnTo>
                  <a:lnTo>
                    <a:pt x="139" y="296"/>
                  </a:lnTo>
                  <a:lnTo>
                    <a:pt x="139" y="296"/>
                  </a:lnTo>
                  <a:lnTo>
                    <a:pt x="139" y="297"/>
                  </a:lnTo>
                  <a:lnTo>
                    <a:pt x="139" y="297"/>
                  </a:lnTo>
                  <a:lnTo>
                    <a:pt x="139" y="298"/>
                  </a:lnTo>
                  <a:lnTo>
                    <a:pt x="137" y="298"/>
                  </a:lnTo>
                  <a:lnTo>
                    <a:pt x="137" y="298"/>
                  </a:lnTo>
                  <a:lnTo>
                    <a:pt x="137" y="300"/>
                  </a:lnTo>
                  <a:lnTo>
                    <a:pt x="136" y="300"/>
                  </a:lnTo>
                  <a:lnTo>
                    <a:pt x="136" y="301"/>
                  </a:lnTo>
                  <a:lnTo>
                    <a:pt x="134" y="301"/>
                  </a:lnTo>
                  <a:lnTo>
                    <a:pt x="134" y="301"/>
                  </a:lnTo>
                  <a:lnTo>
                    <a:pt x="134" y="302"/>
                  </a:lnTo>
                  <a:lnTo>
                    <a:pt x="133" y="302"/>
                  </a:lnTo>
                  <a:lnTo>
                    <a:pt x="133" y="304"/>
                  </a:lnTo>
                  <a:lnTo>
                    <a:pt x="133" y="304"/>
                  </a:lnTo>
                  <a:lnTo>
                    <a:pt x="132" y="304"/>
                  </a:lnTo>
                  <a:lnTo>
                    <a:pt x="132" y="304"/>
                  </a:lnTo>
                  <a:lnTo>
                    <a:pt x="130" y="304"/>
                  </a:lnTo>
                  <a:lnTo>
                    <a:pt x="130" y="302"/>
                  </a:lnTo>
                  <a:lnTo>
                    <a:pt x="129" y="302"/>
                  </a:lnTo>
                  <a:lnTo>
                    <a:pt x="129" y="302"/>
                  </a:lnTo>
                  <a:lnTo>
                    <a:pt x="129" y="301"/>
                  </a:lnTo>
                  <a:lnTo>
                    <a:pt x="128" y="301"/>
                  </a:lnTo>
                  <a:lnTo>
                    <a:pt x="128" y="301"/>
                  </a:lnTo>
                  <a:lnTo>
                    <a:pt x="126" y="300"/>
                  </a:lnTo>
                  <a:lnTo>
                    <a:pt x="126" y="300"/>
                  </a:lnTo>
                  <a:lnTo>
                    <a:pt x="125" y="300"/>
                  </a:lnTo>
                  <a:lnTo>
                    <a:pt x="123" y="300"/>
                  </a:lnTo>
                  <a:lnTo>
                    <a:pt x="123" y="300"/>
                  </a:lnTo>
                  <a:lnTo>
                    <a:pt x="123" y="301"/>
                  </a:lnTo>
                  <a:lnTo>
                    <a:pt x="122" y="301"/>
                  </a:lnTo>
                  <a:lnTo>
                    <a:pt x="120" y="301"/>
                  </a:lnTo>
                  <a:lnTo>
                    <a:pt x="120" y="300"/>
                  </a:lnTo>
                  <a:lnTo>
                    <a:pt x="119" y="300"/>
                  </a:lnTo>
                  <a:lnTo>
                    <a:pt x="119" y="300"/>
                  </a:lnTo>
                  <a:lnTo>
                    <a:pt x="117" y="301"/>
                  </a:lnTo>
                  <a:lnTo>
                    <a:pt x="116" y="301"/>
                  </a:lnTo>
                  <a:lnTo>
                    <a:pt x="116" y="301"/>
                  </a:lnTo>
                  <a:lnTo>
                    <a:pt x="115" y="301"/>
                  </a:lnTo>
                  <a:lnTo>
                    <a:pt x="113" y="301"/>
                  </a:lnTo>
                  <a:lnTo>
                    <a:pt x="113" y="301"/>
                  </a:lnTo>
                  <a:lnTo>
                    <a:pt x="112" y="301"/>
                  </a:lnTo>
                  <a:lnTo>
                    <a:pt x="112" y="301"/>
                  </a:lnTo>
                  <a:lnTo>
                    <a:pt x="111" y="301"/>
                  </a:lnTo>
                  <a:lnTo>
                    <a:pt x="111" y="300"/>
                  </a:lnTo>
                  <a:lnTo>
                    <a:pt x="109" y="300"/>
                  </a:lnTo>
                  <a:lnTo>
                    <a:pt x="108" y="300"/>
                  </a:lnTo>
                  <a:lnTo>
                    <a:pt x="108" y="300"/>
                  </a:lnTo>
                  <a:lnTo>
                    <a:pt x="106" y="300"/>
                  </a:lnTo>
                  <a:lnTo>
                    <a:pt x="106" y="300"/>
                  </a:lnTo>
                  <a:lnTo>
                    <a:pt x="105" y="300"/>
                  </a:lnTo>
                  <a:lnTo>
                    <a:pt x="103" y="300"/>
                  </a:lnTo>
                  <a:lnTo>
                    <a:pt x="103" y="300"/>
                  </a:lnTo>
                  <a:lnTo>
                    <a:pt x="103" y="298"/>
                  </a:lnTo>
                  <a:lnTo>
                    <a:pt x="103" y="298"/>
                  </a:lnTo>
                  <a:lnTo>
                    <a:pt x="103" y="297"/>
                  </a:lnTo>
                  <a:lnTo>
                    <a:pt x="103" y="297"/>
                  </a:lnTo>
                  <a:lnTo>
                    <a:pt x="105" y="296"/>
                  </a:lnTo>
                  <a:lnTo>
                    <a:pt x="105" y="296"/>
                  </a:lnTo>
                  <a:lnTo>
                    <a:pt x="105" y="294"/>
                  </a:lnTo>
                  <a:lnTo>
                    <a:pt x="105" y="294"/>
                  </a:lnTo>
                  <a:lnTo>
                    <a:pt x="106" y="294"/>
                  </a:lnTo>
                  <a:lnTo>
                    <a:pt x="106" y="293"/>
                  </a:lnTo>
                  <a:lnTo>
                    <a:pt x="106" y="293"/>
                  </a:lnTo>
                  <a:lnTo>
                    <a:pt x="106" y="291"/>
                  </a:lnTo>
                  <a:lnTo>
                    <a:pt x="108" y="291"/>
                  </a:lnTo>
                  <a:lnTo>
                    <a:pt x="108" y="290"/>
                  </a:lnTo>
                  <a:lnTo>
                    <a:pt x="106" y="290"/>
                  </a:lnTo>
                  <a:lnTo>
                    <a:pt x="106" y="288"/>
                  </a:lnTo>
                  <a:lnTo>
                    <a:pt x="106" y="288"/>
                  </a:lnTo>
                  <a:lnTo>
                    <a:pt x="105" y="288"/>
                  </a:lnTo>
                  <a:lnTo>
                    <a:pt x="105" y="288"/>
                  </a:lnTo>
                  <a:lnTo>
                    <a:pt x="103" y="287"/>
                  </a:lnTo>
                  <a:lnTo>
                    <a:pt x="103" y="287"/>
                  </a:lnTo>
                  <a:lnTo>
                    <a:pt x="102" y="287"/>
                  </a:lnTo>
                  <a:lnTo>
                    <a:pt x="100" y="287"/>
                  </a:lnTo>
                  <a:lnTo>
                    <a:pt x="100" y="287"/>
                  </a:lnTo>
                  <a:lnTo>
                    <a:pt x="99" y="287"/>
                  </a:lnTo>
                  <a:lnTo>
                    <a:pt x="99" y="286"/>
                  </a:lnTo>
                  <a:lnTo>
                    <a:pt x="98" y="286"/>
                  </a:lnTo>
                  <a:lnTo>
                    <a:pt x="98" y="286"/>
                  </a:lnTo>
                  <a:lnTo>
                    <a:pt x="96" y="286"/>
                  </a:lnTo>
                  <a:lnTo>
                    <a:pt x="96" y="286"/>
                  </a:lnTo>
                  <a:lnTo>
                    <a:pt x="95" y="284"/>
                  </a:lnTo>
                  <a:lnTo>
                    <a:pt x="95" y="284"/>
                  </a:lnTo>
                  <a:lnTo>
                    <a:pt x="94" y="284"/>
                  </a:lnTo>
                  <a:lnTo>
                    <a:pt x="94" y="283"/>
                  </a:lnTo>
                  <a:lnTo>
                    <a:pt x="92" y="283"/>
                  </a:lnTo>
                  <a:lnTo>
                    <a:pt x="92" y="283"/>
                  </a:lnTo>
                  <a:lnTo>
                    <a:pt x="91" y="281"/>
                  </a:lnTo>
                  <a:lnTo>
                    <a:pt x="91" y="281"/>
                  </a:lnTo>
                  <a:lnTo>
                    <a:pt x="89" y="281"/>
                  </a:lnTo>
                  <a:lnTo>
                    <a:pt x="89" y="280"/>
                  </a:lnTo>
                  <a:lnTo>
                    <a:pt x="88" y="280"/>
                  </a:lnTo>
                  <a:lnTo>
                    <a:pt x="88" y="280"/>
                  </a:lnTo>
                  <a:lnTo>
                    <a:pt x="86" y="280"/>
                  </a:lnTo>
                  <a:lnTo>
                    <a:pt x="86" y="280"/>
                  </a:lnTo>
                  <a:lnTo>
                    <a:pt x="85" y="280"/>
                  </a:lnTo>
                  <a:lnTo>
                    <a:pt x="85" y="280"/>
                  </a:lnTo>
                  <a:lnTo>
                    <a:pt x="84" y="280"/>
                  </a:lnTo>
                  <a:lnTo>
                    <a:pt x="84" y="281"/>
                  </a:lnTo>
                  <a:lnTo>
                    <a:pt x="82" y="281"/>
                  </a:lnTo>
                  <a:lnTo>
                    <a:pt x="82" y="281"/>
                  </a:lnTo>
                  <a:lnTo>
                    <a:pt x="81" y="283"/>
                  </a:lnTo>
                  <a:lnTo>
                    <a:pt x="81" y="283"/>
                  </a:lnTo>
                  <a:lnTo>
                    <a:pt x="81" y="284"/>
                  </a:lnTo>
                  <a:lnTo>
                    <a:pt x="81" y="284"/>
                  </a:lnTo>
                  <a:lnTo>
                    <a:pt x="81" y="286"/>
                  </a:lnTo>
                  <a:lnTo>
                    <a:pt x="79" y="286"/>
                  </a:lnTo>
                  <a:lnTo>
                    <a:pt x="79" y="286"/>
                  </a:lnTo>
                  <a:lnTo>
                    <a:pt x="78" y="286"/>
                  </a:lnTo>
                  <a:lnTo>
                    <a:pt x="78" y="286"/>
                  </a:lnTo>
                  <a:lnTo>
                    <a:pt x="77" y="286"/>
                  </a:lnTo>
                  <a:lnTo>
                    <a:pt x="75" y="286"/>
                  </a:lnTo>
                  <a:lnTo>
                    <a:pt x="75" y="286"/>
                  </a:lnTo>
                  <a:lnTo>
                    <a:pt x="74" y="286"/>
                  </a:lnTo>
                  <a:lnTo>
                    <a:pt x="74" y="287"/>
                  </a:lnTo>
                  <a:lnTo>
                    <a:pt x="72" y="287"/>
                  </a:lnTo>
                  <a:lnTo>
                    <a:pt x="72" y="287"/>
                  </a:lnTo>
                  <a:lnTo>
                    <a:pt x="71" y="286"/>
                  </a:lnTo>
                  <a:lnTo>
                    <a:pt x="71" y="286"/>
                  </a:lnTo>
                  <a:lnTo>
                    <a:pt x="71" y="286"/>
                  </a:lnTo>
                  <a:lnTo>
                    <a:pt x="69" y="284"/>
                  </a:lnTo>
                  <a:lnTo>
                    <a:pt x="69" y="284"/>
                  </a:lnTo>
                  <a:lnTo>
                    <a:pt x="68" y="283"/>
                  </a:lnTo>
                  <a:lnTo>
                    <a:pt x="68" y="283"/>
                  </a:lnTo>
                  <a:lnTo>
                    <a:pt x="67" y="283"/>
                  </a:lnTo>
                  <a:lnTo>
                    <a:pt x="67" y="283"/>
                  </a:lnTo>
                  <a:lnTo>
                    <a:pt x="65" y="281"/>
                  </a:lnTo>
                  <a:lnTo>
                    <a:pt x="65" y="281"/>
                  </a:lnTo>
                  <a:lnTo>
                    <a:pt x="64" y="277"/>
                  </a:lnTo>
                  <a:lnTo>
                    <a:pt x="64" y="276"/>
                  </a:lnTo>
                  <a:lnTo>
                    <a:pt x="62" y="276"/>
                  </a:lnTo>
                  <a:lnTo>
                    <a:pt x="62" y="274"/>
                  </a:lnTo>
                  <a:lnTo>
                    <a:pt x="58" y="274"/>
                  </a:lnTo>
                  <a:lnTo>
                    <a:pt x="55" y="276"/>
                  </a:lnTo>
                  <a:lnTo>
                    <a:pt x="54" y="276"/>
                  </a:lnTo>
                  <a:lnTo>
                    <a:pt x="51" y="276"/>
                  </a:lnTo>
                  <a:lnTo>
                    <a:pt x="48" y="277"/>
                  </a:lnTo>
                  <a:lnTo>
                    <a:pt x="42" y="277"/>
                  </a:lnTo>
                  <a:lnTo>
                    <a:pt x="38" y="277"/>
                  </a:lnTo>
                  <a:lnTo>
                    <a:pt x="37" y="276"/>
                  </a:lnTo>
                  <a:lnTo>
                    <a:pt x="36" y="277"/>
                  </a:lnTo>
                  <a:lnTo>
                    <a:pt x="30" y="277"/>
                  </a:lnTo>
                  <a:lnTo>
                    <a:pt x="27" y="277"/>
                  </a:lnTo>
                  <a:lnTo>
                    <a:pt x="24" y="277"/>
                  </a:lnTo>
                  <a:lnTo>
                    <a:pt x="23" y="277"/>
                  </a:lnTo>
                  <a:lnTo>
                    <a:pt x="20" y="276"/>
                  </a:lnTo>
                  <a:lnTo>
                    <a:pt x="16" y="276"/>
                  </a:lnTo>
                  <a:lnTo>
                    <a:pt x="14" y="276"/>
                  </a:lnTo>
                  <a:lnTo>
                    <a:pt x="13" y="274"/>
                  </a:lnTo>
                  <a:lnTo>
                    <a:pt x="7" y="273"/>
                  </a:lnTo>
                  <a:lnTo>
                    <a:pt x="4" y="271"/>
                  </a:lnTo>
                  <a:lnTo>
                    <a:pt x="11" y="267"/>
                  </a:lnTo>
                  <a:lnTo>
                    <a:pt x="16" y="264"/>
                  </a:lnTo>
                  <a:lnTo>
                    <a:pt x="26" y="260"/>
                  </a:lnTo>
                  <a:lnTo>
                    <a:pt x="30" y="257"/>
                  </a:lnTo>
                  <a:lnTo>
                    <a:pt x="34" y="256"/>
                  </a:lnTo>
                  <a:lnTo>
                    <a:pt x="44" y="253"/>
                  </a:lnTo>
                  <a:lnTo>
                    <a:pt x="47" y="252"/>
                  </a:lnTo>
                  <a:lnTo>
                    <a:pt x="48" y="252"/>
                  </a:lnTo>
                  <a:lnTo>
                    <a:pt x="45" y="249"/>
                  </a:lnTo>
                  <a:lnTo>
                    <a:pt x="42" y="247"/>
                  </a:lnTo>
                  <a:lnTo>
                    <a:pt x="37" y="242"/>
                  </a:lnTo>
                  <a:lnTo>
                    <a:pt x="37" y="240"/>
                  </a:lnTo>
                  <a:lnTo>
                    <a:pt x="36" y="239"/>
                  </a:lnTo>
                  <a:lnTo>
                    <a:pt x="33" y="239"/>
                  </a:lnTo>
                  <a:lnTo>
                    <a:pt x="31" y="239"/>
                  </a:lnTo>
                  <a:lnTo>
                    <a:pt x="28" y="240"/>
                  </a:lnTo>
                  <a:lnTo>
                    <a:pt x="26" y="240"/>
                  </a:lnTo>
                  <a:lnTo>
                    <a:pt x="23" y="240"/>
                  </a:lnTo>
                  <a:lnTo>
                    <a:pt x="20" y="240"/>
                  </a:lnTo>
                  <a:lnTo>
                    <a:pt x="19" y="239"/>
                  </a:lnTo>
                  <a:lnTo>
                    <a:pt x="17" y="236"/>
                  </a:lnTo>
                  <a:lnTo>
                    <a:pt x="17" y="235"/>
                  </a:lnTo>
                  <a:lnTo>
                    <a:pt x="17" y="233"/>
                  </a:lnTo>
                  <a:lnTo>
                    <a:pt x="17" y="230"/>
                  </a:lnTo>
                  <a:lnTo>
                    <a:pt x="19" y="228"/>
                  </a:lnTo>
                  <a:lnTo>
                    <a:pt x="20" y="225"/>
                  </a:lnTo>
                  <a:lnTo>
                    <a:pt x="21" y="223"/>
                  </a:lnTo>
                  <a:lnTo>
                    <a:pt x="24" y="221"/>
                  </a:lnTo>
                  <a:lnTo>
                    <a:pt x="28" y="215"/>
                  </a:lnTo>
                  <a:lnTo>
                    <a:pt x="31" y="213"/>
                  </a:lnTo>
                  <a:lnTo>
                    <a:pt x="34" y="211"/>
                  </a:lnTo>
                  <a:lnTo>
                    <a:pt x="37" y="209"/>
                  </a:lnTo>
                  <a:lnTo>
                    <a:pt x="38" y="208"/>
                  </a:lnTo>
                  <a:lnTo>
                    <a:pt x="41" y="208"/>
                  </a:lnTo>
                  <a:lnTo>
                    <a:pt x="44" y="208"/>
                  </a:lnTo>
                  <a:lnTo>
                    <a:pt x="47" y="206"/>
                  </a:lnTo>
                  <a:lnTo>
                    <a:pt x="47" y="206"/>
                  </a:lnTo>
                  <a:lnTo>
                    <a:pt x="50" y="206"/>
                  </a:lnTo>
                  <a:lnTo>
                    <a:pt x="50" y="206"/>
                  </a:lnTo>
                  <a:lnTo>
                    <a:pt x="50" y="205"/>
                  </a:lnTo>
                  <a:lnTo>
                    <a:pt x="47" y="204"/>
                  </a:lnTo>
                  <a:lnTo>
                    <a:pt x="41" y="204"/>
                  </a:lnTo>
                  <a:lnTo>
                    <a:pt x="37" y="205"/>
                  </a:lnTo>
                  <a:lnTo>
                    <a:pt x="34" y="205"/>
                  </a:lnTo>
                  <a:lnTo>
                    <a:pt x="31" y="205"/>
                  </a:lnTo>
                  <a:lnTo>
                    <a:pt x="26" y="198"/>
                  </a:lnTo>
                  <a:lnTo>
                    <a:pt x="26" y="196"/>
                  </a:lnTo>
                  <a:lnTo>
                    <a:pt x="24" y="194"/>
                  </a:lnTo>
                  <a:lnTo>
                    <a:pt x="24" y="191"/>
                  </a:lnTo>
                  <a:lnTo>
                    <a:pt x="23" y="188"/>
                  </a:lnTo>
                  <a:lnTo>
                    <a:pt x="19" y="189"/>
                  </a:lnTo>
                  <a:lnTo>
                    <a:pt x="14" y="192"/>
                  </a:lnTo>
                  <a:lnTo>
                    <a:pt x="9" y="192"/>
                  </a:lnTo>
                  <a:lnTo>
                    <a:pt x="0" y="189"/>
                  </a:lnTo>
                  <a:lnTo>
                    <a:pt x="0" y="187"/>
                  </a:lnTo>
                  <a:lnTo>
                    <a:pt x="4" y="184"/>
                  </a:lnTo>
                  <a:lnTo>
                    <a:pt x="7" y="181"/>
                  </a:lnTo>
                  <a:lnTo>
                    <a:pt x="9" y="178"/>
                  </a:lnTo>
                  <a:lnTo>
                    <a:pt x="11" y="174"/>
                  </a:lnTo>
                  <a:lnTo>
                    <a:pt x="13" y="170"/>
                  </a:lnTo>
                  <a:lnTo>
                    <a:pt x="17" y="167"/>
                  </a:lnTo>
                  <a:lnTo>
                    <a:pt x="21" y="163"/>
                  </a:lnTo>
                  <a:lnTo>
                    <a:pt x="27" y="160"/>
                  </a:lnTo>
                  <a:lnTo>
                    <a:pt x="31" y="158"/>
                  </a:lnTo>
                  <a:lnTo>
                    <a:pt x="33" y="155"/>
                  </a:lnTo>
                  <a:lnTo>
                    <a:pt x="34" y="150"/>
                  </a:lnTo>
                  <a:lnTo>
                    <a:pt x="40" y="148"/>
                  </a:lnTo>
                  <a:lnTo>
                    <a:pt x="42" y="147"/>
                  </a:lnTo>
                  <a:lnTo>
                    <a:pt x="42" y="144"/>
                  </a:lnTo>
                  <a:lnTo>
                    <a:pt x="41" y="143"/>
                  </a:lnTo>
                  <a:lnTo>
                    <a:pt x="41" y="140"/>
                  </a:lnTo>
                  <a:lnTo>
                    <a:pt x="45" y="137"/>
                  </a:lnTo>
                  <a:lnTo>
                    <a:pt x="50" y="139"/>
                  </a:lnTo>
                  <a:lnTo>
                    <a:pt x="55" y="137"/>
                  </a:lnTo>
                  <a:lnTo>
                    <a:pt x="55" y="136"/>
                  </a:lnTo>
                  <a:lnTo>
                    <a:pt x="55" y="136"/>
                  </a:lnTo>
                  <a:lnTo>
                    <a:pt x="55" y="136"/>
                  </a:lnTo>
                  <a:lnTo>
                    <a:pt x="57" y="136"/>
                  </a:lnTo>
                  <a:lnTo>
                    <a:pt x="57" y="134"/>
                  </a:lnTo>
                  <a:lnTo>
                    <a:pt x="57" y="134"/>
                  </a:lnTo>
                  <a:lnTo>
                    <a:pt x="57" y="133"/>
                  </a:lnTo>
                  <a:lnTo>
                    <a:pt x="57" y="133"/>
                  </a:lnTo>
                  <a:lnTo>
                    <a:pt x="58" y="133"/>
                  </a:lnTo>
                  <a:lnTo>
                    <a:pt x="58" y="131"/>
                  </a:lnTo>
                  <a:lnTo>
                    <a:pt x="58" y="131"/>
                  </a:lnTo>
                  <a:lnTo>
                    <a:pt x="59" y="131"/>
                  </a:lnTo>
                  <a:lnTo>
                    <a:pt x="59" y="130"/>
                  </a:lnTo>
                  <a:lnTo>
                    <a:pt x="59" y="130"/>
                  </a:lnTo>
                  <a:lnTo>
                    <a:pt x="61" y="130"/>
                  </a:lnTo>
                  <a:lnTo>
                    <a:pt x="62" y="129"/>
                  </a:lnTo>
                  <a:lnTo>
                    <a:pt x="62" y="129"/>
                  </a:lnTo>
                  <a:lnTo>
                    <a:pt x="64" y="127"/>
                  </a:lnTo>
                  <a:lnTo>
                    <a:pt x="67" y="126"/>
                  </a:lnTo>
                  <a:lnTo>
                    <a:pt x="68" y="126"/>
                  </a:lnTo>
                  <a:lnTo>
                    <a:pt x="71" y="124"/>
                  </a:lnTo>
                  <a:lnTo>
                    <a:pt x="72" y="124"/>
                  </a:lnTo>
                  <a:lnTo>
                    <a:pt x="72" y="123"/>
                  </a:lnTo>
                  <a:lnTo>
                    <a:pt x="72" y="123"/>
                  </a:lnTo>
                  <a:lnTo>
                    <a:pt x="74" y="123"/>
                  </a:lnTo>
                  <a:lnTo>
                    <a:pt x="78" y="120"/>
                  </a:lnTo>
                  <a:lnTo>
                    <a:pt x="79" y="119"/>
                  </a:lnTo>
                  <a:lnTo>
                    <a:pt x="79" y="119"/>
                  </a:lnTo>
                  <a:lnTo>
                    <a:pt x="81" y="119"/>
                  </a:lnTo>
                  <a:lnTo>
                    <a:pt x="82" y="119"/>
                  </a:lnTo>
                  <a:lnTo>
                    <a:pt x="82" y="119"/>
                  </a:lnTo>
                  <a:lnTo>
                    <a:pt x="84" y="117"/>
                  </a:lnTo>
                  <a:lnTo>
                    <a:pt x="84" y="117"/>
                  </a:lnTo>
                  <a:lnTo>
                    <a:pt x="84" y="117"/>
                  </a:lnTo>
                  <a:lnTo>
                    <a:pt x="85" y="115"/>
                  </a:lnTo>
                  <a:lnTo>
                    <a:pt x="85" y="115"/>
                  </a:lnTo>
                  <a:lnTo>
                    <a:pt x="85" y="113"/>
                  </a:lnTo>
                  <a:lnTo>
                    <a:pt x="85" y="113"/>
                  </a:lnTo>
                  <a:lnTo>
                    <a:pt x="86" y="112"/>
                  </a:lnTo>
                  <a:lnTo>
                    <a:pt x="86" y="112"/>
                  </a:lnTo>
                  <a:lnTo>
                    <a:pt x="86" y="110"/>
                  </a:lnTo>
                  <a:lnTo>
                    <a:pt x="86" y="110"/>
                  </a:lnTo>
                  <a:lnTo>
                    <a:pt x="86" y="109"/>
                  </a:lnTo>
                  <a:lnTo>
                    <a:pt x="88" y="109"/>
                  </a:lnTo>
                  <a:lnTo>
                    <a:pt x="88" y="107"/>
                  </a:lnTo>
                  <a:lnTo>
                    <a:pt x="88" y="107"/>
                  </a:lnTo>
                  <a:lnTo>
                    <a:pt x="88" y="107"/>
                  </a:lnTo>
                  <a:lnTo>
                    <a:pt x="88" y="106"/>
                  </a:lnTo>
                  <a:lnTo>
                    <a:pt x="88" y="105"/>
                  </a:lnTo>
                  <a:lnTo>
                    <a:pt x="89" y="105"/>
                  </a:lnTo>
                  <a:lnTo>
                    <a:pt x="89" y="103"/>
                  </a:lnTo>
                  <a:lnTo>
                    <a:pt x="91" y="103"/>
                  </a:lnTo>
                  <a:lnTo>
                    <a:pt x="91" y="103"/>
                  </a:lnTo>
                  <a:lnTo>
                    <a:pt x="92" y="103"/>
                  </a:lnTo>
                  <a:lnTo>
                    <a:pt x="92" y="103"/>
                  </a:lnTo>
                  <a:lnTo>
                    <a:pt x="94" y="103"/>
                  </a:lnTo>
                  <a:lnTo>
                    <a:pt x="94" y="103"/>
                  </a:lnTo>
                  <a:lnTo>
                    <a:pt x="95" y="103"/>
                  </a:lnTo>
                  <a:lnTo>
                    <a:pt x="95" y="103"/>
                  </a:lnTo>
                  <a:lnTo>
                    <a:pt x="96" y="103"/>
                  </a:lnTo>
                  <a:lnTo>
                    <a:pt x="96" y="103"/>
                  </a:lnTo>
                  <a:lnTo>
                    <a:pt x="96" y="103"/>
                  </a:lnTo>
                  <a:lnTo>
                    <a:pt x="98" y="102"/>
                  </a:lnTo>
                  <a:lnTo>
                    <a:pt x="98" y="102"/>
                  </a:lnTo>
                  <a:lnTo>
                    <a:pt x="99" y="102"/>
                  </a:lnTo>
                  <a:lnTo>
                    <a:pt x="100" y="102"/>
                  </a:lnTo>
                  <a:lnTo>
                    <a:pt x="100" y="102"/>
                  </a:lnTo>
                  <a:lnTo>
                    <a:pt x="100" y="102"/>
                  </a:lnTo>
                  <a:lnTo>
                    <a:pt x="100" y="102"/>
                  </a:lnTo>
                  <a:lnTo>
                    <a:pt x="100" y="103"/>
                  </a:lnTo>
                  <a:lnTo>
                    <a:pt x="102" y="105"/>
                  </a:lnTo>
                  <a:lnTo>
                    <a:pt x="102" y="105"/>
                  </a:lnTo>
                  <a:lnTo>
                    <a:pt x="102" y="105"/>
                  </a:lnTo>
                  <a:lnTo>
                    <a:pt x="103" y="105"/>
                  </a:lnTo>
                  <a:lnTo>
                    <a:pt x="105" y="105"/>
                  </a:lnTo>
                  <a:lnTo>
                    <a:pt x="105" y="105"/>
                  </a:lnTo>
                  <a:lnTo>
                    <a:pt x="106" y="105"/>
                  </a:lnTo>
                  <a:lnTo>
                    <a:pt x="106" y="103"/>
                  </a:lnTo>
                  <a:lnTo>
                    <a:pt x="109" y="103"/>
                  </a:lnTo>
                  <a:lnTo>
                    <a:pt x="109" y="105"/>
                  </a:lnTo>
                  <a:lnTo>
                    <a:pt x="108" y="106"/>
                  </a:lnTo>
                  <a:lnTo>
                    <a:pt x="109" y="107"/>
                  </a:lnTo>
                  <a:lnTo>
                    <a:pt x="109" y="107"/>
                  </a:lnTo>
                  <a:lnTo>
                    <a:pt x="108" y="109"/>
                  </a:lnTo>
                  <a:lnTo>
                    <a:pt x="111" y="110"/>
                  </a:lnTo>
                  <a:lnTo>
                    <a:pt x="113" y="116"/>
                  </a:lnTo>
                  <a:lnTo>
                    <a:pt x="115" y="116"/>
                  </a:lnTo>
                  <a:lnTo>
                    <a:pt x="116" y="116"/>
                  </a:lnTo>
                  <a:lnTo>
                    <a:pt x="117" y="116"/>
                  </a:lnTo>
                  <a:lnTo>
                    <a:pt x="117" y="116"/>
                  </a:lnTo>
                  <a:lnTo>
                    <a:pt x="117" y="115"/>
                  </a:lnTo>
                  <a:lnTo>
                    <a:pt x="117" y="115"/>
                  </a:lnTo>
                  <a:lnTo>
                    <a:pt x="119" y="113"/>
                  </a:lnTo>
                  <a:lnTo>
                    <a:pt x="119" y="113"/>
                  </a:lnTo>
                  <a:lnTo>
                    <a:pt x="119" y="112"/>
                  </a:lnTo>
                  <a:lnTo>
                    <a:pt x="119" y="112"/>
                  </a:lnTo>
                  <a:lnTo>
                    <a:pt x="119" y="110"/>
                  </a:lnTo>
                  <a:lnTo>
                    <a:pt x="119" y="109"/>
                  </a:lnTo>
                  <a:lnTo>
                    <a:pt x="120" y="107"/>
                  </a:lnTo>
                  <a:lnTo>
                    <a:pt x="120" y="105"/>
                  </a:lnTo>
                  <a:lnTo>
                    <a:pt x="120" y="105"/>
                  </a:lnTo>
                  <a:lnTo>
                    <a:pt x="122" y="105"/>
                  </a:lnTo>
                  <a:lnTo>
                    <a:pt x="123" y="105"/>
                  </a:lnTo>
                  <a:lnTo>
                    <a:pt x="123" y="103"/>
                  </a:lnTo>
                  <a:lnTo>
                    <a:pt x="125" y="103"/>
                  </a:lnTo>
                  <a:lnTo>
                    <a:pt x="125" y="102"/>
                  </a:lnTo>
                  <a:lnTo>
                    <a:pt x="125" y="102"/>
                  </a:lnTo>
                  <a:lnTo>
                    <a:pt x="125" y="102"/>
                  </a:lnTo>
                  <a:lnTo>
                    <a:pt x="125" y="102"/>
                  </a:lnTo>
                  <a:lnTo>
                    <a:pt x="125" y="100"/>
                  </a:lnTo>
                  <a:lnTo>
                    <a:pt x="125" y="99"/>
                  </a:lnTo>
                  <a:lnTo>
                    <a:pt x="123" y="98"/>
                  </a:lnTo>
                  <a:lnTo>
                    <a:pt x="122" y="98"/>
                  </a:lnTo>
                  <a:lnTo>
                    <a:pt x="122" y="98"/>
                  </a:lnTo>
                  <a:lnTo>
                    <a:pt x="120" y="98"/>
                  </a:lnTo>
                  <a:lnTo>
                    <a:pt x="119" y="98"/>
                  </a:lnTo>
                  <a:lnTo>
                    <a:pt x="119" y="98"/>
                  </a:lnTo>
                  <a:lnTo>
                    <a:pt x="119" y="98"/>
                  </a:lnTo>
                  <a:lnTo>
                    <a:pt x="117" y="96"/>
                  </a:lnTo>
                  <a:lnTo>
                    <a:pt x="117" y="96"/>
                  </a:lnTo>
                  <a:lnTo>
                    <a:pt x="116" y="96"/>
                  </a:lnTo>
                  <a:lnTo>
                    <a:pt x="116" y="96"/>
                  </a:lnTo>
                  <a:lnTo>
                    <a:pt x="116" y="98"/>
                  </a:lnTo>
                  <a:lnTo>
                    <a:pt x="115" y="98"/>
                  </a:lnTo>
                  <a:lnTo>
                    <a:pt x="115" y="96"/>
                  </a:lnTo>
                  <a:lnTo>
                    <a:pt x="113" y="92"/>
                  </a:lnTo>
                  <a:lnTo>
                    <a:pt x="115" y="92"/>
                  </a:lnTo>
                  <a:lnTo>
                    <a:pt x="115" y="92"/>
                  </a:lnTo>
                  <a:lnTo>
                    <a:pt x="116" y="92"/>
                  </a:lnTo>
                  <a:lnTo>
                    <a:pt x="116" y="90"/>
                  </a:lnTo>
                  <a:lnTo>
                    <a:pt x="116" y="90"/>
                  </a:lnTo>
                  <a:lnTo>
                    <a:pt x="116" y="90"/>
                  </a:lnTo>
                  <a:lnTo>
                    <a:pt x="116" y="89"/>
                  </a:lnTo>
                  <a:lnTo>
                    <a:pt x="117" y="89"/>
                  </a:lnTo>
                  <a:lnTo>
                    <a:pt x="117" y="89"/>
                  </a:lnTo>
                  <a:lnTo>
                    <a:pt x="117" y="89"/>
                  </a:lnTo>
                  <a:lnTo>
                    <a:pt x="117" y="88"/>
                  </a:lnTo>
                  <a:lnTo>
                    <a:pt x="117" y="86"/>
                  </a:lnTo>
                  <a:lnTo>
                    <a:pt x="119" y="85"/>
                  </a:lnTo>
                  <a:lnTo>
                    <a:pt x="119" y="85"/>
                  </a:lnTo>
                  <a:lnTo>
                    <a:pt x="119" y="82"/>
                  </a:lnTo>
                  <a:lnTo>
                    <a:pt x="119" y="82"/>
                  </a:lnTo>
                  <a:lnTo>
                    <a:pt x="120" y="82"/>
                  </a:lnTo>
                  <a:lnTo>
                    <a:pt x="122" y="82"/>
                  </a:lnTo>
                  <a:lnTo>
                    <a:pt x="120" y="82"/>
                  </a:lnTo>
                  <a:lnTo>
                    <a:pt x="119" y="79"/>
                  </a:lnTo>
                  <a:lnTo>
                    <a:pt x="117" y="79"/>
                  </a:lnTo>
                  <a:lnTo>
                    <a:pt x="117" y="79"/>
                  </a:lnTo>
                  <a:lnTo>
                    <a:pt x="117" y="78"/>
                  </a:lnTo>
                  <a:lnTo>
                    <a:pt x="116" y="76"/>
                  </a:lnTo>
                  <a:lnTo>
                    <a:pt x="116" y="76"/>
                  </a:lnTo>
                  <a:lnTo>
                    <a:pt x="115" y="75"/>
                  </a:lnTo>
                  <a:lnTo>
                    <a:pt x="115" y="75"/>
                  </a:lnTo>
                  <a:lnTo>
                    <a:pt x="113" y="73"/>
                  </a:lnTo>
                  <a:lnTo>
                    <a:pt x="113" y="72"/>
                  </a:lnTo>
                  <a:lnTo>
                    <a:pt x="113" y="72"/>
                  </a:lnTo>
                  <a:lnTo>
                    <a:pt x="112" y="71"/>
                  </a:lnTo>
                  <a:lnTo>
                    <a:pt x="112" y="69"/>
                  </a:lnTo>
                  <a:lnTo>
                    <a:pt x="112" y="69"/>
                  </a:lnTo>
                  <a:lnTo>
                    <a:pt x="112" y="66"/>
                  </a:lnTo>
                  <a:lnTo>
                    <a:pt x="112" y="66"/>
                  </a:lnTo>
                  <a:lnTo>
                    <a:pt x="112" y="65"/>
                  </a:lnTo>
                  <a:lnTo>
                    <a:pt x="113" y="65"/>
                  </a:lnTo>
                  <a:lnTo>
                    <a:pt x="113" y="64"/>
                  </a:lnTo>
                  <a:lnTo>
                    <a:pt x="113" y="62"/>
                  </a:lnTo>
                  <a:lnTo>
                    <a:pt x="113" y="62"/>
                  </a:lnTo>
                  <a:lnTo>
                    <a:pt x="113" y="62"/>
                  </a:lnTo>
                  <a:lnTo>
                    <a:pt x="112" y="61"/>
                  </a:lnTo>
                  <a:lnTo>
                    <a:pt x="111" y="61"/>
                  </a:lnTo>
                  <a:lnTo>
                    <a:pt x="111" y="59"/>
                  </a:lnTo>
                  <a:lnTo>
                    <a:pt x="109" y="59"/>
                  </a:lnTo>
                  <a:lnTo>
                    <a:pt x="109" y="58"/>
                  </a:lnTo>
                  <a:lnTo>
                    <a:pt x="111" y="58"/>
                  </a:lnTo>
                  <a:lnTo>
                    <a:pt x="111" y="56"/>
                  </a:lnTo>
                  <a:lnTo>
                    <a:pt x="111" y="56"/>
                  </a:lnTo>
                  <a:lnTo>
                    <a:pt x="111" y="55"/>
                  </a:lnTo>
                  <a:lnTo>
                    <a:pt x="111" y="56"/>
                  </a:lnTo>
                  <a:lnTo>
                    <a:pt x="112" y="56"/>
                  </a:lnTo>
                  <a:lnTo>
                    <a:pt x="113" y="56"/>
                  </a:lnTo>
                  <a:lnTo>
                    <a:pt x="113" y="56"/>
                  </a:lnTo>
                  <a:lnTo>
                    <a:pt x="115" y="56"/>
                  </a:lnTo>
                  <a:lnTo>
                    <a:pt x="115" y="56"/>
                  </a:lnTo>
                  <a:lnTo>
                    <a:pt x="116" y="55"/>
                  </a:lnTo>
                  <a:lnTo>
                    <a:pt x="117" y="55"/>
                  </a:lnTo>
                  <a:lnTo>
                    <a:pt x="119" y="55"/>
                  </a:lnTo>
                  <a:lnTo>
                    <a:pt x="120" y="54"/>
                  </a:lnTo>
                  <a:lnTo>
                    <a:pt x="122" y="52"/>
                  </a:lnTo>
                  <a:lnTo>
                    <a:pt x="122" y="51"/>
                  </a:lnTo>
                  <a:lnTo>
                    <a:pt x="123" y="51"/>
                  </a:lnTo>
                  <a:lnTo>
                    <a:pt x="125" y="49"/>
                  </a:lnTo>
                  <a:lnTo>
                    <a:pt x="126" y="49"/>
                  </a:lnTo>
                  <a:lnTo>
                    <a:pt x="126" y="48"/>
                  </a:lnTo>
                  <a:lnTo>
                    <a:pt x="128" y="48"/>
                  </a:lnTo>
                  <a:lnTo>
                    <a:pt x="128" y="48"/>
                  </a:lnTo>
                  <a:lnTo>
                    <a:pt x="129" y="48"/>
                  </a:lnTo>
                  <a:lnTo>
                    <a:pt x="129" y="47"/>
                  </a:lnTo>
                  <a:lnTo>
                    <a:pt x="129" y="48"/>
                  </a:lnTo>
                  <a:lnTo>
                    <a:pt x="132" y="48"/>
                  </a:lnTo>
                  <a:lnTo>
                    <a:pt x="132" y="49"/>
                  </a:lnTo>
                  <a:lnTo>
                    <a:pt x="132" y="49"/>
                  </a:lnTo>
                  <a:lnTo>
                    <a:pt x="130" y="51"/>
                  </a:lnTo>
                  <a:lnTo>
                    <a:pt x="132" y="51"/>
                  </a:lnTo>
                  <a:lnTo>
                    <a:pt x="132" y="52"/>
                  </a:lnTo>
                  <a:lnTo>
                    <a:pt x="134" y="52"/>
                  </a:lnTo>
                  <a:lnTo>
                    <a:pt x="136" y="52"/>
                  </a:lnTo>
                  <a:lnTo>
                    <a:pt x="136" y="52"/>
                  </a:lnTo>
                  <a:lnTo>
                    <a:pt x="137" y="52"/>
                  </a:lnTo>
                  <a:lnTo>
                    <a:pt x="137" y="54"/>
                  </a:lnTo>
                  <a:lnTo>
                    <a:pt x="137" y="54"/>
                  </a:lnTo>
                  <a:lnTo>
                    <a:pt x="137" y="54"/>
                  </a:lnTo>
                  <a:lnTo>
                    <a:pt x="139" y="54"/>
                  </a:lnTo>
                  <a:lnTo>
                    <a:pt x="139" y="55"/>
                  </a:lnTo>
                  <a:lnTo>
                    <a:pt x="140" y="54"/>
                  </a:lnTo>
                  <a:lnTo>
                    <a:pt x="140" y="54"/>
                  </a:lnTo>
                  <a:lnTo>
                    <a:pt x="142" y="54"/>
                  </a:lnTo>
                  <a:lnTo>
                    <a:pt x="143" y="54"/>
                  </a:lnTo>
                  <a:lnTo>
                    <a:pt x="144" y="54"/>
                  </a:lnTo>
                  <a:lnTo>
                    <a:pt x="144" y="54"/>
                  </a:lnTo>
                  <a:lnTo>
                    <a:pt x="144" y="54"/>
                  </a:lnTo>
                  <a:lnTo>
                    <a:pt x="146" y="54"/>
                  </a:lnTo>
                  <a:lnTo>
                    <a:pt x="146" y="52"/>
                  </a:lnTo>
                  <a:lnTo>
                    <a:pt x="146" y="52"/>
                  </a:lnTo>
                  <a:lnTo>
                    <a:pt x="146" y="51"/>
                  </a:lnTo>
                  <a:lnTo>
                    <a:pt x="147" y="51"/>
                  </a:lnTo>
                  <a:lnTo>
                    <a:pt x="147" y="51"/>
                  </a:lnTo>
                  <a:lnTo>
                    <a:pt x="149" y="51"/>
                  </a:lnTo>
                  <a:lnTo>
                    <a:pt x="149" y="51"/>
                  </a:lnTo>
                  <a:lnTo>
                    <a:pt x="150" y="51"/>
                  </a:lnTo>
                  <a:lnTo>
                    <a:pt x="150" y="49"/>
                  </a:lnTo>
                  <a:lnTo>
                    <a:pt x="153" y="54"/>
                  </a:lnTo>
                  <a:lnTo>
                    <a:pt x="153" y="54"/>
                  </a:lnTo>
                  <a:lnTo>
                    <a:pt x="154" y="54"/>
                  </a:lnTo>
                  <a:lnTo>
                    <a:pt x="154" y="54"/>
                  </a:lnTo>
                  <a:lnTo>
                    <a:pt x="157" y="55"/>
                  </a:lnTo>
                  <a:lnTo>
                    <a:pt x="159" y="54"/>
                  </a:lnTo>
                  <a:lnTo>
                    <a:pt x="159" y="54"/>
                  </a:lnTo>
                  <a:lnTo>
                    <a:pt x="160" y="52"/>
                  </a:lnTo>
                  <a:lnTo>
                    <a:pt x="160" y="52"/>
                  </a:lnTo>
                  <a:lnTo>
                    <a:pt x="161" y="52"/>
                  </a:lnTo>
                  <a:lnTo>
                    <a:pt x="161" y="51"/>
                  </a:lnTo>
                  <a:lnTo>
                    <a:pt x="161" y="51"/>
                  </a:lnTo>
                  <a:lnTo>
                    <a:pt x="163" y="49"/>
                  </a:lnTo>
                  <a:lnTo>
                    <a:pt x="164" y="49"/>
                  </a:lnTo>
                  <a:lnTo>
                    <a:pt x="164" y="49"/>
                  </a:lnTo>
                  <a:lnTo>
                    <a:pt x="164" y="49"/>
                  </a:lnTo>
                  <a:lnTo>
                    <a:pt x="166" y="49"/>
                  </a:lnTo>
                  <a:lnTo>
                    <a:pt x="166" y="48"/>
                  </a:lnTo>
                  <a:lnTo>
                    <a:pt x="167" y="48"/>
                  </a:lnTo>
                  <a:lnTo>
                    <a:pt x="168" y="47"/>
                  </a:lnTo>
                  <a:lnTo>
                    <a:pt x="170" y="47"/>
                  </a:lnTo>
                  <a:lnTo>
                    <a:pt x="170" y="47"/>
                  </a:lnTo>
                  <a:lnTo>
                    <a:pt x="171" y="47"/>
                  </a:lnTo>
                  <a:lnTo>
                    <a:pt x="171" y="45"/>
                  </a:lnTo>
                  <a:lnTo>
                    <a:pt x="173" y="45"/>
                  </a:lnTo>
                  <a:lnTo>
                    <a:pt x="173" y="42"/>
                  </a:lnTo>
                  <a:lnTo>
                    <a:pt x="173" y="42"/>
                  </a:lnTo>
                  <a:lnTo>
                    <a:pt x="173" y="41"/>
                  </a:lnTo>
                  <a:lnTo>
                    <a:pt x="173" y="41"/>
                  </a:lnTo>
                  <a:lnTo>
                    <a:pt x="174" y="41"/>
                  </a:lnTo>
                  <a:lnTo>
                    <a:pt x="175" y="40"/>
                  </a:lnTo>
                  <a:lnTo>
                    <a:pt x="175" y="40"/>
                  </a:lnTo>
                  <a:lnTo>
                    <a:pt x="175" y="38"/>
                  </a:lnTo>
                  <a:lnTo>
                    <a:pt x="175" y="37"/>
                  </a:lnTo>
                  <a:lnTo>
                    <a:pt x="175" y="37"/>
                  </a:lnTo>
                  <a:lnTo>
                    <a:pt x="174" y="35"/>
                  </a:lnTo>
                  <a:lnTo>
                    <a:pt x="174" y="31"/>
                  </a:lnTo>
                  <a:lnTo>
                    <a:pt x="173" y="24"/>
                  </a:lnTo>
                  <a:lnTo>
                    <a:pt x="173" y="24"/>
                  </a:lnTo>
                  <a:lnTo>
                    <a:pt x="173" y="24"/>
                  </a:lnTo>
                  <a:lnTo>
                    <a:pt x="174" y="23"/>
                  </a:lnTo>
                  <a:lnTo>
                    <a:pt x="174" y="23"/>
                  </a:lnTo>
                  <a:lnTo>
                    <a:pt x="174" y="21"/>
                  </a:lnTo>
                  <a:lnTo>
                    <a:pt x="175" y="21"/>
                  </a:lnTo>
                  <a:lnTo>
                    <a:pt x="178" y="18"/>
                  </a:lnTo>
                  <a:lnTo>
                    <a:pt x="181" y="15"/>
                  </a:lnTo>
                  <a:lnTo>
                    <a:pt x="181" y="14"/>
                  </a:lnTo>
                  <a:lnTo>
                    <a:pt x="183" y="14"/>
                  </a:lnTo>
                  <a:lnTo>
                    <a:pt x="183" y="13"/>
                  </a:lnTo>
                  <a:lnTo>
                    <a:pt x="183" y="13"/>
                  </a:lnTo>
                  <a:lnTo>
                    <a:pt x="183" y="11"/>
                  </a:lnTo>
                  <a:lnTo>
                    <a:pt x="183" y="10"/>
                  </a:lnTo>
                  <a:lnTo>
                    <a:pt x="183" y="8"/>
                  </a:lnTo>
                  <a:lnTo>
                    <a:pt x="185" y="7"/>
                  </a:lnTo>
                  <a:lnTo>
                    <a:pt x="190" y="4"/>
                  </a:lnTo>
                  <a:lnTo>
                    <a:pt x="190" y="6"/>
                  </a:lnTo>
                  <a:lnTo>
                    <a:pt x="191" y="4"/>
                  </a:lnTo>
                  <a:lnTo>
                    <a:pt x="192" y="4"/>
                  </a:lnTo>
                  <a:lnTo>
                    <a:pt x="194" y="4"/>
                  </a:lnTo>
                  <a:lnTo>
                    <a:pt x="195" y="4"/>
                  </a:lnTo>
                  <a:lnTo>
                    <a:pt x="200" y="1"/>
                  </a:lnTo>
                  <a:lnTo>
                    <a:pt x="202" y="3"/>
                  </a:lnTo>
                  <a:lnTo>
                    <a:pt x="202" y="3"/>
                  </a:lnTo>
                  <a:lnTo>
                    <a:pt x="205" y="3"/>
                  </a:lnTo>
                  <a:lnTo>
                    <a:pt x="208" y="0"/>
                  </a:lnTo>
                  <a:lnTo>
                    <a:pt x="208" y="0"/>
                  </a:lnTo>
                  <a:lnTo>
                    <a:pt x="209" y="0"/>
                  </a:lnTo>
                  <a:lnTo>
                    <a:pt x="212" y="0"/>
                  </a:lnTo>
                  <a:lnTo>
                    <a:pt x="218" y="1"/>
                  </a:lnTo>
                  <a:lnTo>
                    <a:pt x="218" y="1"/>
                  </a:lnTo>
                  <a:lnTo>
                    <a:pt x="224" y="0"/>
                  </a:lnTo>
                  <a:close/>
                </a:path>
              </a:pathLst>
            </a:custGeom>
            <a:grp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4" name="Freeform 22">
              <a:extLst>
                <a:ext uri="{FF2B5EF4-FFF2-40B4-BE49-F238E27FC236}">
                  <a16:creationId xmlns:a16="http://schemas.microsoft.com/office/drawing/2014/main" id="{4BFC938E-07B2-A611-9C68-75A0B7117B70}"/>
                </a:ext>
              </a:extLst>
            </p:cNvPr>
            <p:cNvSpPr>
              <a:spLocks/>
            </p:cNvSpPr>
            <p:nvPr/>
          </p:nvSpPr>
          <p:spPr bwMode="auto">
            <a:xfrm>
              <a:off x="1069" y="2656"/>
              <a:ext cx="773" cy="1435"/>
            </a:xfrm>
            <a:custGeom>
              <a:avLst/>
              <a:gdLst>
                <a:gd name="T0" fmla="*/ 403 w 773"/>
                <a:gd name="T1" fmla="*/ 85 h 1435"/>
                <a:gd name="T2" fmla="*/ 461 w 773"/>
                <a:gd name="T3" fmla="*/ 129 h 1435"/>
                <a:gd name="T4" fmla="*/ 508 w 773"/>
                <a:gd name="T5" fmla="*/ 136 h 1435"/>
                <a:gd name="T6" fmla="*/ 494 w 773"/>
                <a:gd name="T7" fmla="*/ 227 h 1435"/>
                <a:gd name="T8" fmla="*/ 485 w 773"/>
                <a:gd name="T9" fmla="*/ 286 h 1435"/>
                <a:gd name="T10" fmla="*/ 453 w 773"/>
                <a:gd name="T11" fmla="*/ 321 h 1435"/>
                <a:gd name="T12" fmla="*/ 431 w 773"/>
                <a:gd name="T13" fmla="*/ 369 h 1435"/>
                <a:gd name="T14" fmla="*/ 418 w 773"/>
                <a:gd name="T15" fmla="*/ 419 h 1435"/>
                <a:gd name="T16" fmla="*/ 445 w 773"/>
                <a:gd name="T17" fmla="*/ 461 h 1435"/>
                <a:gd name="T18" fmla="*/ 433 w 773"/>
                <a:gd name="T19" fmla="*/ 533 h 1435"/>
                <a:gd name="T20" fmla="*/ 399 w 773"/>
                <a:gd name="T21" fmla="*/ 581 h 1435"/>
                <a:gd name="T22" fmla="*/ 363 w 773"/>
                <a:gd name="T23" fmla="*/ 617 h 1435"/>
                <a:gd name="T24" fmla="*/ 356 w 773"/>
                <a:gd name="T25" fmla="*/ 656 h 1435"/>
                <a:gd name="T26" fmla="*/ 345 w 773"/>
                <a:gd name="T27" fmla="*/ 710 h 1435"/>
                <a:gd name="T28" fmla="*/ 397 w 773"/>
                <a:gd name="T29" fmla="*/ 738 h 1435"/>
                <a:gd name="T30" fmla="*/ 479 w 773"/>
                <a:gd name="T31" fmla="*/ 735 h 1435"/>
                <a:gd name="T32" fmla="*/ 549 w 773"/>
                <a:gd name="T33" fmla="*/ 742 h 1435"/>
                <a:gd name="T34" fmla="*/ 576 w 773"/>
                <a:gd name="T35" fmla="*/ 772 h 1435"/>
                <a:gd name="T36" fmla="*/ 606 w 773"/>
                <a:gd name="T37" fmla="*/ 830 h 1435"/>
                <a:gd name="T38" fmla="*/ 645 w 773"/>
                <a:gd name="T39" fmla="*/ 867 h 1435"/>
                <a:gd name="T40" fmla="*/ 679 w 773"/>
                <a:gd name="T41" fmla="*/ 909 h 1435"/>
                <a:gd name="T42" fmla="*/ 709 w 773"/>
                <a:gd name="T43" fmla="*/ 974 h 1435"/>
                <a:gd name="T44" fmla="*/ 726 w 773"/>
                <a:gd name="T45" fmla="*/ 1028 h 1435"/>
                <a:gd name="T46" fmla="*/ 729 w 773"/>
                <a:gd name="T47" fmla="*/ 1075 h 1435"/>
                <a:gd name="T48" fmla="*/ 732 w 773"/>
                <a:gd name="T49" fmla="*/ 1128 h 1435"/>
                <a:gd name="T50" fmla="*/ 739 w 773"/>
                <a:gd name="T51" fmla="*/ 1173 h 1435"/>
                <a:gd name="T52" fmla="*/ 732 w 773"/>
                <a:gd name="T53" fmla="*/ 1240 h 1435"/>
                <a:gd name="T54" fmla="*/ 739 w 773"/>
                <a:gd name="T55" fmla="*/ 1308 h 1435"/>
                <a:gd name="T56" fmla="*/ 752 w 773"/>
                <a:gd name="T57" fmla="*/ 1361 h 1435"/>
                <a:gd name="T58" fmla="*/ 764 w 773"/>
                <a:gd name="T59" fmla="*/ 1398 h 1435"/>
                <a:gd name="T60" fmla="*/ 692 w 773"/>
                <a:gd name="T61" fmla="*/ 1422 h 1435"/>
                <a:gd name="T62" fmla="*/ 325 w 773"/>
                <a:gd name="T63" fmla="*/ 1366 h 1435"/>
                <a:gd name="T64" fmla="*/ 0 w 773"/>
                <a:gd name="T65" fmla="*/ 1311 h 1435"/>
                <a:gd name="T66" fmla="*/ 3 w 773"/>
                <a:gd name="T67" fmla="*/ 1296 h 1435"/>
                <a:gd name="T68" fmla="*/ 14 w 773"/>
                <a:gd name="T69" fmla="*/ 1268 h 1435"/>
                <a:gd name="T70" fmla="*/ 10 w 773"/>
                <a:gd name="T71" fmla="*/ 1238 h 1435"/>
                <a:gd name="T72" fmla="*/ 17 w 773"/>
                <a:gd name="T73" fmla="*/ 1216 h 1435"/>
                <a:gd name="T74" fmla="*/ 31 w 773"/>
                <a:gd name="T75" fmla="*/ 1189 h 1435"/>
                <a:gd name="T76" fmla="*/ 41 w 773"/>
                <a:gd name="T77" fmla="*/ 1166 h 1435"/>
                <a:gd name="T78" fmla="*/ 30 w 773"/>
                <a:gd name="T79" fmla="*/ 1148 h 1435"/>
                <a:gd name="T80" fmla="*/ 28 w 773"/>
                <a:gd name="T81" fmla="*/ 1094 h 1435"/>
                <a:gd name="T82" fmla="*/ 53 w 773"/>
                <a:gd name="T83" fmla="*/ 1000 h 1435"/>
                <a:gd name="T84" fmla="*/ 89 w 773"/>
                <a:gd name="T85" fmla="*/ 881 h 1435"/>
                <a:gd name="T86" fmla="*/ 121 w 773"/>
                <a:gd name="T87" fmla="*/ 817 h 1435"/>
                <a:gd name="T88" fmla="*/ 121 w 773"/>
                <a:gd name="T89" fmla="*/ 769 h 1435"/>
                <a:gd name="T90" fmla="*/ 131 w 773"/>
                <a:gd name="T91" fmla="*/ 730 h 1435"/>
                <a:gd name="T92" fmla="*/ 146 w 773"/>
                <a:gd name="T93" fmla="*/ 679 h 1435"/>
                <a:gd name="T94" fmla="*/ 189 w 773"/>
                <a:gd name="T95" fmla="*/ 608 h 1435"/>
                <a:gd name="T96" fmla="*/ 179 w 773"/>
                <a:gd name="T97" fmla="*/ 547 h 1435"/>
                <a:gd name="T98" fmla="*/ 182 w 773"/>
                <a:gd name="T99" fmla="*/ 464 h 1435"/>
                <a:gd name="T100" fmla="*/ 193 w 773"/>
                <a:gd name="T101" fmla="*/ 323 h 1435"/>
                <a:gd name="T102" fmla="*/ 248 w 773"/>
                <a:gd name="T103" fmla="*/ 146 h 1435"/>
                <a:gd name="T104" fmla="*/ 294 w 773"/>
                <a:gd name="T105" fmla="*/ 81 h 1435"/>
                <a:gd name="T106" fmla="*/ 318 w 773"/>
                <a:gd name="T107" fmla="*/ 47 h 1435"/>
                <a:gd name="T108" fmla="*/ 352 w 773"/>
                <a:gd name="T109" fmla="*/ 33 h 1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73" h="1435">
                  <a:moveTo>
                    <a:pt x="359" y="46"/>
                  </a:moveTo>
                  <a:lnTo>
                    <a:pt x="366" y="56"/>
                  </a:lnTo>
                  <a:lnTo>
                    <a:pt x="373" y="64"/>
                  </a:lnTo>
                  <a:lnTo>
                    <a:pt x="379" y="70"/>
                  </a:lnTo>
                  <a:lnTo>
                    <a:pt x="386" y="77"/>
                  </a:lnTo>
                  <a:lnTo>
                    <a:pt x="397" y="81"/>
                  </a:lnTo>
                  <a:lnTo>
                    <a:pt x="403" y="85"/>
                  </a:lnTo>
                  <a:lnTo>
                    <a:pt x="410" y="94"/>
                  </a:lnTo>
                  <a:lnTo>
                    <a:pt x="417" y="105"/>
                  </a:lnTo>
                  <a:lnTo>
                    <a:pt x="424" y="113"/>
                  </a:lnTo>
                  <a:lnTo>
                    <a:pt x="430" y="119"/>
                  </a:lnTo>
                  <a:lnTo>
                    <a:pt x="437" y="125"/>
                  </a:lnTo>
                  <a:lnTo>
                    <a:pt x="447" y="128"/>
                  </a:lnTo>
                  <a:lnTo>
                    <a:pt x="461" y="129"/>
                  </a:lnTo>
                  <a:lnTo>
                    <a:pt x="471" y="129"/>
                  </a:lnTo>
                  <a:lnTo>
                    <a:pt x="482" y="128"/>
                  </a:lnTo>
                  <a:lnTo>
                    <a:pt x="494" y="128"/>
                  </a:lnTo>
                  <a:lnTo>
                    <a:pt x="504" y="126"/>
                  </a:lnTo>
                  <a:lnTo>
                    <a:pt x="508" y="126"/>
                  </a:lnTo>
                  <a:lnTo>
                    <a:pt x="508" y="129"/>
                  </a:lnTo>
                  <a:lnTo>
                    <a:pt x="508" y="136"/>
                  </a:lnTo>
                  <a:lnTo>
                    <a:pt x="506" y="155"/>
                  </a:lnTo>
                  <a:lnTo>
                    <a:pt x="508" y="171"/>
                  </a:lnTo>
                  <a:lnTo>
                    <a:pt x="508" y="186"/>
                  </a:lnTo>
                  <a:lnTo>
                    <a:pt x="506" y="198"/>
                  </a:lnTo>
                  <a:lnTo>
                    <a:pt x="505" y="208"/>
                  </a:lnTo>
                  <a:lnTo>
                    <a:pt x="501" y="219"/>
                  </a:lnTo>
                  <a:lnTo>
                    <a:pt x="494" y="227"/>
                  </a:lnTo>
                  <a:lnTo>
                    <a:pt x="486" y="236"/>
                  </a:lnTo>
                  <a:lnTo>
                    <a:pt x="478" y="248"/>
                  </a:lnTo>
                  <a:lnTo>
                    <a:pt x="474" y="256"/>
                  </a:lnTo>
                  <a:lnTo>
                    <a:pt x="474" y="262"/>
                  </a:lnTo>
                  <a:lnTo>
                    <a:pt x="477" y="270"/>
                  </a:lnTo>
                  <a:lnTo>
                    <a:pt x="481" y="278"/>
                  </a:lnTo>
                  <a:lnTo>
                    <a:pt x="485" y="286"/>
                  </a:lnTo>
                  <a:lnTo>
                    <a:pt x="485" y="294"/>
                  </a:lnTo>
                  <a:lnTo>
                    <a:pt x="484" y="300"/>
                  </a:lnTo>
                  <a:lnTo>
                    <a:pt x="481" y="306"/>
                  </a:lnTo>
                  <a:lnTo>
                    <a:pt x="472" y="311"/>
                  </a:lnTo>
                  <a:lnTo>
                    <a:pt x="462" y="317"/>
                  </a:lnTo>
                  <a:lnTo>
                    <a:pt x="454" y="321"/>
                  </a:lnTo>
                  <a:lnTo>
                    <a:pt x="453" y="321"/>
                  </a:lnTo>
                  <a:lnTo>
                    <a:pt x="445" y="324"/>
                  </a:lnTo>
                  <a:lnTo>
                    <a:pt x="441" y="327"/>
                  </a:lnTo>
                  <a:lnTo>
                    <a:pt x="437" y="334"/>
                  </a:lnTo>
                  <a:lnTo>
                    <a:pt x="435" y="340"/>
                  </a:lnTo>
                  <a:lnTo>
                    <a:pt x="434" y="348"/>
                  </a:lnTo>
                  <a:lnTo>
                    <a:pt x="433" y="361"/>
                  </a:lnTo>
                  <a:lnTo>
                    <a:pt x="431" y="369"/>
                  </a:lnTo>
                  <a:lnTo>
                    <a:pt x="431" y="379"/>
                  </a:lnTo>
                  <a:lnTo>
                    <a:pt x="433" y="385"/>
                  </a:lnTo>
                  <a:lnTo>
                    <a:pt x="431" y="392"/>
                  </a:lnTo>
                  <a:lnTo>
                    <a:pt x="428" y="400"/>
                  </a:lnTo>
                  <a:lnTo>
                    <a:pt x="424" y="407"/>
                  </a:lnTo>
                  <a:lnTo>
                    <a:pt x="420" y="415"/>
                  </a:lnTo>
                  <a:lnTo>
                    <a:pt x="418" y="419"/>
                  </a:lnTo>
                  <a:lnTo>
                    <a:pt x="420" y="426"/>
                  </a:lnTo>
                  <a:lnTo>
                    <a:pt x="424" y="433"/>
                  </a:lnTo>
                  <a:lnTo>
                    <a:pt x="431" y="440"/>
                  </a:lnTo>
                  <a:lnTo>
                    <a:pt x="437" y="446"/>
                  </a:lnTo>
                  <a:lnTo>
                    <a:pt x="440" y="451"/>
                  </a:lnTo>
                  <a:lnTo>
                    <a:pt x="442" y="457"/>
                  </a:lnTo>
                  <a:lnTo>
                    <a:pt x="445" y="461"/>
                  </a:lnTo>
                  <a:lnTo>
                    <a:pt x="448" y="468"/>
                  </a:lnTo>
                  <a:lnTo>
                    <a:pt x="450" y="475"/>
                  </a:lnTo>
                  <a:lnTo>
                    <a:pt x="450" y="484"/>
                  </a:lnTo>
                  <a:lnTo>
                    <a:pt x="448" y="496"/>
                  </a:lnTo>
                  <a:lnTo>
                    <a:pt x="445" y="509"/>
                  </a:lnTo>
                  <a:lnTo>
                    <a:pt x="440" y="522"/>
                  </a:lnTo>
                  <a:lnTo>
                    <a:pt x="433" y="533"/>
                  </a:lnTo>
                  <a:lnTo>
                    <a:pt x="427" y="545"/>
                  </a:lnTo>
                  <a:lnTo>
                    <a:pt x="423" y="552"/>
                  </a:lnTo>
                  <a:lnTo>
                    <a:pt x="418" y="557"/>
                  </a:lnTo>
                  <a:lnTo>
                    <a:pt x="413" y="561"/>
                  </a:lnTo>
                  <a:lnTo>
                    <a:pt x="406" y="567"/>
                  </a:lnTo>
                  <a:lnTo>
                    <a:pt x="401" y="577"/>
                  </a:lnTo>
                  <a:lnTo>
                    <a:pt x="399" y="581"/>
                  </a:lnTo>
                  <a:lnTo>
                    <a:pt x="396" y="584"/>
                  </a:lnTo>
                  <a:lnTo>
                    <a:pt x="394" y="586"/>
                  </a:lnTo>
                  <a:lnTo>
                    <a:pt x="390" y="591"/>
                  </a:lnTo>
                  <a:lnTo>
                    <a:pt x="386" y="598"/>
                  </a:lnTo>
                  <a:lnTo>
                    <a:pt x="379" y="604"/>
                  </a:lnTo>
                  <a:lnTo>
                    <a:pt x="370" y="612"/>
                  </a:lnTo>
                  <a:lnTo>
                    <a:pt x="363" y="617"/>
                  </a:lnTo>
                  <a:lnTo>
                    <a:pt x="355" y="622"/>
                  </a:lnTo>
                  <a:lnTo>
                    <a:pt x="350" y="627"/>
                  </a:lnTo>
                  <a:lnTo>
                    <a:pt x="348" y="634"/>
                  </a:lnTo>
                  <a:lnTo>
                    <a:pt x="348" y="638"/>
                  </a:lnTo>
                  <a:lnTo>
                    <a:pt x="350" y="644"/>
                  </a:lnTo>
                  <a:lnTo>
                    <a:pt x="352" y="648"/>
                  </a:lnTo>
                  <a:lnTo>
                    <a:pt x="356" y="656"/>
                  </a:lnTo>
                  <a:lnTo>
                    <a:pt x="357" y="662"/>
                  </a:lnTo>
                  <a:lnTo>
                    <a:pt x="357" y="665"/>
                  </a:lnTo>
                  <a:lnTo>
                    <a:pt x="356" y="676"/>
                  </a:lnTo>
                  <a:lnTo>
                    <a:pt x="355" y="682"/>
                  </a:lnTo>
                  <a:lnTo>
                    <a:pt x="352" y="690"/>
                  </a:lnTo>
                  <a:lnTo>
                    <a:pt x="348" y="701"/>
                  </a:lnTo>
                  <a:lnTo>
                    <a:pt x="345" y="710"/>
                  </a:lnTo>
                  <a:lnTo>
                    <a:pt x="345" y="720"/>
                  </a:lnTo>
                  <a:lnTo>
                    <a:pt x="339" y="731"/>
                  </a:lnTo>
                  <a:lnTo>
                    <a:pt x="336" y="735"/>
                  </a:lnTo>
                  <a:lnTo>
                    <a:pt x="348" y="735"/>
                  </a:lnTo>
                  <a:lnTo>
                    <a:pt x="359" y="737"/>
                  </a:lnTo>
                  <a:lnTo>
                    <a:pt x="382" y="738"/>
                  </a:lnTo>
                  <a:lnTo>
                    <a:pt x="397" y="738"/>
                  </a:lnTo>
                  <a:lnTo>
                    <a:pt x="414" y="738"/>
                  </a:lnTo>
                  <a:lnTo>
                    <a:pt x="423" y="738"/>
                  </a:lnTo>
                  <a:lnTo>
                    <a:pt x="431" y="738"/>
                  </a:lnTo>
                  <a:lnTo>
                    <a:pt x="442" y="738"/>
                  </a:lnTo>
                  <a:lnTo>
                    <a:pt x="455" y="738"/>
                  </a:lnTo>
                  <a:lnTo>
                    <a:pt x="467" y="737"/>
                  </a:lnTo>
                  <a:lnTo>
                    <a:pt x="479" y="735"/>
                  </a:lnTo>
                  <a:lnTo>
                    <a:pt x="498" y="737"/>
                  </a:lnTo>
                  <a:lnTo>
                    <a:pt x="511" y="738"/>
                  </a:lnTo>
                  <a:lnTo>
                    <a:pt x="521" y="738"/>
                  </a:lnTo>
                  <a:lnTo>
                    <a:pt x="530" y="738"/>
                  </a:lnTo>
                  <a:lnTo>
                    <a:pt x="538" y="741"/>
                  </a:lnTo>
                  <a:lnTo>
                    <a:pt x="542" y="741"/>
                  </a:lnTo>
                  <a:lnTo>
                    <a:pt x="549" y="742"/>
                  </a:lnTo>
                  <a:lnTo>
                    <a:pt x="555" y="744"/>
                  </a:lnTo>
                  <a:lnTo>
                    <a:pt x="557" y="745"/>
                  </a:lnTo>
                  <a:lnTo>
                    <a:pt x="560" y="748"/>
                  </a:lnTo>
                  <a:lnTo>
                    <a:pt x="563" y="754"/>
                  </a:lnTo>
                  <a:lnTo>
                    <a:pt x="567" y="759"/>
                  </a:lnTo>
                  <a:lnTo>
                    <a:pt x="572" y="765"/>
                  </a:lnTo>
                  <a:lnTo>
                    <a:pt x="576" y="772"/>
                  </a:lnTo>
                  <a:lnTo>
                    <a:pt x="579" y="778"/>
                  </a:lnTo>
                  <a:lnTo>
                    <a:pt x="583" y="788"/>
                  </a:lnTo>
                  <a:lnTo>
                    <a:pt x="586" y="796"/>
                  </a:lnTo>
                  <a:lnTo>
                    <a:pt x="589" y="806"/>
                  </a:lnTo>
                  <a:lnTo>
                    <a:pt x="594" y="816"/>
                  </a:lnTo>
                  <a:lnTo>
                    <a:pt x="600" y="824"/>
                  </a:lnTo>
                  <a:lnTo>
                    <a:pt x="606" y="830"/>
                  </a:lnTo>
                  <a:lnTo>
                    <a:pt x="613" y="834"/>
                  </a:lnTo>
                  <a:lnTo>
                    <a:pt x="621" y="840"/>
                  </a:lnTo>
                  <a:lnTo>
                    <a:pt x="626" y="844"/>
                  </a:lnTo>
                  <a:lnTo>
                    <a:pt x="627" y="847"/>
                  </a:lnTo>
                  <a:lnTo>
                    <a:pt x="631" y="853"/>
                  </a:lnTo>
                  <a:lnTo>
                    <a:pt x="640" y="861"/>
                  </a:lnTo>
                  <a:lnTo>
                    <a:pt x="645" y="867"/>
                  </a:lnTo>
                  <a:lnTo>
                    <a:pt x="651" y="874"/>
                  </a:lnTo>
                  <a:lnTo>
                    <a:pt x="659" y="881"/>
                  </a:lnTo>
                  <a:lnTo>
                    <a:pt x="665" y="888"/>
                  </a:lnTo>
                  <a:lnTo>
                    <a:pt x="668" y="892"/>
                  </a:lnTo>
                  <a:lnTo>
                    <a:pt x="668" y="894"/>
                  </a:lnTo>
                  <a:lnTo>
                    <a:pt x="672" y="899"/>
                  </a:lnTo>
                  <a:lnTo>
                    <a:pt x="679" y="909"/>
                  </a:lnTo>
                  <a:lnTo>
                    <a:pt x="689" y="923"/>
                  </a:lnTo>
                  <a:lnTo>
                    <a:pt x="692" y="928"/>
                  </a:lnTo>
                  <a:lnTo>
                    <a:pt x="696" y="936"/>
                  </a:lnTo>
                  <a:lnTo>
                    <a:pt x="701" y="944"/>
                  </a:lnTo>
                  <a:lnTo>
                    <a:pt x="705" y="955"/>
                  </a:lnTo>
                  <a:lnTo>
                    <a:pt x="708" y="964"/>
                  </a:lnTo>
                  <a:lnTo>
                    <a:pt x="709" y="974"/>
                  </a:lnTo>
                  <a:lnTo>
                    <a:pt x="712" y="983"/>
                  </a:lnTo>
                  <a:lnTo>
                    <a:pt x="715" y="994"/>
                  </a:lnTo>
                  <a:lnTo>
                    <a:pt x="718" y="1002"/>
                  </a:lnTo>
                  <a:lnTo>
                    <a:pt x="722" y="1012"/>
                  </a:lnTo>
                  <a:lnTo>
                    <a:pt x="725" y="1021"/>
                  </a:lnTo>
                  <a:lnTo>
                    <a:pt x="725" y="1027"/>
                  </a:lnTo>
                  <a:lnTo>
                    <a:pt x="726" y="1028"/>
                  </a:lnTo>
                  <a:lnTo>
                    <a:pt x="727" y="1035"/>
                  </a:lnTo>
                  <a:lnTo>
                    <a:pt x="730" y="1044"/>
                  </a:lnTo>
                  <a:lnTo>
                    <a:pt x="732" y="1052"/>
                  </a:lnTo>
                  <a:lnTo>
                    <a:pt x="730" y="1059"/>
                  </a:lnTo>
                  <a:lnTo>
                    <a:pt x="730" y="1062"/>
                  </a:lnTo>
                  <a:lnTo>
                    <a:pt x="730" y="1069"/>
                  </a:lnTo>
                  <a:lnTo>
                    <a:pt x="729" y="1075"/>
                  </a:lnTo>
                  <a:lnTo>
                    <a:pt x="729" y="1082"/>
                  </a:lnTo>
                  <a:lnTo>
                    <a:pt x="730" y="1090"/>
                  </a:lnTo>
                  <a:lnTo>
                    <a:pt x="732" y="1100"/>
                  </a:lnTo>
                  <a:lnTo>
                    <a:pt x="732" y="1107"/>
                  </a:lnTo>
                  <a:lnTo>
                    <a:pt x="732" y="1114"/>
                  </a:lnTo>
                  <a:lnTo>
                    <a:pt x="732" y="1123"/>
                  </a:lnTo>
                  <a:lnTo>
                    <a:pt x="732" y="1128"/>
                  </a:lnTo>
                  <a:lnTo>
                    <a:pt x="733" y="1134"/>
                  </a:lnTo>
                  <a:lnTo>
                    <a:pt x="733" y="1140"/>
                  </a:lnTo>
                  <a:lnTo>
                    <a:pt x="733" y="1149"/>
                  </a:lnTo>
                  <a:lnTo>
                    <a:pt x="738" y="1157"/>
                  </a:lnTo>
                  <a:lnTo>
                    <a:pt x="739" y="1161"/>
                  </a:lnTo>
                  <a:lnTo>
                    <a:pt x="739" y="1168"/>
                  </a:lnTo>
                  <a:lnTo>
                    <a:pt x="739" y="1173"/>
                  </a:lnTo>
                  <a:lnTo>
                    <a:pt x="736" y="1186"/>
                  </a:lnTo>
                  <a:lnTo>
                    <a:pt x="735" y="1193"/>
                  </a:lnTo>
                  <a:lnTo>
                    <a:pt x="735" y="1202"/>
                  </a:lnTo>
                  <a:lnTo>
                    <a:pt x="732" y="1209"/>
                  </a:lnTo>
                  <a:lnTo>
                    <a:pt x="730" y="1220"/>
                  </a:lnTo>
                  <a:lnTo>
                    <a:pt x="730" y="1232"/>
                  </a:lnTo>
                  <a:lnTo>
                    <a:pt x="732" y="1240"/>
                  </a:lnTo>
                  <a:lnTo>
                    <a:pt x="732" y="1247"/>
                  </a:lnTo>
                  <a:lnTo>
                    <a:pt x="733" y="1260"/>
                  </a:lnTo>
                  <a:lnTo>
                    <a:pt x="735" y="1270"/>
                  </a:lnTo>
                  <a:lnTo>
                    <a:pt x="735" y="1281"/>
                  </a:lnTo>
                  <a:lnTo>
                    <a:pt x="736" y="1289"/>
                  </a:lnTo>
                  <a:lnTo>
                    <a:pt x="738" y="1298"/>
                  </a:lnTo>
                  <a:lnTo>
                    <a:pt x="739" y="1308"/>
                  </a:lnTo>
                  <a:lnTo>
                    <a:pt x="740" y="1315"/>
                  </a:lnTo>
                  <a:lnTo>
                    <a:pt x="740" y="1325"/>
                  </a:lnTo>
                  <a:lnTo>
                    <a:pt x="740" y="1333"/>
                  </a:lnTo>
                  <a:lnTo>
                    <a:pt x="743" y="1342"/>
                  </a:lnTo>
                  <a:lnTo>
                    <a:pt x="747" y="1349"/>
                  </a:lnTo>
                  <a:lnTo>
                    <a:pt x="750" y="1356"/>
                  </a:lnTo>
                  <a:lnTo>
                    <a:pt x="752" y="1361"/>
                  </a:lnTo>
                  <a:lnTo>
                    <a:pt x="753" y="1367"/>
                  </a:lnTo>
                  <a:lnTo>
                    <a:pt x="757" y="1374"/>
                  </a:lnTo>
                  <a:lnTo>
                    <a:pt x="757" y="1377"/>
                  </a:lnTo>
                  <a:lnTo>
                    <a:pt x="759" y="1381"/>
                  </a:lnTo>
                  <a:lnTo>
                    <a:pt x="762" y="1388"/>
                  </a:lnTo>
                  <a:lnTo>
                    <a:pt x="763" y="1393"/>
                  </a:lnTo>
                  <a:lnTo>
                    <a:pt x="764" y="1398"/>
                  </a:lnTo>
                  <a:lnTo>
                    <a:pt x="764" y="1402"/>
                  </a:lnTo>
                  <a:lnTo>
                    <a:pt x="766" y="1405"/>
                  </a:lnTo>
                  <a:lnTo>
                    <a:pt x="767" y="1412"/>
                  </a:lnTo>
                  <a:lnTo>
                    <a:pt x="769" y="1418"/>
                  </a:lnTo>
                  <a:lnTo>
                    <a:pt x="770" y="1424"/>
                  </a:lnTo>
                  <a:lnTo>
                    <a:pt x="773" y="1435"/>
                  </a:lnTo>
                  <a:lnTo>
                    <a:pt x="692" y="1422"/>
                  </a:lnTo>
                  <a:lnTo>
                    <a:pt x="624" y="1412"/>
                  </a:lnTo>
                  <a:lnTo>
                    <a:pt x="559" y="1402"/>
                  </a:lnTo>
                  <a:lnTo>
                    <a:pt x="549" y="1401"/>
                  </a:lnTo>
                  <a:lnTo>
                    <a:pt x="498" y="1393"/>
                  </a:lnTo>
                  <a:lnTo>
                    <a:pt x="431" y="1383"/>
                  </a:lnTo>
                  <a:lnTo>
                    <a:pt x="382" y="1374"/>
                  </a:lnTo>
                  <a:lnTo>
                    <a:pt x="325" y="1366"/>
                  </a:lnTo>
                  <a:lnTo>
                    <a:pt x="258" y="1356"/>
                  </a:lnTo>
                  <a:lnTo>
                    <a:pt x="190" y="1346"/>
                  </a:lnTo>
                  <a:lnTo>
                    <a:pt x="118" y="1335"/>
                  </a:lnTo>
                  <a:lnTo>
                    <a:pt x="63" y="1326"/>
                  </a:lnTo>
                  <a:lnTo>
                    <a:pt x="3" y="1316"/>
                  </a:lnTo>
                  <a:lnTo>
                    <a:pt x="2" y="1313"/>
                  </a:lnTo>
                  <a:lnTo>
                    <a:pt x="0" y="1311"/>
                  </a:lnTo>
                  <a:lnTo>
                    <a:pt x="0" y="1308"/>
                  </a:lnTo>
                  <a:lnTo>
                    <a:pt x="4" y="1306"/>
                  </a:lnTo>
                  <a:lnTo>
                    <a:pt x="4" y="1304"/>
                  </a:lnTo>
                  <a:lnTo>
                    <a:pt x="2" y="1304"/>
                  </a:lnTo>
                  <a:lnTo>
                    <a:pt x="2" y="1298"/>
                  </a:lnTo>
                  <a:lnTo>
                    <a:pt x="3" y="1298"/>
                  </a:lnTo>
                  <a:lnTo>
                    <a:pt x="3" y="1296"/>
                  </a:lnTo>
                  <a:lnTo>
                    <a:pt x="6" y="1292"/>
                  </a:lnTo>
                  <a:lnTo>
                    <a:pt x="6" y="1291"/>
                  </a:lnTo>
                  <a:lnTo>
                    <a:pt x="3" y="1285"/>
                  </a:lnTo>
                  <a:lnTo>
                    <a:pt x="3" y="1284"/>
                  </a:lnTo>
                  <a:lnTo>
                    <a:pt x="4" y="1281"/>
                  </a:lnTo>
                  <a:lnTo>
                    <a:pt x="13" y="1272"/>
                  </a:lnTo>
                  <a:lnTo>
                    <a:pt x="14" y="1268"/>
                  </a:lnTo>
                  <a:lnTo>
                    <a:pt x="10" y="1263"/>
                  </a:lnTo>
                  <a:lnTo>
                    <a:pt x="10" y="1257"/>
                  </a:lnTo>
                  <a:lnTo>
                    <a:pt x="14" y="1250"/>
                  </a:lnTo>
                  <a:lnTo>
                    <a:pt x="13" y="1247"/>
                  </a:lnTo>
                  <a:lnTo>
                    <a:pt x="10" y="1244"/>
                  </a:lnTo>
                  <a:lnTo>
                    <a:pt x="10" y="1240"/>
                  </a:lnTo>
                  <a:lnTo>
                    <a:pt x="10" y="1238"/>
                  </a:lnTo>
                  <a:lnTo>
                    <a:pt x="9" y="1237"/>
                  </a:lnTo>
                  <a:lnTo>
                    <a:pt x="9" y="1236"/>
                  </a:lnTo>
                  <a:lnTo>
                    <a:pt x="10" y="1234"/>
                  </a:lnTo>
                  <a:lnTo>
                    <a:pt x="12" y="1227"/>
                  </a:lnTo>
                  <a:lnTo>
                    <a:pt x="17" y="1223"/>
                  </a:lnTo>
                  <a:lnTo>
                    <a:pt x="16" y="1219"/>
                  </a:lnTo>
                  <a:lnTo>
                    <a:pt x="17" y="1216"/>
                  </a:lnTo>
                  <a:lnTo>
                    <a:pt x="17" y="1216"/>
                  </a:lnTo>
                  <a:lnTo>
                    <a:pt x="16" y="1212"/>
                  </a:lnTo>
                  <a:lnTo>
                    <a:pt x="24" y="1205"/>
                  </a:lnTo>
                  <a:lnTo>
                    <a:pt x="24" y="1203"/>
                  </a:lnTo>
                  <a:lnTo>
                    <a:pt x="28" y="1199"/>
                  </a:lnTo>
                  <a:lnTo>
                    <a:pt x="31" y="1193"/>
                  </a:lnTo>
                  <a:lnTo>
                    <a:pt x="31" y="1189"/>
                  </a:lnTo>
                  <a:lnTo>
                    <a:pt x="36" y="1182"/>
                  </a:lnTo>
                  <a:lnTo>
                    <a:pt x="36" y="1178"/>
                  </a:lnTo>
                  <a:lnTo>
                    <a:pt x="37" y="1178"/>
                  </a:lnTo>
                  <a:lnTo>
                    <a:pt x="37" y="1169"/>
                  </a:lnTo>
                  <a:lnTo>
                    <a:pt x="39" y="1168"/>
                  </a:lnTo>
                  <a:lnTo>
                    <a:pt x="40" y="1168"/>
                  </a:lnTo>
                  <a:lnTo>
                    <a:pt x="41" y="1166"/>
                  </a:lnTo>
                  <a:lnTo>
                    <a:pt x="41" y="1166"/>
                  </a:lnTo>
                  <a:lnTo>
                    <a:pt x="43" y="1166"/>
                  </a:lnTo>
                  <a:lnTo>
                    <a:pt x="44" y="1164"/>
                  </a:lnTo>
                  <a:lnTo>
                    <a:pt x="43" y="1158"/>
                  </a:lnTo>
                  <a:lnTo>
                    <a:pt x="41" y="1157"/>
                  </a:lnTo>
                  <a:lnTo>
                    <a:pt x="36" y="1151"/>
                  </a:lnTo>
                  <a:lnTo>
                    <a:pt x="30" y="1148"/>
                  </a:lnTo>
                  <a:lnTo>
                    <a:pt x="28" y="1147"/>
                  </a:lnTo>
                  <a:lnTo>
                    <a:pt x="27" y="1147"/>
                  </a:lnTo>
                  <a:lnTo>
                    <a:pt x="26" y="1145"/>
                  </a:lnTo>
                  <a:lnTo>
                    <a:pt x="21" y="1142"/>
                  </a:lnTo>
                  <a:lnTo>
                    <a:pt x="21" y="1110"/>
                  </a:lnTo>
                  <a:lnTo>
                    <a:pt x="24" y="1103"/>
                  </a:lnTo>
                  <a:lnTo>
                    <a:pt x="28" y="1094"/>
                  </a:lnTo>
                  <a:lnTo>
                    <a:pt x="28" y="1093"/>
                  </a:lnTo>
                  <a:lnTo>
                    <a:pt x="41" y="1069"/>
                  </a:lnTo>
                  <a:lnTo>
                    <a:pt x="55" y="1052"/>
                  </a:lnTo>
                  <a:lnTo>
                    <a:pt x="60" y="1036"/>
                  </a:lnTo>
                  <a:lnTo>
                    <a:pt x="61" y="1021"/>
                  </a:lnTo>
                  <a:lnTo>
                    <a:pt x="57" y="1007"/>
                  </a:lnTo>
                  <a:lnTo>
                    <a:pt x="53" y="1000"/>
                  </a:lnTo>
                  <a:lnTo>
                    <a:pt x="54" y="983"/>
                  </a:lnTo>
                  <a:lnTo>
                    <a:pt x="72" y="921"/>
                  </a:lnTo>
                  <a:lnTo>
                    <a:pt x="82" y="912"/>
                  </a:lnTo>
                  <a:lnTo>
                    <a:pt x="84" y="911"/>
                  </a:lnTo>
                  <a:lnTo>
                    <a:pt x="85" y="896"/>
                  </a:lnTo>
                  <a:lnTo>
                    <a:pt x="89" y="889"/>
                  </a:lnTo>
                  <a:lnTo>
                    <a:pt x="89" y="881"/>
                  </a:lnTo>
                  <a:lnTo>
                    <a:pt x="101" y="853"/>
                  </a:lnTo>
                  <a:lnTo>
                    <a:pt x="105" y="848"/>
                  </a:lnTo>
                  <a:lnTo>
                    <a:pt x="107" y="841"/>
                  </a:lnTo>
                  <a:lnTo>
                    <a:pt x="115" y="834"/>
                  </a:lnTo>
                  <a:lnTo>
                    <a:pt x="115" y="829"/>
                  </a:lnTo>
                  <a:lnTo>
                    <a:pt x="119" y="823"/>
                  </a:lnTo>
                  <a:lnTo>
                    <a:pt x="121" y="817"/>
                  </a:lnTo>
                  <a:lnTo>
                    <a:pt x="121" y="815"/>
                  </a:lnTo>
                  <a:lnTo>
                    <a:pt x="119" y="803"/>
                  </a:lnTo>
                  <a:lnTo>
                    <a:pt x="119" y="795"/>
                  </a:lnTo>
                  <a:lnTo>
                    <a:pt x="118" y="786"/>
                  </a:lnTo>
                  <a:lnTo>
                    <a:pt x="114" y="783"/>
                  </a:lnTo>
                  <a:lnTo>
                    <a:pt x="115" y="779"/>
                  </a:lnTo>
                  <a:lnTo>
                    <a:pt x="121" y="769"/>
                  </a:lnTo>
                  <a:lnTo>
                    <a:pt x="119" y="764"/>
                  </a:lnTo>
                  <a:lnTo>
                    <a:pt x="112" y="761"/>
                  </a:lnTo>
                  <a:lnTo>
                    <a:pt x="115" y="754"/>
                  </a:lnTo>
                  <a:lnTo>
                    <a:pt x="125" y="748"/>
                  </a:lnTo>
                  <a:lnTo>
                    <a:pt x="128" y="742"/>
                  </a:lnTo>
                  <a:lnTo>
                    <a:pt x="125" y="740"/>
                  </a:lnTo>
                  <a:lnTo>
                    <a:pt x="131" y="730"/>
                  </a:lnTo>
                  <a:lnTo>
                    <a:pt x="133" y="723"/>
                  </a:lnTo>
                  <a:lnTo>
                    <a:pt x="151" y="720"/>
                  </a:lnTo>
                  <a:lnTo>
                    <a:pt x="151" y="714"/>
                  </a:lnTo>
                  <a:lnTo>
                    <a:pt x="145" y="711"/>
                  </a:lnTo>
                  <a:lnTo>
                    <a:pt x="145" y="706"/>
                  </a:lnTo>
                  <a:lnTo>
                    <a:pt x="136" y="704"/>
                  </a:lnTo>
                  <a:lnTo>
                    <a:pt x="146" y="679"/>
                  </a:lnTo>
                  <a:lnTo>
                    <a:pt x="163" y="658"/>
                  </a:lnTo>
                  <a:lnTo>
                    <a:pt x="179" y="655"/>
                  </a:lnTo>
                  <a:lnTo>
                    <a:pt x="184" y="636"/>
                  </a:lnTo>
                  <a:lnTo>
                    <a:pt x="182" y="632"/>
                  </a:lnTo>
                  <a:lnTo>
                    <a:pt x="184" y="627"/>
                  </a:lnTo>
                  <a:lnTo>
                    <a:pt x="187" y="618"/>
                  </a:lnTo>
                  <a:lnTo>
                    <a:pt x="189" y="608"/>
                  </a:lnTo>
                  <a:lnTo>
                    <a:pt x="193" y="600"/>
                  </a:lnTo>
                  <a:lnTo>
                    <a:pt x="190" y="593"/>
                  </a:lnTo>
                  <a:lnTo>
                    <a:pt x="192" y="588"/>
                  </a:lnTo>
                  <a:lnTo>
                    <a:pt x="183" y="580"/>
                  </a:lnTo>
                  <a:lnTo>
                    <a:pt x="186" y="570"/>
                  </a:lnTo>
                  <a:lnTo>
                    <a:pt x="177" y="563"/>
                  </a:lnTo>
                  <a:lnTo>
                    <a:pt x="179" y="547"/>
                  </a:lnTo>
                  <a:lnTo>
                    <a:pt x="179" y="539"/>
                  </a:lnTo>
                  <a:lnTo>
                    <a:pt x="183" y="525"/>
                  </a:lnTo>
                  <a:lnTo>
                    <a:pt x="183" y="512"/>
                  </a:lnTo>
                  <a:lnTo>
                    <a:pt x="177" y="491"/>
                  </a:lnTo>
                  <a:lnTo>
                    <a:pt x="179" y="487"/>
                  </a:lnTo>
                  <a:lnTo>
                    <a:pt x="182" y="477"/>
                  </a:lnTo>
                  <a:lnTo>
                    <a:pt x="182" y="464"/>
                  </a:lnTo>
                  <a:lnTo>
                    <a:pt x="179" y="451"/>
                  </a:lnTo>
                  <a:lnTo>
                    <a:pt x="187" y="427"/>
                  </a:lnTo>
                  <a:lnTo>
                    <a:pt x="197" y="420"/>
                  </a:lnTo>
                  <a:lnTo>
                    <a:pt x="221" y="390"/>
                  </a:lnTo>
                  <a:lnTo>
                    <a:pt x="217" y="379"/>
                  </a:lnTo>
                  <a:lnTo>
                    <a:pt x="196" y="338"/>
                  </a:lnTo>
                  <a:lnTo>
                    <a:pt x="193" y="323"/>
                  </a:lnTo>
                  <a:lnTo>
                    <a:pt x="193" y="301"/>
                  </a:lnTo>
                  <a:lnTo>
                    <a:pt x="210" y="276"/>
                  </a:lnTo>
                  <a:lnTo>
                    <a:pt x="223" y="248"/>
                  </a:lnTo>
                  <a:lnTo>
                    <a:pt x="223" y="217"/>
                  </a:lnTo>
                  <a:lnTo>
                    <a:pt x="233" y="201"/>
                  </a:lnTo>
                  <a:lnTo>
                    <a:pt x="233" y="170"/>
                  </a:lnTo>
                  <a:lnTo>
                    <a:pt x="248" y="146"/>
                  </a:lnTo>
                  <a:lnTo>
                    <a:pt x="255" y="130"/>
                  </a:lnTo>
                  <a:lnTo>
                    <a:pt x="270" y="115"/>
                  </a:lnTo>
                  <a:lnTo>
                    <a:pt x="288" y="98"/>
                  </a:lnTo>
                  <a:lnTo>
                    <a:pt x="291" y="88"/>
                  </a:lnTo>
                  <a:lnTo>
                    <a:pt x="289" y="88"/>
                  </a:lnTo>
                  <a:lnTo>
                    <a:pt x="288" y="85"/>
                  </a:lnTo>
                  <a:lnTo>
                    <a:pt x="294" y="81"/>
                  </a:lnTo>
                  <a:lnTo>
                    <a:pt x="295" y="78"/>
                  </a:lnTo>
                  <a:lnTo>
                    <a:pt x="294" y="74"/>
                  </a:lnTo>
                  <a:lnTo>
                    <a:pt x="299" y="68"/>
                  </a:lnTo>
                  <a:lnTo>
                    <a:pt x="301" y="60"/>
                  </a:lnTo>
                  <a:lnTo>
                    <a:pt x="306" y="50"/>
                  </a:lnTo>
                  <a:lnTo>
                    <a:pt x="313" y="50"/>
                  </a:lnTo>
                  <a:lnTo>
                    <a:pt x="318" y="47"/>
                  </a:lnTo>
                  <a:lnTo>
                    <a:pt x="318" y="43"/>
                  </a:lnTo>
                  <a:lnTo>
                    <a:pt x="311" y="39"/>
                  </a:lnTo>
                  <a:lnTo>
                    <a:pt x="318" y="27"/>
                  </a:lnTo>
                  <a:lnTo>
                    <a:pt x="318" y="2"/>
                  </a:lnTo>
                  <a:lnTo>
                    <a:pt x="332" y="0"/>
                  </a:lnTo>
                  <a:lnTo>
                    <a:pt x="342" y="19"/>
                  </a:lnTo>
                  <a:lnTo>
                    <a:pt x="352" y="33"/>
                  </a:lnTo>
                  <a:lnTo>
                    <a:pt x="359" y="46"/>
                  </a:lnTo>
                  <a:close/>
                </a:path>
              </a:pathLst>
            </a:custGeom>
            <a:grp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5" name="Freeform 23">
              <a:extLst>
                <a:ext uri="{FF2B5EF4-FFF2-40B4-BE49-F238E27FC236}">
                  <a16:creationId xmlns:a16="http://schemas.microsoft.com/office/drawing/2014/main" id="{540A700C-77E4-3AE9-285F-FBB14B48AB1A}"/>
                </a:ext>
              </a:extLst>
            </p:cNvPr>
            <p:cNvSpPr>
              <a:spLocks/>
            </p:cNvSpPr>
            <p:nvPr/>
          </p:nvSpPr>
          <p:spPr bwMode="auto">
            <a:xfrm>
              <a:off x="1593" y="1266"/>
              <a:ext cx="357" cy="504"/>
            </a:xfrm>
            <a:custGeom>
              <a:avLst/>
              <a:gdLst>
                <a:gd name="T0" fmla="*/ 118 w 357"/>
                <a:gd name="T1" fmla="*/ 39 h 504"/>
                <a:gd name="T2" fmla="*/ 140 w 357"/>
                <a:gd name="T3" fmla="*/ 54 h 504"/>
                <a:gd name="T4" fmla="*/ 191 w 357"/>
                <a:gd name="T5" fmla="*/ 60 h 504"/>
                <a:gd name="T6" fmla="*/ 248 w 357"/>
                <a:gd name="T7" fmla="*/ 60 h 504"/>
                <a:gd name="T8" fmla="*/ 289 w 357"/>
                <a:gd name="T9" fmla="*/ 54 h 504"/>
                <a:gd name="T10" fmla="*/ 311 w 357"/>
                <a:gd name="T11" fmla="*/ 91 h 504"/>
                <a:gd name="T12" fmla="*/ 333 w 357"/>
                <a:gd name="T13" fmla="*/ 118 h 504"/>
                <a:gd name="T14" fmla="*/ 355 w 357"/>
                <a:gd name="T15" fmla="*/ 152 h 504"/>
                <a:gd name="T16" fmla="*/ 336 w 357"/>
                <a:gd name="T17" fmla="*/ 165 h 504"/>
                <a:gd name="T18" fmla="*/ 331 w 357"/>
                <a:gd name="T19" fmla="*/ 189 h 504"/>
                <a:gd name="T20" fmla="*/ 322 w 357"/>
                <a:gd name="T21" fmla="*/ 199 h 504"/>
                <a:gd name="T22" fmla="*/ 312 w 357"/>
                <a:gd name="T23" fmla="*/ 206 h 504"/>
                <a:gd name="T24" fmla="*/ 301 w 357"/>
                <a:gd name="T25" fmla="*/ 205 h 504"/>
                <a:gd name="T26" fmla="*/ 291 w 357"/>
                <a:gd name="T27" fmla="*/ 203 h 504"/>
                <a:gd name="T28" fmla="*/ 281 w 357"/>
                <a:gd name="T29" fmla="*/ 199 h 504"/>
                <a:gd name="T30" fmla="*/ 267 w 357"/>
                <a:gd name="T31" fmla="*/ 207 h 504"/>
                <a:gd name="T32" fmla="*/ 268 w 357"/>
                <a:gd name="T33" fmla="*/ 215 h 504"/>
                <a:gd name="T34" fmla="*/ 271 w 357"/>
                <a:gd name="T35" fmla="*/ 227 h 504"/>
                <a:gd name="T36" fmla="*/ 272 w 357"/>
                <a:gd name="T37" fmla="*/ 240 h 504"/>
                <a:gd name="T38" fmla="*/ 271 w 357"/>
                <a:gd name="T39" fmla="*/ 247 h 504"/>
                <a:gd name="T40" fmla="*/ 279 w 357"/>
                <a:gd name="T41" fmla="*/ 253 h 504"/>
                <a:gd name="T42" fmla="*/ 274 w 357"/>
                <a:gd name="T43" fmla="*/ 264 h 504"/>
                <a:gd name="T44" fmla="*/ 264 w 357"/>
                <a:gd name="T45" fmla="*/ 256 h 504"/>
                <a:gd name="T46" fmla="*/ 255 w 357"/>
                <a:gd name="T47" fmla="*/ 253 h 504"/>
                <a:gd name="T48" fmla="*/ 245 w 357"/>
                <a:gd name="T49" fmla="*/ 254 h 504"/>
                <a:gd name="T50" fmla="*/ 240 w 357"/>
                <a:gd name="T51" fmla="*/ 264 h 504"/>
                <a:gd name="T52" fmla="*/ 227 w 357"/>
                <a:gd name="T53" fmla="*/ 274 h 504"/>
                <a:gd name="T54" fmla="*/ 213 w 357"/>
                <a:gd name="T55" fmla="*/ 283 h 504"/>
                <a:gd name="T56" fmla="*/ 196 w 357"/>
                <a:gd name="T57" fmla="*/ 294 h 504"/>
                <a:gd name="T58" fmla="*/ 159 w 357"/>
                <a:gd name="T59" fmla="*/ 335 h 504"/>
                <a:gd name="T60" fmla="*/ 196 w 357"/>
                <a:gd name="T61" fmla="*/ 355 h 504"/>
                <a:gd name="T62" fmla="*/ 178 w 357"/>
                <a:gd name="T63" fmla="*/ 372 h 504"/>
                <a:gd name="T64" fmla="*/ 187 w 357"/>
                <a:gd name="T65" fmla="*/ 391 h 504"/>
                <a:gd name="T66" fmla="*/ 159 w 357"/>
                <a:gd name="T67" fmla="*/ 423 h 504"/>
                <a:gd name="T68" fmla="*/ 110 w 357"/>
                <a:gd name="T69" fmla="*/ 440 h 504"/>
                <a:gd name="T70" fmla="*/ 98 w 357"/>
                <a:gd name="T71" fmla="*/ 493 h 504"/>
                <a:gd name="T72" fmla="*/ 37 w 357"/>
                <a:gd name="T73" fmla="*/ 459 h 504"/>
                <a:gd name="T74" fmla="*/ 31 w 357"/>
                <a:gd name="T75" fmla="*/ 439 h 504"/>
                <a:gd name="T76" fmla="*/ 27 w 357"/>
                <a:gd name="T77" fmla="*/ 419 h 504"/>
                <a:gd name="T78" fmla="*/ 24 w 357"/>
                <a:gd name="T79" fmla="*/ 399 h 504"/>
                <a:gd name="T80" fmla="*/ 25 w 357"/>
                <a:gd name="T81" fmla="*/ 378 h 504"/>
                <a:gd name="T82" fmla="*/ 28 w 357"/>
                <a:gd name="T83" fmla="*/ 361 h 504"/>
                <a:gd name="T84" fmla="*/ 17 w 357"/>
                <a:gd name="T85" fmla="*/ 344 h 504"/>
                <a:gd name="T86" fmla="*/ 8 w 357"/>
                <a:gd name="T87" fmla="*/ 321 h 504"/>
                <a:gd name="T88" fmla="*/ 15 w 357"/>
                <a:gd name="T89" fmla="*/ 305 h 504"/>
                <a:gd name="T90" fmla="*/ 24 w 357"/>
                <a:gd name="T91" fmla="*/ 287 h 504"/>
                <a:gd name="T92" fmla="*/ 25 w 357"/>
                <a:gd name="T93" fmla="*/ 261 h 504"/>
                <a:gd name="T94" fmla="*/ 18 w 357"/>
                <a:gd name="T95" fmla="*/ 240 h 504"/>
                <a:gd name="T96" fmla="*/ 5 w 357"/>
                <a:gd name="T97" fmla="*/ 224 h 504"/>
                <a:gd name="T98" fmla="*/ 2 w 357"/>
                <a:gd name="T99" fmla="*/ 202 h 504"/>
                <a:gd name="T100" fmla="*/ 8 w 357"/>
                <a:gd name="T101" fmla="*/ 180 h 504"/>
                <a:gd name="T102" fmla="*/ 18 w 357"/>
                <a:gd name="T103" fmla="*/ 162 h 504"/>
                <a:gd name="T104" fmla="*/ 22 w 357"/>
                <a:gd name="T105" fmla="*/ 145 h 504"/>
                <a:gd name="T106" fmla="*/ 21 w 357"/>
                <a:gd name="T107" fmla="*/ 127 h 504"/>
                <a:gd name="T108" fmla="*/ 27 w 357"/>
                <a:gd name="T109" fmla="*/ 109 h 504"/>
                <a:gd name="T110" fmla="*/ 32 w 357"/>
                <a:gd name="T111" fmla="*/ 95 h 504"/>
                <a:gd name="T112" fmla="*/ 35 w 357"/>
                <a:gd name="T113" fmla="*/ 81 h 504"/>
                <a:gd name="T114" fmla="*/ 39 w 357"/>
                <a:gd name="T115" fmla="*/ 64 h 504"/>
                <a:gd name="T116" fmla="*/ 45 w 357"/>
                <a:gd name="T117" fmla="*/ 46 h 504"/>
                <a:gd name="T118" fmla="*/ 48 w 357"/>
                <a:gd name="T119" fmla="*/ 37 h 504"/>
                <a:gd name="T120" fmla="*/ 52 w 357"/>
                <a:gd name="T121" fmla="*/ 22 h 504"/>
                <a:gd name="T122" fmla="*/ 41 w 357"/>
                <a:gd name="T123" fmla="*/ 6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57" h="504">
                  <a:moveTo>
                    <a:pt x="85" y="0"/>
                  </a:moveTo>
                  <a:lnTo>
                    <a:pt x="85" y="2"/>
                  </a:lnTo>
                  <a:lnTo>
                    <a:pt x="91" y="3"/>
                  </a:lnTo>
                  <a:lnTo>
                    <a:pt x="95" y="6"/>
                  </a:lnTo>
                  <a:lnTo>
                    <a:pt x="99" y="9"/>
                  </a:lnTo>
                  <a:lnTo>
                    <a:pt x="102" y="10"/>
                  </a:lnTo>
                  <a:lnTo>
                    <a:pt x="106" y="13"/>
                  </a:lnTo>
                  <a:lnTo>
                    <a:pt x="108" y="17"/>
                  </a:lnTo>
                  <a:lnTo>
                    <a:pt x="109" y="22"/>
                  </a:lnTo>
                  <a:lnTo>
                    <a:pt x="110" y="27"/>
                  </a:lnTo>
                  <a:lnTo>
                    <a:pt x="112" y="33"/>
                  </a:lnTo>
                  <a:lnTo>
                    <a:pt x="112" y="33"/>
                  </a:lnTo>
                  <a:lnTo>
                    <a:pt x="113" y="34"/>
                  </a:lnTo>
                  <a:lnTo>
                    <a:pt x="118" y="39"/>
                  </a:lnTo>
                  <a:lnTo>
                    <a:pt x="120" y="41"/>
                  </a:lnTo>
                  <a:lnTo>
                    <a:pt x="122" y="43"/>
                  </a:lnTo>
                  <a:lnTo>
                    <a:pt x="125" y="44"/>
                  </a:lnTo>
                  <a:lnTo>
                    <a:pt x="125" y="46"/>
                  </a:lnTo>
                  <a:lnTo>
                    <a:pt x="125" y="47"/>
                  </a:lnTo>
                  <a:lnTo>
                    <a:pt x="125" y="49"/>
                  </a:lnTo>
                  <a:lnTo>
                    <a:pt x="130" y="51"/>
                  </a:lnTo>
                  <a:lnTo>
                    <a:pt x="132" y="50"/>
                  </a:lnTo>
                  <a:lnTo>
                    <a:pt x="135" y="50"/>
                  </a:lnTo>
                  <a:lnTo>
                    <a:pt x="136" y="50"/>
                  </a:lnTo>
                  <a:lnTo>
                    <a:pt x="137" y="51"/>
                  </a:lnTo>
                  <a:lnTo>
                    <a:pt x="137" y="51"/>
                  </a:lnTo>
                  <a:lnTo>
                    <a:pt x="140" y="53"/>
                  </a:lnTo>
                  <a:lnTo>
                    <a:pt x="140" y="54"/>
                  </a:lnTo>
                  <a:lnTo>
                    <a:pt x="143" y="54"/>
                  </a:lnTo>
                  <a:lnTo>
                    <a:pt x="146" y="53"/>
                  </a:lnTo>
                  <a:lnTo>
                    <a:pt x="150" y="53"/>
                  </a:lnTo>
                  <a:lnTo>
                    <a:pt x="153" y="54"/>
                  </a:lnTo>
                  <a:lnTo>
                    <a:pt x="153" y="58"/>
                  </a:lnTo>
                  <a:lnTo>
                    <a:pt x="156" y="63"/>
                  </a:lnTo>
                  <a:lnTo>
                    <a:pt x="160" y="63"/>
                  </a:lnTo>
                  <a:lnTo>
                    <a:pt x="162" y="61"/>
                  </a:lnTo>
                  <a:lnTo>
                    <a:pt x="163" y="60"/>
                  </a:lnTo>
                  <a:lnTo>
                    <a:pt x="164" y="58"/>
                  </a:lnTo>
                  <a:lnTo>
                    <a:pt x="169" y="58"/>
                  </a:lnTo>
                  <a:lnTo>
                    <a:pt x="177" y="60"/>
                  </a:lnTo>
                  <a:lnTo>
                    <a:pt x="184" y="60"/>
                  </a:lnTo>
                  <a:lnTo>
                    <a:pt x="191" y="60"/>
                  </a:lnTo>
                  <a:lnTo>
                    <a:pt x="197" y="60"/>
                  </a:lnTo>
                  <a:lnTo>
                    <a:pt x="206" y="60"/>
                  </a:lnTo>
                  <a:lnTo>
                    <a:pt x="210" y="60"/>
                  </a:lnTo>
                  <a:lnTo>
                    <a:pt x="214" y="61"/>
                  </a:lnTo>
                  <a:lnTo>
                    <a:pt x="220" y="60"/>
                  </a:lnTo>
                  <a:lnTo>
                    <a:pt x="223" y="60"/>
                  </a:lnTo>
                  <a:lnTo>
                    <a:pt x="224" y="60"/>
                  </a:lnTo>
                  <a:lnTo>
                    <a:pt x="228" y="60"/>
                  </a:lnTo>
                  <a:lnTo>
                    <a:pt x="231" y="58"/>
                  </a:lnTo>
                  <a:lnTo>
                    <a:pt x="234" y="60"/>
                  </a:lnTo>
                  <a:lnTo>
                    <a:pt x="240" y="58"/>
                  </a:lnTo>
                  <a:lnTo>
                    <a:pt x="245" y="58"/>
                  </a:lnTo>
                  <a:lnTo>
                    <a:pt x="248" y="58"/>
                  </a:lnTo>
                  <a:lnTo>
                    <a:pt x="248" y="60"/>
                  </a:lnTo>
                  <a:lnTo>
                    <a:pt x="250" y="61"/>
                  </a:lnTo>
                  <a:lnTo>
                    <a:pt x="252" y="60"/>
                  </a:lnTo>
                  <a:lnTo>
                    <a:pt x="255" y="58"/>
                  </a:lnTo>
                  <a:lnTo>
                    <a:pt x="260" y="57"/>
                  </a:lnTo>
                  <a:lnTo>
                    <a:pt x="267" y="58"/>
                  </a:lnTo>
                  <a:lnTo>
                    <a:pt x="272" y="60"/>
                  </a:lnTo>
                  <a:lnTo>
                    <a:pt x="274" y="58"/>
                  </a:lnTo>
                  <a:lnTo>
                    <a:pt x="277" y="56"/>
                  </a:lnTo>
                  <a:lnTo>
                    <a:pt x="277" y="54"/>
                  </a:lnTo>
                  <a:lnTo>
                    <a:pt x="278" y="54"/>
                  </a:lnTo>
                  <a:lnTo>
                    <a:pt x="282" y="56"/>
                  </a:lnTo>
                  <a:lnTo>
                    <a:pt x="284" y="56"/>
                  </a:lnTo>
                  <a:lnTo>
                    <a:pt x="287" y="54"/>
                  </a:lnTo>
                  <a:lnTo>
                    <a:pt x="289" y="54"/>
                  </a:lnTo>
                  <a:lnTo>
                    <a:pt x="292" y="56"/>
                  </a:lnTo>
                  <a:lnTo>
                    <a:pt x="295" y="56"/>
                  </a:lnTo>
                  <a:lnTo>
                    <a:pt x="297" y="56"/>
                  </a:lnTo>
                  <a:lnTo>
                    <a:pt x="299" y="61"/>
                  </a:lnTo>
                  <a:lnTo>
                    <a:pt x="306" y="67"/>
                  </a:lnTo>
                  <a:lnTo>
                    <a:pt x="312" y="71"/>
                  </a:lnTo>
                  <a:lnTo>
                    <a:pt x="319" y="76"/>
                  </a:lnTo>
                  <a:lnTo>
                    <a:pt x="324" y="80"/>
                  </a:lnTo>
                  <a:lnTo>
                    <a:pt x="321" y="83"/>
                  </a:lnTo>
                  <a:lnTo>
                    <a:pt x="315" y="81"/>
                  </a:lnTo>
                  <a:lnTo>
                    <a:pt x="312" y="83"/>
                  </a:lnTo>
                  <a:lnTo>
                    <a:pt x="312" y="87"/>
                  </a:lnTo>
                  <a:lnTo>
                    <a:pt x="309" y="90"/>
                  </a:lnTo>
                  <a:lnTo>
                    <a:pt x="311" y="91"/>
                  </a:lnTo>
                  <a:lnTo>
                    <a:pt x="309" y="94"/>
                  </a:lnTo>
                  <a:lnTo>
                    <a:pt x="305" y="95"/>
                  </a:lnTo>
                  <a:lnTo>
                    <a:pt x="302" y="100"/>
                  </a:lnTo>
                  <a:lnTo>
                    <a:pt x="302" y="102"/>
                  </a:lnTo>
                  <a:lnTo>
                    <a:pt x="299" y="105"/>
                  </a:lnTo>
                  <a:lnTo>
                    <a:pt x="302" y="108"/>
                  </a:lnTo>
                  <a:lnTo>
                    <a:pt x="308" y="109"/>
                  </a:lnTo>
                  <a:lnTo>
                    <a:pt x="309" y="112"/>
                  </a:lnTo>
                  <a:lnTo>
                    <a:pt x="309" y="114"/>
                  </a:lnTo>
                  <a:lnTo>
                    <a:pt x="312" y="115"/>
                  </a:lnTo>
                  <a:lnTo>
                    <a:pt x="318" y="112"/>
                  </a:lnTo>
                  <a:lnTo>
                    <a:pt x="325" y="111"/>
                  </a:lnTo>
                  <a:lnTo>
                    <a:pt x="328" y="115"/>
                  </a:lnTo>
                  <a:lnTo>
                    <a:pt x="333" y="118"/>
                  </a:lnTo>
                  <a:lnTo>
                    <a:pt x="336" y="120"/>
                  </a:lnTo>
                  <a:lnTo>
                    <a:pt x="339" y="120"/>
                  </a:lnTo>
                  <a:lnTo>
                    <a:pt x="339" y="121"/>
                  </a:lnTo>
                  <a:lnTo>
                    <a:pt x="345" y="125"/>
                  </a:lnTo>
                  <a:lnTo>
                    <a:pt x="349" y="128"/>
                  </a:lnTo>
                  <a:lnTo>
                    <a:pt x="352" y="131"/>
                  </a:lnTo>
                  <a:lnTo>
                    <a:pt x="355" y="137"/>
                  </a:lnTo>
                  <a:lnTo>
                    <a:pt x="355" y="139"/>
                  </a:lnTo>
                  <a:lnTo>
                    <a:pt x="355" y="141"/>
                  </a:lnTo>
                  <a:lnTo>
                    <a:pt x="356" y="145"/>
                  </a:lnTo>
                  <a:lnTo>
                    <a:pt x="356" y="146"/>
                  </a:lnTo>
                  <a:lnTo>
                    <a:pt x="357" y="153"/>
                  </a:lnTo>
                  <a:lnTo>
                    <a:pt x="357" y="153"/>
                  </a:lnTo>
                  <a:lnTo>
                    <a:pt x="355" y="152"/>
                  </a:lnTo>
                  <a:lnTo>
                    <a:pt x="350" y="155"/>
                  </a:lnTo>
                  <a:lnTo>
                    <a:pt x="349" y="155"/>
                  </a:lnTo>
                  <a:lnTo>
                    <a:pt x="348" y="155"/>
                  </a:lnTo>
                  <a:lnTo>
                    <a:pt x="346" y="155"/>
                  </a:lnTo>
                  <a:lnTo>
                    <a:pt x="345" y="156"/>
                  </a:lnTo>
                  <a:lnTo>
                    <a:pt x="345" y="155"/>
                  </a:lnTo>
                  <a:lnTo>
                    <a:pt x="341" y="158"/>
                  </a:lnTo>
                  <a:lnTo>
                    <a:pt x="338" y="159"/>
                  </a:lnTo>
                  <a:lnTo>
                    <a:pt x="338" y="161"/>
                  </a:lnTo>
                  <a:lnTo>
                    <a:pt x="338" y="162"/>
                  </a:lnTo>
                  <a:lnTo>
                    <a:pt x="338" y="164"/>
                  </a:lnTo>
                  <a:lnTo>
                    <a:pt x="338" y="164"/>
                  </a:lnTo>
                  <a:lnTo>
                    <a:pt x="338" y="165"/>
                  </a:lnTo>
                  <a:lnTo>
                    <a:pt x="336" y="165"/>
                  </a:lnTo>
                  <a:lnTo>
                    <a:pt x="336" y="166"/>
                  </a:lnTo>
                  <a:lnTo>
                    <a:pt x="333" y="169"/>
                  </a:lnTo>
                  <a:lnTo>
                    <a:pt x="331" y="172"/>
                  </a:lnTo>
                  <a:lnTo>
                    <a:pt x="329" y="172"/>
                  </a:lnTo>
                  <a:lnTo>
                    <a:pt x="329" y="173"/>
                  </a:lnTo>
                  <a:lnTo>
                    <a:pt x="329" y="173"/>
                  </a:lnTo>
                  <a:lnTo>
                    <a:pt x="328" y="175"/>
                  </a:lnTo>
                  <a:lnTo>
                    <a:pt x="328" y="175"/>
                  </a:lnTo>
                  <a:lnTo>
                    <a:pt x="328" y="175"/>
                  </a:lnTo>
                  <a:lnTo>
                    <a:pt x="329" y="182"/>
                  </a:lnTo>
                  <a:lnTo>
                    <a:pt x="329" y="186"/>
                  </a:lnTo>
                  <a:lnTo>
                    <a:pt x="331" y="188"/>
                  </a:lnTo>
                  <a:lnTo>
                    <a:pt x="331" y="188"/>
                  </a:lnTo>
                  <a:lnTo>
                    <a:pt x="331" y="189"/>
                  </a:lnTo>
                  <a:lnTo>
                    <a:pt x="331" y="191"/>
                  </a:lnTo>
                  <a:lnTo>
                    <a:pt x="331" y="191"/>
                  </a:lnTo>
                  <a:lnTo>
                    <a:pt x="329" y="192"/>
                  </a:lnTo>
                  <a:lnTo>
                    <a:pt x="328" y="192"/>
                  </a:lnTo>
                  <a:lnTo>
                    <a:pt x="328" y="192"/>
                  </a:lnTo>
                  <a:lnTo>
                    <a:pt x="328" y="193"/>
                  </a:lnTo>
                  <a:lnTo>
                    <a:pt x="328" y="193"/>
                  </a:lnTo>
                  <a:lnTo>
                    <a:pt x="328" y="196"/>
                  </a:lnTo>
                  <a:lnTo>
                    <a:pt x="326" y="196"/>
                  </a:lnTo>
                  <a:lnTo>
                    <a:pt x="326" y="197"/>
                  </a:lnTo>
                  <a:lnTo>
                    <a:pt x="325" y="197"/>
                  </a:lnTo>
                  <a:lnTo>
                    <a:pt x="325" y="197"/>
                  </a:lnTo>
                  <a:lnTo>
                    <a:pt x="324" y="197"/>
                  </a:lnTo>
                  <a:lnTo>
                    <a:pt x="322" y="199"/>
                  </a:lnTo>
                  <a:lnTo>
                    <a:pt x="321" y="199"/>
                  </a:lnTo>
                  <a:lnTo>
                    <a:pt x="321" y="200"/>
                  </a:lnTo>
                  <a:lnTo>
                    <a:pt x="319" y="200"/>
                  </a:lnTo>
                  <a:lnTo>
                    <a:pt x="319" y="200"/>
                  </a:lnTo>
                  <a:lnTo>
                    <a:pt x="319" y="200"/>
                  </a:lnTo>
                  <a:lnTo>
                    <a:pt x="318" y="200"/>
                  </a:lnTo>
                  <a:lnTo>
                    <a:pt x="316" y="202"/>
                  </a:lnTo>
                  <a:lnTo>
                    <a:pt x="316" y="202"/>
                  </a:lnTo>
                  <a:lnTo>
                    <a:pt x="316" y="203"/>
                  </a:lnTo>
                  <a:lnTo>
                    <a:pt x="315" y="203"/>
                  </a:lnTo>
                  <a:lnTo>
                    <a:pt x="315" y="203"/>
                  </a:lnTo>
                  <a:lnTo>
                    <a:pt x="314" y="205"/>
                  </a:lnTo>
                  <a:lnTo>
                    <a:pt x="314" y="205"/>
                  </a:lnTo>
                  <a:lnTo>
                    <a:pt x="312" y="206"/>
                  </a:lnTo>
                  <a:lnTo>
                    <a:pt x="309" y="205"/>
                  </a:lnTo>
                  <a:lnTo>
                    <a:pt x="309" y="205"/>
                  </a:lnTo>
                  <a:lnTo>
                    <a:pt x="308" y="205"/>
                  </a:lnTo>
                  <a:lnTo>
                    <a:pt x="308" y="205"/>
                  </a:lnTo>
                  <a:lnTo>
                    <a:pt x="305" y="200"/>
                  </a:lnTo>
                  <a:lnTo>
                    <a:pt x="305" y="202"/>
                  </a:lnTo>
                  <a:lnTo>
                    <a:pt x="304" y="202"/>
                  </a:lnTo>
                  <a:lnTo>
                    <a:pt x="304" y="202"/>
                  </a:lnTo>
                  <a:lnTo>
                    <a:pt x="302" y="202"/>
                  </a:lnTo>
                  <a:lnTo>
                    <a:pt x="302" y="202"/>
                  </a:lnTo>
                  <a:lnTo>
                    <a:pt x="301" y="202"/>
                  </a:lnTo>
                  <a:lnTo>
                    <a:pt x="301" y="203"/>
                  </a:lnTo>
                  <a:lnTo>
                    <a:pt x="301" y="203"/>
                  </a:lnTo>
                  <a:lnTo>
                    <a:pt x="301" y="205"/>
                  </a:lnTo>
                  <a:lnTo>
                    <a:pt x="299" y="205"/>
                  </a:lnTo>
                  <a:lnTo>
                    <a:pt x="299" y="205"/>
                  </a:lnTo>
                  <a:lnTo>
                    <a:pt x="299" y="205"/>
                  </a:lnTo>
                  <a:lnTo>
                    <a:pt x="298" y="205"/>
                  </a:lnTo>
                  <a:lnTo>
                    <a:pt x="297" y="205"/>
                  </a:lnTo>
                  <a:lnTo>
                    <a:pt x="295" y="205"/>
                  </a:lnTo>
                  <a:lnTo>
                    <a:pt x="295" y="205"/>
                  </a:lnTo>
                  <a:lnTo>
                    <a:pt x="294" y="206"/>
                  </a:lnTo>
                  <a:lnTo>
                    <a:pt x="294" y="205"/>
                  </a:lnTo>
                  <a:lnTo>
                    <a:pt x="292" y="205"/>
                  </a:lnTo>
                  <a:lnTo>
                    <a:pt x="292" y="205"/>
                  </a:lnTo>
                  <a:lnTo>
                    <a:pt x="292" y="205"/>
                  </a:lnTo>
                  <a:lnTo>
                    <a:pt x="292" y="203"/>
                  </a:lnTo>
                  <a:lnTo>
                    <a:pt x="291" y="203"/>
                  </a:lnTo>
                  <a:lnTo>
                    <a:pt x="291" y="203"/>
                  </a:lnTo>
                  <a:lnTo>
                    <a:pt x="289" y="203"/>
                  </a:lnTo>
                  <a:lnTo>
                    <a:pt x="287" y="203"/>
                  </a:lnTo>
                  <a:lnTo>
                    <a:pt x="287" y="202"/>
                  </a:lnTo>
                  <a:lnTo>
                    <a:pt x="285" y="202"/>
                  </a:lnTo>
                  <a:lnTo>
                    <a:pt x="287" y="200"/>
                  </a:lnTo>
                  <a:lnTo>
                    <a:pt x="287" y="200"/>
                  </a:lnTo>
                  <a:lnTo>
                    <a:pt x="287" y="199"/>
                  </a:lnTo>
                  <a:lnTo>
                    <a:pt x="284" y="199"/>
                  </a:lnTo>
                  <a:lnTo>
                    <a:pt x="284" y="197"/>
                  </a:lnTo>
                  <a:lnTo>
                    <a:pt x="284" y="199"/>
                  </a:lnTo>
                  <a:lnTo>
                    <a:pt x="282" y="199"/>
                  </a:lnTo>
                  <a:lnTo>
                    <a:pt x="282" y="199"/>
                  </a:lnTo>
                  <a:lnTo>
                    <a:pt x="281" y="199"/>
                  </a:lnTo>
                  <a:lnTo>
                    <a:pt x="281" y="200"/>
                  </a:lnTo>
                  <a:lnTo>
                    <a:pt x="279" y="200"/>
                  </a:lnTo>
                  <a:lnTo>
                    <a:pt x="278" y="202"/>
                  </a:lnTo>
                  <a:lnTo>
                    <a:pt x="277" y="202"/>
                  </a:lnTo>
                  <a:lnTo>
                    <a:pt x="277" y="203"/>
                  </a:lnTo>
                  <a:lnTo>
                    <a:pt x="275" y="205"/>
                  </a:lnTo>
                  <a:lnTo>
                    <a:pt x="274" y="206"/>
                  </a:lnTo>
                  <a:lnTo>
                    <a:pt x="272" y="206"/>
                  </a:lnTo>
                  <a:lnTo>
                    <a:pt x="271" y="206"/>
                  </a:lnTo>
                  <a:lnTo>
                    <a:pt x="270" y="207"/>
                  </a:lnTo>
                  <a:lnTo>
                    <a:pt x="270" y="207"/>
                  </a:lnTo>
                  <a:lnTo>
                    <a:pt x="268" y="207"/>
                  </a:lnTo>
                  <a:lnTo>
                    <a:pt x="268" y="207"/>
                  </a:lnTo>
                  <a:lnTo>
                    <a:pt x="267" y="207"/>
                  </a:lnTo>
                  <a:lnTo>
                    <a:pt x="265" y="207"/>
                  </a:lnTo>
                  <a:lnTo>
                    <a:pt x="265" y="206"/>
                  </a:lnTo>
                  <a:lnTo>
                    <a:pt x="265" y="207"/>
                  </a:lnTo>
                  <a:lnTo>
                    <a:pt x="265" y="207"/>
                  </a:lnTo>
                  <a:lnTo>
                    <a:pt x="265" y="209"/>
                  </a:lnTo>
                  <a:lnTo>
                    <a:pt x="264" y="209"/>
                  </a:lnTo>
                  <a:lnTo>
                    <a:pt x="264" y="210"/>
                  </a:lnTo>
                  <a:lnTo>
                    <a:pt x="265" y="210"/>
                  </a:lnTo>
                  <a:lnTo>
                    <a:pt x="265" y="212"/>
                  </a:lnTo>
                  <a:lnTo>
                    <a:pt x="267" y="212"/>
                  </a:lnTo>
                  <a:lnTo>
                    <a:pt x="268" y="213"/>
                  </a:lnTo>
                  <a:lnTo>
                    <a:pt x="268" y="213"/>
                  </a:lnTo>
                  <a:lnTo>
                    <a:pt x="268" y="213"/>
                  </a:lnTo>
                  <a:lnTo>
                    <a:pt x="268" y="215"/>
                  </a:lnTo>
                  <a:lnTo>
                    <a:pt x="268" y="216"/>
                  </a:lnTo>
                  <a:lnTo>
                    <a:pt x="267" y="216"/>
                  </a:lnTo>
                  <a:lnTo>
                    <a:pt x="267" y="217"/>
                  </a:lnTo>
                  <a:lnTo>
                    <a:pt x="267" y="217"/>
                  </a:lnTo>
                  <a:lnTo>
                    <a:pt x="267" y="220"/>
                  </a:lnTo>
                  <a:lnTo>
                    <a:pt x="267" y="220"/>
                  </a:lnTo>
                  <a:lnTo>
                    <a:pt x="267" y="222"/>
                  </a:lnTo>
                  <a:lnTo>
                    <a:pt x="268" y="223"/>
                  </a:lnTo>
                  <a:lnTo>
                    <a:pt x="268" y="223"/>
                  </a:lnTo>
                  <a:lnTo>
                    <a:pt x="268" y="224"/>
                  </a:lnTo>
                  <a:lnTo>
                    <a:pt x="270" y="226"/>
                  </a:lnTo>
                  <a:lnTo>
                    <a:pt x="270" y="226"/>
                  </a:lnTo>
                  <a:lnTo>
                    <a:pt x="271" y="227"/>
                  </a:lnTo>
                  <a:lnTo>
                    <a:pt x="271" y="227"/>
                  </a:lnTo>
                  <a:lnTo>
                    <a:pt x="272" y="229"/>
                  </a:lnTo>
                  <a:lnTo>
                    <a:pt x="272" y="230"/>
                  </a:lnTo>
                  <a:lnTo>
                    <a:pt x="272" y="230"/>
                  </a:lnTo>
                  <a:lnTo>
                    <a:pt x="274" y="230"/>
                  </a:lnTo>
                  <a:lnTo>
                    <a:pt x="275" y="233"/>
                  </a:lnTo>
                  <a:lnTo>
                    <a:pt x="277" y="233"/>
                  </a:lnTo>
                  <a:lnTo>
                    <a:pt x="275" y="233"/>
                  </a:lnTo>
                  <a:lnTo>
                    <a:pt x="274" y="233"/>
                  </a:lnTo>
                  <a:lnTo>
                    <a:pt x="274" y="233"/>
                  </a:lnTo>
                  <a:lnTo>
                    <a:pt x="274" y="236"/>
                  </a:lnTo>
                  <a:lnTo>
                    <a:pt x="274" y="236"/>
                  </a:lnTo>
                  <a:lnTo>
                    <a:pt x="272" y="237"/>
                  </a:lnTo>
                  <a:lnTo>
                    <a:pt x="272" y="239"/>
                  </a:lnTo>
                  <a:lnTo>
                    <a:pt x="272" y="240"/>
                  </a:lnTo>
                  <a:lnTo>
                    <a:pt x="272" y="240"/>
                  </a:lnTo>
                  <a:lnTo>
                    <a:pt x="272" y="240"/>
                  </a:lnTo>
                  <a:lnTo>
                    <a:pt x="271" y="240"/>
                  </a:lnTo>
                  <a:lnTo>
                    <a:pt x="271" y="242"/>
                  </a:lnTo>
                  <a:lnTo>
                    <a:pt x="271" y="242"/>
                  </a:lnTo>
                  <a:lnTo>
                    <a:pt x="271" y="242"/>
                  </a:lnTo>
                  <a:lnTo>
                    <a:pt x="271" y="243"/>
                  </a:lnTo>
                  <a:lnTo>
                    <a:pt x="270" y="243"/>
                  </a:lnTo>
                  <a:lnTo>
                    <a:pt x="270" y="243"/>
                  </a:lnTo>
                  <a:lnTo>
                    <a:pt x="268" y="243"/>
                  </a:lnTo>
                  <a:lnTo>
                    <a:pt x="270" y="247"/>
                  </a:lnTo>
                  <a:lnTo>
                    <a:pt x="270" y="249"/>
                  </a:lnTo>
                  <a:lnTo>
                    <a:pt x="271" y="249"/>
                  </a:lnTo>
                  <a:lnTo>
                    <a:pt x="271" y="247"/>
                  </a:lnTo>
                  <a:lnTo>
                    <a:pt x="271" y="247"/>
                  </a:lnTo>
                  <a:lnTo>
                    <a:pt x="272" y="247"/>
                  </a:lnTo>
                  <a:lnTo>
                    <a:pt x="272" y="247"/>
                  </a:lnTo>
                  <a:lnTo>
                    <a:pt x="274" y="249"/>
                  </a:lnTo>
                  <a:lnTo>
                    <a:pt x="274" y="249"/>
                  </a:lnTo>
                  <a:lnTo>
                    <a:pt x="274" y="249"/>
                  </a:lnTo>
                  <a:lnTo>
                    <a:pt x="275" y="249"/>
                  </a:lnTo>
                  <a:lnTo>
                    <a:pt x="277" y="249"/>
                  </a:lnTo>
                  <a:lnTo>
                    <a:pt x="277" y="249"/>
                  </a:lnTo>
                  <a:lnTo>
                    <a:pt x="278" y="249"/>
                  </a:lnTo>
                  <a:lnTo>
                    <a:pt x="279" y="250"/>
                  </a:lnTo>
                  <a:lnTo>
                    <a:pt x="279" y="251"/>
                  </a:lnTo>
                  <a:lnTo>
                    <a:pt x="279" y="253"/>
                  </a:lnTo>
                  <a:lnTo>
                    <a:pt x="279" y="253"/>
                  </a:lnTo>
                  <a:lnTo>
                    <a:pt x="279" y="253"/>
                  </a:lnTo>
                  <a:lnTo>
                    <a:pt x="279" y="253"/>
                  </a:lnTo>
                  <a:lnTo>
                    <a:pt x="279" y="254"/>
                  </a:lnTo>
                  <a:lnTo>
                    <a:pt x="278" y="254"/>
                  </a:lnTo>
                  <a:lnTo>
                    <a:pt x="278" y="256"/>
                  </a:lnTo>
                  <a:lnTo>
                    <a:pt x="277" y="256"/>
                  </a:lnTo>
                  <a:lnTo>
                    <a:pt x="275" y="256"/>
                  </a:lnTo>
                  <a:lnTo>
                    <a:pt x="275" y="256"/>
                  </a:lnTo>
                  <a:lnTo>
                    <a:pt x="275" y="259"/>
                  </a:lnTo>
                  <a:lnTo>
                    <a:pt x="274" y="260"/>
                  </a:lnTo>
                  <a:lnTo>
                    <a:pt x="274" y="261"/>
                  </a:lnTo>
                  <a:lnTo>
                    <a:pt x="274" y="263"/>
                  </a:lnTo>
                  <a:lnTo>
                    <a:pt x="274" y="263"/>
                  </a:lnTo>
                  <a:lnTo>
                    <a:pt x="274" y="264"/>
                  </a:lnTo>
                  <a:lnTo>
                    <a:pt x="274" y="264"/>
                  </a:lnTo>
                  <a:lnTo>
                    <a:pt x="272" y="266"/>
                  </a:lnTo>
                  <a:lnTo>
                    <a:pt x="272" y="266"/>
                  </a:lnTo>
                  <a:lnTo>
                    <a:pt x="272" y="267"/>
                  </a:lnTo>
                  <a:lnTo>
                    <a:pt x="272" y="267"/>
                  </a:lnTo>
                  <a:lnTo>
                    <a:pt x="271" y="267"/>
                  </a:lnTo>
                  <a:lnTo>
                    <a:pt x="270" y="267"/>
                  </a:lnTo>
                  <a:lnTo>
                    <a:pt x="268" y="267"/>
                  </a:lnTo>
                  <a:lnTo>
                    <a:pt x="265" y="261"/>
                  </a:lnTo>
                  <a:lnTo>
                    <a:pt x="262" y="260"/>
                  </a:lnTo>
                  <a:lnTo>
                    <a:pt x="264" y="259"/>
                  </a:lnTo>
                  <a:lnTo>
                    <a:pt x="264" y="259"/>
                  </a:lnTo>
                  <a:lnTo>
                    <a:pt x="262" y="257"/>
                  </a:lnTo>
                  <a:lnTo>
                    <a:pt x="264" y="256"/>
                  </a:lnTo>
                  <a:lnTo>
                    <a:pt x="264" y="254"/>
                  </a:lnTo>
                  <a:lnTo>
                    <a:pt x="261" y="254"/>
                  </a:lnTo>
                  <a:lnTo>
                    <a:pt x="261" y="256"/>
                  </a:lnTo>
                  <a:lnTo>
                    <a:pt x="260" y="256"/>
                  </a:lnTo>
                  <a:lnTo>
                    <a:pt x="260" y="256"/>
                  </a:lnTo>
                  <a:lnTo>
                    <a:pt x="258" y="256"/>
                  </a:lnTo>
                  <a:lnTo>
                    <a:pt x="257" y="256"/>
                  </a:lnTo>
                  <a:lnTo>
                    <a:pt x="257" y="256"/>
                  </a:lnTo>
                  <a:lnTo>
                    <a:pt x="257" y="256"/>
                  </a:lnTo>
                  <a:lnTo>
                    <a:pt x="255" y="254"/>
                  </a:lnTo>
                  <a:lnTo>
                    <a:pt x="255" y="253"/>
                  </a:lnTo>
                  <a:lnTo>
                    <a:pt x="255" y="253"/>
                  </a:lnTo>
                  <a:lnTo>
                    <a:pt x="255" y="253"/>
                  </a:lnTo>
                  <a:lnTo>
                    <a:pt x="255" y="253"/>
                  </a:lnTo>
                  <a:lnTo>
                    <a:pt x="254" y="253"/>
                  </a:lnTo>
                  <a:lnTo>
                    <a:pt x="252" y="253"/>
                  </a:lnTo>
                  <a:lnTo>
                    <a:pt x="252" y="253"/>
                  </a:lnTo>
                  <a:lnTo>
                    <a:pt x="251" y="254"/>
                  </a:lnTo>
                  <a:lnTo>
                    <a:pt x="251" y="254"/>
                  </a:lnTo>
                  <a:lnTo>
                    <a:pt x="251" y="254"/>
                  </a:lnTo>
                  <a:lnTo>
                    <a:pt x="250" y="254"/>
                  </a:lnTo>
                  <a:lnTo>
                    <a:pt x="250" y="254"/>
                  </a:lnTo>
                  <a:lnTo>
                    <a:pt x="248" y="254"/>
                  </a:lnTo>
                  <a:lnTo>
                    <a:pt x="248" y="254"/>
                  </a:lnTo>
                  <a:lnTo>
                    <a:pt x="247" y="254"/>
                  </a:lnTo>
                  <a:lnTo>
                    <a:pt x="247" y="254"/>
                  </a:lnTo>
                  <a:lnTo>
                    <a:pt x="245" y="254"/>
                  </a:lnTo>
                  <a:lnTo>
                    <a:pt x="245" y="254"/>
                  </a:lnTo>
                  <a:lnTo>
                    <a:pt x="244" y="254"/>
                  </a:lnTo>
                  <a:lnTo>
                    <a:pt x="244" y="256"/>
                  </a:lnTo>
                  <a:lnTo>
                    <a:pt x="243" y="256"/>
                  </a:lnTo>
                  <a:lnTo>
                    <a:pt x="243" y="257"/>
                  </a:lnTo>
                  <a:lnTo>
                    <a:pt x="243" y="259"/>
                  </a:lnTo>
                  <a:lnTo>
                    <a:pt x="243" y="259"/>
                  </a:lnTo>
                  <a:lnTo>
                    <a:pt x="243" y="259"/>
                  </a:lnTo>
                  <a:lnTo>
                    <a:pt x="243" y="260"/>
                  </a:lnTo>
                  <a:lnTo>
                    <a:pt x="241" y="260"/>
                  </a:lnTo>
                  <a:lnTo>
                    <a:pt x="241" y="261"/>
                  </a:lnTo>
                  <a:lnTo>
                    <a:pt x="241" y="261"/>
                  </a:lnTo>
                  <a:lnTo>
                    <a:pt x="241" y="263"/>
                  </a:lnTo>
                  <a:lnTo>
                    <a:pt x="241" y="263"/>
                  </a:lnTo>
                  <a:lnTo>
                    <a:pt x="240" y="264"/>
                  </a:lnTo>
                  <a:lnTo>
                    <a:pt x="240" y="264"/>
                  </a:lnTo>
                  <a:lnTo>
                    <a:pt x="240" y="266"/>
                  </a:lnTo>
                  <a:lnTo>
                    <a:pt x="240" y="266"/>
                  </a:lnTo>
                  <a:lnTo>
                    <a:pt x="238" y="268"/>
                  </a:lnTo>
                  <a:lnTo>
                    <a:pt x="238" y="268"/>
                  </a:lnTo>
                  <a:lnTo>
                    <a:pt x="238" y="268"/>
                  </a:lnTo>
                  <a:lnTo>
                    <a:pt x="237" y="270"/>
                  </a:lnTo>
                  <a:lnTo>
                    <a:pt x="237" y="270"/>
                  </a:lnTo>
                  <a:lnTo>
                    <a:pt x="235" y="270"/>
                  </a:lnTo>
                  <a:lnTo>
                    <a:pt x="234" y="270"/>
                  </a:lnTo>
                  <a:lnTo>
                    <a:pt x="234" y="270"/>
                  </a:lnTo>
                  <a:lnTo>
                    <a:pt x="233" y="271"/>
                  </a:lnTo>
                  <a:lnTo>
                    <a:pt x="228" y="274"/>
                  </a:lnTo>
                  <a:lnTo>
                    <a:pt x="227" y="274"/>
                  </a:lnTo>
                  <a:lnTo>
                    <a:pt x="227" y="274"/>
                  </a:lnTo>
                  <a:lnTo>
                    <a:pt x="227" y="276"/>
                  </a:lnTo>
                  <a:lnTo>
                    <a:pt x="225" y="276"/>
                  </a:lnTo>
                  <a:lnTo>
                    <a:pt x="223" y="277"/>
                  </a:lnTo>
                  <a:lnTo>
                    <a:pt x="221" y="277"/>
                  </a:lnTo>
                  <a:lnTo>
                    <a:pt x="218" y="278"/>
                  </a:lnTo>
                  <a:lnTo>
                    <a:pt x="217" y="280"/>
                  </a:lnTo>
                  <a:lnTo>
                    <a:pt x="217" y="280"/>
                  </a:lnTo>
                  <a:lnTo>
                    <a:pt x="216" y="281"/>
                  </a:lnTo>
                  <a:lnTo>
                    <a:pt x="214" y="281"/>
                  </a:lnTo>
                  <a:lnTo>
                    <a:pt x="214" y="281"/>
                  </a:lnTo>
                  <a:lnTo>
                    <a:pt x="214" y="283"/>
                  </a:lnTo>
                  <a:lnTo>
                    <a:pt x="213" y="283"/>
                  </a:lnTo>
                  <a:lnTo>
                    <a:pt x="213" y="283"/>
                  </a:lnTo>
                  <a:lnTo>
                    <a:pt x="213" y="284"/>
                  </a:lnTo>
                  <a:lnTo>
                    <a:pt x="211" y="284"/>
                  </a:lnTo>
                  <a:lnTo>
                    <a:pt x="211" y="284"/>
                  </a:lnTo>
                  <a:lnTo>
                    <a:pt x="211" y="286"/>
                  </a:lnTo>
                  <a:lnTo>
                    <a:pt x="211" y="286"/>
                  </a:lnTo>
                  <a:lnTo>
                    <a:pt x="211" y="287"/>
                  </a:lnTo>
                  <a:lnTo>
                    <a:pt x="210" y="287"/>
                  </a:lnTo>
                  <a:lnTo>
                    <a:pt x="210" y="287"/>
                  </a:lnTo>
                  <a:lnTo>
                    <a:pt x="210" y="287"/>
                  </a:lnTo>
                  <a:lnTo>
                    <a:pt x="210" y="288"/>
                  </a:lnTo>
                  <a:lnTo>
                    <a:pt x="204" y="290"/>
                  </a:lnTo>
                  <a:lnTo>
                    <a:pt x="200" y="288"/>
                  </a:lnTo>
                  <a:lnTo>
                    <a:pt x="196" y="291"/>
                  </a:lnTo>
                  <a:lnTo>
                    <a:pt x="196" y="294"/>
                  </a:lnTo>
                  <a:lnTo>
                    <a:pt x="197" y="295"/>
                  </a:lnTo>
                  <a:lnTo>
                    <a:pt x="197" y="298"/>
                  </a:lnTo>
                  <a:lnTo>
                    <a:pt x="194" y="300"/>
                  </a:lnTo>
                  <a:lnTo>
                    <a:pt x="189" y="301"/>
                  </a:lnTo>
                  <a:lnTo>
                    <a:pt x="187" y="307"/>
                  </a:lnTo>
                  <a:lnTo>
                    <a:pt x="186" y="310"/>
                  </a:lnTo>
                  <a:lnTo>
                    <a:pt x="181" y="311"/>
                  </a:lnTo>
                  <a:lnTo>
                    <a:pt x="176" y="314"/>
                  </a:lnTo>
                  <a:lnTo>
                    <a:pt x="171" y="318"/>
                  </a:lnTo>
                  <a:lnTo>
                    <a:pt x="167" y="321"/>
                  </a:lnTo>
                  <a:lnTo>
                    <a:pt x="166" y="325"/>
                  </a:lnTo>
                  <a:lnTo>
                    <a:pt x="163" y="330"/>
                  </a:lnTo>
                  <a:lnTo>
                    <a:pt x="162" y="332"/>
                  </a:lnTo>
                  <a:lnTo>
                    <a:pt x="159" y="335"/>
                  </a:lnTo>
                  <a:lnTo>
                    <a:pt x="154" y="338"/>
                  </a:lnTo>
                  <a:lnTo>
                    <a:pt x="154" y="341"/>
                  </a:lnTo>
                  <a:lnTo>
                    <a:pt x="163" y="344"/>
                  </a:lnTo>
                  <a:lnTo>
                    <a:pt x="169" y="344"/>
                  </a:lnTo>
                  <a:lnTo>
                    <a:pt x="173" y="341"/>
                  </a:lnTo>
                  <a:lnTo>
                    <a:pt x="177" y="339"/>
                  </a:lnTo>
                  <a:lnTo>
                    <a:pt x="178" y="342"/>
                  </a:lnTo>
                  <a:lnTo>
                    <a:pt x="178" y="345"/>
                  </a:lnTo>
                  <a:lnTo>
                    <a:pt x="180" y="348"/>
                  </a:lnTo>
                  <a:lnTo>
                    <a:pt x="180" y="349"/>
                  </a:lnTo>
                  <a:lnTo>
                    <a:pt x="186" y="356"/>
                  </a:lnTo>
                  <a:lnTo>
                    <a:pt x="189" y="356"/>
                  </a:lnTo>
                  <a:lnTo>
                    <a:pt x="191" y="356"/>
                  </a:lnTo>
                  <a:lnTo>
                    <a:pt x="196" y="355"/>
                  </a:lnTo>
                  <a:lnTo>
                    <a:pt x="201" y="355"/>
                  </a:lnTo>
                  <a:lnTo>
                    <a:pt x="204" y="356"/>
                  </a:lnTo>
                  <a:lnTo>
                    <a:pt x="204" y="358"/>
                  </a:lnTo>
                  <a:lnTo>
                    <a:pt x="204" y="358"/>
                  </a:lnTo>
                  <a:lnTo>
                    <a:pt x="201" y="358"/>
                  </a:lnTo>
                  <a:lnTo>
                    <a:pt x="201" y="358"/>
                  </a:lnTo>
                  <a:lnTo>
                    <a:pt x="198" y="359"/>
                  </a:lnTo>
                  <a:lnTo>
                    <a:pt x="196" y="359"/>
                  </a:lnTo>
                  <a:lnTo>
                    <a:pt x="193" y="359"/>
                  </a:lnTo>
                  <a:lnTo>
                    <a:pt x="191" y="361"/>
                  </a:lnTo>
                  <a:lnTo>
                    <a:pt x="189" y="362"/>
                  </a:lnTo>
                  <a:lnTo>
                    <a:pt x="186" y="365"/>
                  </a:lnTo>
                  <a:lnTo>
                    <a:pt x="183" y="366"/>
                  </a:lnTo>
                  <a:lnTo>
                    <a:pt x="178" y="372"/>
                  </a:lnTo>
                  <a:lnTo>
                    <a:pt x="176" y="375"/>
                  </a:lnTo>
                  <a:lnTo>
                    <a:pt x="174" y="376"/>
                  </a:lnTo>
                  <a:lnTo>
                    <a:pt x="173" y="379"/>
                  </a:lnTo>
                  <a:lnTo>
                    <a:pt x="171" y="382"/>
                  </a:lnTo>
                  <a:lnTo>
                    <a:pt x="171" y="385"/>
                  </a:lnTo>
                  <a:lnTo>
                    <a:pt x="171" y="386"/>
                  </a:lnTo>
                  <a:lnTo>
                    <a:pt x="171" y="388"/>
                  </a:lnTo>
                  <a:lnTo>
                    <a:pt x="173" y="391"/>
                  </a:lnTo>
                  <a:lnTo>
                    <a:pt x="174" y="392"/>
                  </a:lnTo>
                  <a:lnTo>
                    <a:pt x="177" y="392"/>
                  </a:lnTo>
                  <a:lnTo>
                    <a:pt x="180" y="392"/>
                  </a:lnTo>
                  <a:lnTo>
                    <a:pt x="183" y="392"/>
                  </a:lnTo>
                  <a:lnTo>
                    <a:pt x="186" y="391"/>
                  </a:lnTo>
                  <a:lnTo>
                    <a:pt x="187" y="391"/>
                  </a:lnTo>
                  <a:lnTo>
                    <a:pt x="190" y="391"/>
                  </a:lnTo>
                  <a:lnTo>
                    <a:pt x="191" y="392"/>
                  </a:lnTo>
                  <a:lnTo>
                    <a:pt x="191" y="393"/>
                  </a:lnTo>
                  <a:lnTo>
                    <a:pt x="197" y="399"/>
                  </a:lnTo>
                  <a:lnTo>
                    <a:pt x="200" y="400"/>
                  </a:lnTo>
                  <a:lnTo>
                    <a:pt x="203" y="403"/>
                  </a:lnTo>
                  <a:lnTo>
                    <a:pt x="201" y="403"/>
                  </a:lnTo>
                  <a:lnTo>
                    <a:pt x="198" y="405"/>
                  </a:lnTo>
                  <a:lnTo>
                    <a:pt x="189" y="407"/>
                  </a:lnTo>
                  <a:lnTo>
                    <a:pt x="184" y="409"/>
                  </a:lnTo>
                  <a:lnTo>
                    <a:pt x="180" y="412"/>
                  </a:lnTo>
                  <a:lnTo>
                    <a:pt x="170" y="416"/>
                  </a:lnTo>
                  <a:lnTo>
                    <a:pt x="166" y="419"/>
                  </a:lnTo>
                  <a:lnTo>
                    <a:pt x="159" y="423"/>
                  </a:lnTo>
                  <a:lnTo>
                    <a:pt x="156" y="425"/>
                  </a:lnTo>
                  <a:lnTo>
                    <a:pt x="156" y="425"/>
                  </a:lnTo>
                  <a:lnTo>
                    <a:pt x="152" y="426"/>
                  </a:lnTo>
                  <a:lnTo>
                    <a:pt x="147" y="427"/>
                  </a:lnTo>
                  <a:lnTo>
                    <a:pt x="145" y="430"/>
                  </a:lnTo>
                  <a:lnTo>
                    <a:pt x="139" y="432"/>
                  </a:lnTo>
                  <a:lnTo>
                    <a:pt x="135" y="432"/>
                  </a:lnTo>
                  <a:lnTo>
                    <a:pt x="132" y="432"/>
                  </a:lnTo>
                  <a:lnTo>
                    <a:pt x="129" y="430"/>
                  </a:lnTo>
                  <a:lnTo>
                    <a:pt x="126" y="432"/>
                  </a:lnTo>
                  <a:lnTo>
                    <a:pt x="122" y="432"/>
                  </a:lnTo>
                  <a:lnTo>
                    <a:pt x="119" y="433"/>
                  </a:lnTo>
                  <a:lnTo>
                    <a:pt x="112" y="439"/>
                  </a:lnTo>
                  <a:lnTo>
                    <a:pt x="110" y="440"/>
                  </a:lnTo>
                  <a:lnTo>
                    <a:pt x="109" y="443"/>
                  </a:lnTo>
                  <a:lnTo>
                    <a:pt x="106" y="447"/>
                  </a:lnTo>
                  <a:lnTo>
                    <a:pt x="105" y="451"/>
                  </a:lnTo>
                  <a:lnTo>
                    <a:pt x="105" y="454"/>
                  </a:lnTo>
                  <a:lnTo>
                    <a:pt x="105" y="457"/>
                  </a:lnTo>
                  <a:lnTo>
                    <a:pt x="106" y="463"/>
                  </a:lnTo>
                  <a:lnTo>
                    <a:pt x="106" y="469"/>
                  </a:lnTo>
                  <a:lnTo>
                    <a:pt x="106" y="471"/>
                  </a:lnTo>
                  <a:lnTo>
                    <a:pt x="105" y="474"/>
                  </a:lnTo>
                  <a:lnTo>
                    <a:pt x="102" y="477"/>
                  </a:lnTo>
                  <a:lnTo>
                    <a:pt x="100" y="480"/>
                  </a:lnTo>
                  <a:lnTo>
                    <a:pt x="99" y="484"/>
                  </a:lnTo>
                  <a:lnTo>
                    <a:pt x="98" y="488"/>
                  </a:lnTo>
                  <a:lnTo>
                    <a:pt x="98" y="493"/>
                  </a:lnTo>
                  <a:lnTo>
                    <a:pt x="96" y="495"/>
                  </a:lnTo>
                  <a:lnTo>
                    <a:pt x="93" y="497"/>
                  </a:lnTo>
                  <a:lnTo>
                    <a:pt x="91" y="500"/>
                  </a:lnTo>
                  <a:lnTo>
                    <a:pt x="89" y="501"/>
                  </a:lnTo>
                  <a:lnTo>
                    <a:pt x="89" y="503"/>
                  </a:lnTo>
                  <a:lnTo>
                    <a:pt x="86" y="503"/>
                  </a:lnTo>
                  <a:lnTo>
                    <a:pt x="83" y="504"/>
                  </a:lnTo>
                  <a:lnTo>
                    <a:pt x="78" y="503"/>
                  </a:lnTo>
                  <a:lnTo>
                    <a:pt x="73" y="501"/>
                  </a:lnTo>
                  <a:lnTo>
                    <a:pt x="71" y="500"/>
                  </a:lnTo>
                  <a:lnTo>
                    <a:pt x="69" y="500"/>
                  </a:lnTo>
                  <a:lnTo>
                    <a:pt x="12" y="500"/>
                  </a:lnTo>
                  <a:lnTo>
                    <a:pt x="29" y="469"/>
                  </a:lnTo>
                  <a:lnTo>
                    <a:pt x="37" y="459"/>
                  </a:lnTo>
                  <a:lnTo>
                    <a:pt x="37" y="457"/>
                  </a:lnTo>
                  <a:lnTo>
                    <a:pt x="38" y="456"/>
                  </a:lnTo>
                  <a:lnTo>
                    <a:pt x="38" y="454"/>
                  </a:lnTo>
                  <a:lnTo>
                    <a:pt x="37" y="453"/>
                  </a:lnTo>
                  <a:lnTo>
                    <a:pt x="37" y="450"/>
                  </a:lnTo>
                  <a:lnTo>
                    <a:pt x="35" y="449"/>
                  </a:lnTo>
                  <a:lnTo>
                    <a:pt x="35" y="447"/>
                  </a:lnTo>
                  <a:lnTo>
                    <a:pt x="35" y="447"/>
                  </a:lnTo>
                  <a:lnTo>
                    <a:pt x="34" y="446"/>
                  </a:lnTo>
                  <a:lnTo>
                    <a:pt x="34" y="444"/>
                  </a:lnTo>
                  <a:lnTo>
                    <a:pt x="32" y="443"/>
                  </a:lnTo>
                  <a:lnTo>
                    <a:pt x="32" y="442"/>
                  </a:lnTo>
                  <a:lnTo>
                    <a:pt x="31" y="440"/>
                  </a:lnTo>
                  <a:lnTo>
                    <a:pt x="31" y="439"/>
                  </a:lnTo>
                  <a:lnTo>
                    <a:pt x="31" y="437"/>
                  </a:lnTo>
                  <a:lnTo>
                    <a:pt x="31" y="437"/>
                  </a:lnTo>
                  <a:lnTo>
                    <a:pt x="31" y="434"/>
                  </a:lnTo>
                  <a:lnTo>
                    <a:pt x="29" y="433"/>
                  </a:lnTo>
                  <a:lnTo>
                    <a:pt x="29" y="430"/>
                  </a:lnTo>
                  <a:lnTo>
                    <a:pt x="29" y="429"/>
                  </a:lnTo>
                  <a:lnTo>
                    <a:pt x="29" y="427"/>
                  </a:lnTo>
                  <a:lnTo>
                    <a:pt x="28" y="426"/>
                  </a:lnTo>
                  <a:lnTo>
                    <a:pt x="28" y="425"/>
                  </a:lnTo>
                  <a:lnTo>
                    <a:pt x="28" y="422"/>
                  </a:lnTo>
                  <a:lnTo>
                    <a:pt x="28" y="422"/>
                  </a:lnTo>
                  <a:lnTo>
                    <a:pt x="28" y="422"/>
                  </a:lnTo>
                  <a:lnTo>
                    <a:pt x="27" y="420"/>
                  </a:lnTo>
                  <a:lnTo>
                    <a:pt x="27" y="419"/>
                  </a:lnTo>
                  <a:lnTo>
                    <a:pt x="27" y="418"/>
                  </a:lnTo>
                  <a:lnTo>
                    <a:pt x="27" y="416"/>
                  </a:lnTo>
                  <a:lnTo>
                    <a:pt x="27" y="415"/>
                  </a:lnTo>
                  <a:lnTo>
                    <a:pt x="27" y="412"/>
                  </a:lnTo>
                  <a:lnTo>
                    <a:pt x="27" y="409"/>
                  </a:lnTo>
                  <a:lnTo>
                    <a:pt x="27" y="409"/>
                  </a:lnTo>
                  <a:lnTo>
                    <a:pt x="25" y="406"/>
                  </a:lnTo>
                  <a:lnTo>
                    <a:pt x="24" y="406"/>
                  </a:lnTo>
                  <a:lnTo>
                    <a:pt x="22" y="405"/>
                  </a:lnTo>
                  <a:lnTo>
                    <a:pt x="21" y="403"/>
                  </a:lnTo>
                  <a:lnTo>
                    <a:pt x="21" y="402"/>
                  </a:lnTo>
                  <a:lnTo>
                    <a:pt x="22" y="400"/>
                  </a:lnTo>
                  <a:lnTo>
                    <a:pt x="22" y="399"/>
                  </a:lnTo>
                  <a:lnTo>
                    <a:pt x="24" y="399"/>
                  </a:lnTo>
                  <a:lnTo>
                    <a:pt x="27" y="399"/>
                  </a:lnTo>
                  <a:lnTo>
                    <a:pt x="28" y="398"/>
                  </a:lnTo>
                  <a:lnTo>
                    <a:pt x="29" y="398"/>
                  </a:lnTo>
                  <a:lnTo>
                    <a:pt x="31" y="396"/>
                  </a:lnTo>
                  <a:lnTo>
                    <a:pt x="31" y="393"/>
                  </a:lnTo>
                  <a:lnTo>
                    <a:pt x="31" y="392"/>
                  </a:lnTo>
                  <a:lnTo>
                    <a:pt x="29" y="389"/>
                  </a:lnTo>
                  <a:lnTo>
                    <a:pt x="29" y="389"/>
                  </a:lnTo>
                  <a:lnTo>
                    <a:pt x="29" y="386"/>
                  </a:lnTo>
                  <a:lnTo>
                    <a:pt x="28" y="385"/>
                  </a:lnTo>
                  <a:lnTo>
                    <a:pt x="28" y="383"/>
                  </a:lnTo>
                  <a:lnTo>
                    <a:pt x="28" y="381"/>
                  </a:lnTo>
                  <a:lnTo>
                    <a:pt x="27" y="379"/>
                  </a:lnTo>
                  <a:lnTo>
                    <a:pt x="25" y="378"/>
                  </a:lnTo>
                  <a:lnTo>
                    <a:pt x="25" y="376"/>
                  </a:lnTo>
                  <a:lnTo>
                    <a:pt x="24" y="376"/>
                  </a:lnTo>
                  <a:lnTo>
                    <a:pt x="24" y="375"/>
                  </a:lnTo>
                  <a:lnTo>
                    <a:pt x="22" y="374"/>
                  </a:lnTo>
                  <a:lnTo>
                    <a:pt x="22" y="371"/>
                  </a:lnTo>
                  <a:lnTo>
                    <a:pt x="21" y="369"/>
                  </a:lnTo>
                  <a:lnTo>
                    <a:pt x="21" y="368"/>
                  </a:lnTo>
                  <a:lnTo>
                    <a:pt x="21" y="366"/>
                  </a:lnTo>
                  <a:lnTo>
                    <a:pt x="22" y="365"/>
                  </a:lnTo>
                  <a:lnTo>
                    <a:pt x="24" y="364"/>
                  </a:lnTo>
                  <a:lnTo>
                    <a:pt x="25" y="364"/>
                  </a:lnTo>
                  <a:lnTo>
                    <a:pt x="27" y="362"/>
                  </a:lnTo>
                  <a:lnTo>
                    <a:pt x="28" y="361"/>
                  </a:lnTo>
                  <a:lnTo>
                    <a:pt x="28" y="361"/>
                  </a:lnTo>
                  <a:lnTo>
                    <a:pt x="28" y="358"/>
                  </a:lnTo>
                  <a:lnTo>
                    <a:pt x="28" y="356"/>
                  </a:lnTo>
                  <a:lnTo>
                    <a:pt x="27" y="354"/>
                  </a:lnTo>
                  <a:lnTo>
                    <a:pt x="27" y="352"/>
                  </a:lnTo>
                  <a:lnTo>
                    <a:pt x="25" y="352"/>
                  </a:lnTo>
                  <a:lnTo>
                    <a:pt x="25" y="352"/>
                  </a:lnTo>
                  <a:lnTo>
                    <a:pt x="24" y="351"/>
                  </a:lnTo>
                  <a:lnTo>
                    <a:pt x="22" y="351"/>
                  </a:lnTo>
                  <a:lnTo>
                    <a:pt x="22" y="351"/>
                  </a:lnTo>
                  <a:lnTo>
                    <a:pt x="21" y="349"/>
                  </a:lnTo>
                  <a:lnTo>
                    <a:pt x="19" y="348"/>
                  </a:lnTo>
                  <a:lnTo>
                    <a:pt x="18" y="347"/>
                  </a:lnTo>
                  <a:lnTo>
                    <a:pt x="18" y="345"/>
                  </a:lnTo>
                  <a:lnTo>
                    <a:pt x="17" y="344"/>
                  </a:lnTo>
                  <a:lnTo>
                    <a:pt x="17" y="342"/>
                  </a:lnTo>
                  <a:lnTo>
                    <a:pt x="15" y="341"/>
                  </a:lnTo>
                  <a:lnTo>
                    <a:pt x="15" y="339"/>
                  </a:lnTo>
                  <a:lnTo>
                    <a:pt x="15" y="337"/>
                  </a:lnTo>
                  <a:lnTo>
                    <a:pt x="14" y="335"/>
                  </a:lnTo>
                  <a:lnTo>
                    <a:pt x="14" y="334"/>
                  </a:lnTo>
                  <a:lnTo>
                    <a:pt x="12" y="332"/>
                  </a:lnTo>
                  <a:lnTo>
                    <a:pt x="11" y="331"/>
                  </a:lnTo>
                  <a:lnTo>
                    <a:pt x="11" y="330"/>
                  </a:lnTo>
                  <a:lnTo>
                    <a:pt x="10" y="328"/>
                  </a:lnTo>
                  <a:lnTo>
                    <a:pt x="10" y="327"/>
                  </a:lnTo>
                  <a:lnTo>
                    <a:pt x="8" y="325"/>
                  </a:lnTo>
                  <a:lnTo>
                    <a:pt x="8" y="324"/>
                  </a:lnTo>
                  <a:lnTo>
                    <a:pt x="8" y="321"/>
                  </a:lnTo>
                  <a:lnTo>
                    <a:pt x="8" y="320"/>
                  </a:lnTo>
                  <a:lnTo>
                    <a:pt x="8" y="320"/>
                  </a:lnTo>
                  <a:lnTo>
                    <a:pt x="7" y="317"/>
                  </a:lnTo>
                  <a:lnTo>
                    <a:pt x="7" y="315"/>
                  </a:lnTo>
                  <a:lnTo>
                    <a:pt x="7" y="314"/>
                  </a:lnTo>
                  <a:lnTo>
                    <a:pt x="7" y="311"/>
                  </a:lnTo>
                  <a:lnTo>
                    <a:pt x="7" y="310"/>
                  </a:lnTo>
                  <a:lnTo>
                    <a:pt x="8" y="310"/>
                  </a:lnTo>
                  <a:lnTo>
                    <a:pt x="8" y="307"/>
                  </a:lnTo>
                  <a:lnTo>
                    <a:pt x="10" y="307"/>
                  </a:lnTo>
                  <a:lnTo>
                    <a:pt x="10" y="307"/>
                  </a:lnTo>
                  <a:lnTo>
                    <a:pt x="11" y="305"/>
                  </a:lnTo>
                  <a:lnTo>
                    <a:pt x="12" y="304"/>
                  </a:lnTo>
                  <a:lnTo>
                    <a:pt x="15" y="305"/>
                  </a:lnTo>
                  <a:lnTo>
                    <a:pt x="17" y="305"/>
                  </a:lnTo>
                  <a:lnTo>
                    <a:pt x="17" y="304"/>
                  </a:lnTo>
                  <a:lnTo>
                    <a:pt x="18" y="303"/>
                  </a:lnTo>
                  <a:lnTo>
                    <a:pt x="18" y="300"/>
                  </a:lnTo>
                  <a:lnTo>
                    <a:pt x="19" y="300"/>
                  </a:lnTo>
                  <a:lnTo>
                    <a:pt x="21" y="298"/>
                  </a:lnTo>
                  <a:lnTo>
                    <a:pt x="22" y="297"/>
                  </a:lnTo>
                  <a:lnTo>
                    <a:pt x="24" y="295"/>
                  </a:lnTo>
                  <a:lnTo>
                    <a:pt x="25" y="294"/>
                  </a:lnTo>
                  <a:lnTo>
                    <a:pt x="25" y="293"/>
                  </a:lnTo>
                  <a:lnTo>
                    <a:pt x="25" y="291"/>
                  </a:lnTo>
                  <a:lnTo>
                    <a:pt x="25" y="290"/>
                  </a:lnTo>
                  <a:lnTo>
                    <a:pt x="25" y="290"/>
                  </a:lnTo>
                  <a:lnTo>
                    <a:pt x="24" y="287"/>
                  </a:lnTo>
                  <a:lnTo>
                    <a:pt x="24" y="286"/>
                  </a:lnTo>
                  <a:lnTo>
                    <a:pt x="24" y="284"/>
                  </a:lnTo>
                  <a:lnTo>
                    <a:pt x="22" y="281"/>
                  </a:lnTo>
                  <a:lnTo>
                    <a:pt x="22" y="280"/>
                  </a:lnTo>
                  <a:lnTo>
                    <a:pt x="22" y="278"/>
                  </a:lnTo>
                  <a:lnTo>
                    <a:pt x="22" y="276"/>
                  </a:lnTo>
                  <a:lnTo>
                    <a:pt x="22" y="274"/>
                  </a:lnTo>
                  <a:lnTo>
                    <a:pt x="22" y="273"/>
                  </a:lnTo>
                  <a:lnTo>
                    <a:pt x="22" y="270"/>
                  </a:lnTo>
                  <a:lnTo>
                    <a:pt x="22" y="268"/>
                  </a:lnTo>
                  <a:lnTo>
                    <a:pt x="24" y="267"/>
                  </a:lnTo>
                  <a:lnTo>
                    <a:pt x="24" y="266"/>
                  </a:lnTo>
                  <a:lnTo>
                    <a:pt x="25" y="264"/>
                  </a:lnTo>
                  <a:lnTo>
                    <a:pt x="25" y="261"/>
                  </a:lnTo>
                  <a:lnTo>
                    <a:pt x="25" y="260"/>
                  </a:lnTo>
                  <a:lnTo>
                    <a:pt x="24" y="259"/>
                  </a:lnTo>
                  <a:lnTo>
                    <a:pt x="22" y="257"/>
                  </a:lnTo>
                  <a:lnTo>
                    <a:pt x="22" y="256"/>
                  </a:lnTo>
                  <a:lnTo>
                    <a:pt x="21" y="256"/>
                  </a:lnTo>
                  <a:lnTo>
                    <a:pt x="21" y="253"/>
                  </a:lnTo>
                  <a:lnTo>
                    <a:pt x="21" y="251"/>
                  </a:lnTo>
                  <a:lnTo>
                    <a:pt x="21" y="249"/>
                  </a:lnTo>
                  <a:lnTo>
                    <a:pt x="19" y="247"/>
                  </a:lnTo>
                  <a:lnTo>
                    <a:pt x="19" y="247"/>
                  </a:lnTo>
                  <a:lnTo>
                    <a:pt x="18" y="246"/>
                  </a:lnTo>
                  <a:lnTo>
                    <a:pt x="18" y="243"/>
                  </a:lnTo>
                  <a:lnTo>
                    <a:pt x="18" y="242"/>
                  </a:lnTo>
                  <a:lnTo>
                    <a:pt x="18" y="240"/>
                  </a:lnTo>
                  <a:lnTo>
                    <a:pt x="17" y="239"/>
                  </a:lnTo>
                  <a:lnTo>
                    <a:pt x="14" y="239"/>
                  </a:lnTo>
                  <a:lnTo>
                    <a:pt x="12" y="239"/>
                  </a:lnTo>
                  <a:lnTo>
                    <a:pt x="10" y="239"/>
                  </a:lnTo>
                  <a:lnTo>
                    <a:pt x="8" y="239"/>
                  </a:lnTo>
                  <a:lnTo>
                    <a:pt x="7" y="237"/>
                  </a:lnTo>
                  <a:lnTo>
                    <a:pt x="7" y="236"/>
                  </a:lnTo>
                  <a:lnTo>
                    <a:pt x="7" y="234"/>
                  </a:lnTo>
                  <a:lnTo>
                    <a:pt x="5" y="233"/>
                  </a:lnTo>
                  <a:lnTo>
                    <a:pt x="7" y="232"/>
                  </a:lnTo>
                  <a:lnTo>
                    <a:pt x="7" y="230"/>
                  </a:lnTo>
                  <a:lnTo>
                    <a:pt x="7" y="229"/>
                  </a:lnTo>
                  <a:lnTo>
                    <a:pt x="7" y="226"/>
                  </a:lnTo>
                  <a:lnTo>
                    <a:pt x="5" y="224"/>
                  </a:lnTo>
                  <a:lnTo>
                    <a:pt x="5" y="224"/>
                  </a:lnTo>
                  <a:lnTo>
                    <a:pt x="5" y="223"/>
                  </a:lnTo>
                  <a:lnTo>
                    <a:pt x="5" y="222"/>
                  </a:lnTo>
                  <a:lnTo>
                    <a:pt x="7" y="220"/>
                  </a:lnTo>
                  <a:lnTo>
                    <a:pt x="7" y="217"/>
                  </a:lnTo>
                  <a:lnTo>
                    <a:pt x="7" y="217"/>
                  </a:lnTo>
                  <a:lnTo>
                    <a:pt x="5" y="215"/>
                  </a:lnTo>
                  <a:lnTo>
                    <a:pt x="5" y="213"/>
                  </a:lnTo>
                  <a:lnTo>
                    <a:pt x="5" y="212"/>
                  </a:lnTo>
                  <a:lnTo>
                    <a:pt x="5" y="209"/>
                  </a:lnTo>
                  <a:lnTo>
                    <a:pt x="4" y="207"/>
                  </a:lnTo>
                  <a:lnTo>
                    <a:pt x="4" y="205"/>
                  </a:lnTo>
                  <a:lnTo>
                    <a:pt x="4" y="203"/>
                  </a:lnTo>
                  <a:lnTo>
                    <a:pt x="2" y="202"/>
                  </a:lnTo>
                  <a:lnTo>
                    <a:pt x="2" y="200"/>
                  </a:lnTo>
                  <a:lnTo>
                    <a:pt x="1" y="199"/>
                  </a:lnTo>
                  <a:lnTo>
                    <a:pt x="1" y="197"/>
                  </a:lnTo>
                  <a:lnTo>
                    <a:pt x="0" y="196"/>
                  </a:lnTo>
                  <a:lnTo>
                    <a:pt x="1" y="195"/>
                  </a:lnTo>
                  <a:lnTo>
                    <a:pt x="1" y="192"/>
                  </a:lnTo>
                  <a:lnTo>
                    <a:pt x="1" y="191"/>
                  </a:lnTo>
                  <a:lnTo>
                    <a:pt x="2" y="189"/>
                  </a:lnTo>
                  <a:lnTo>
                    <a:pt x="4" y="188"/>
                  </a:lnTo>
                  <a:lnTo>
                    <a:pt x="4" y="186"/>
                  </a:lnTo>
                  <a:lnTo>
                    <a:pt x="5" y="185"/>
                  </a:lnTo>
                  <a:lnTo>
                    <a:pt x="7" y="185"/>
                  </a:lnTo>
                  <a:lnTo>
                    <a:pt x="8" y="183"/>
                  </a:lnTo>
                  <a:lnTo>
                    <a:pt x="8" y="180"/>
                  </a:lnTo>
                  <a:lnTo>
                    <a:pt x="8" y="179"/>
                  </a:lnTo>
                  <a:lnTo>
                    <a:pt x="7" y="178"/>
                  </a:lnTo>
                  <a:lnTo>
                    <a:pt x="8" y="175"/>
                  </a:lnTo>
                  <a:lnTo>
                    <a:pt x="8" y="173"/>
                  </a:lnTo>
                  <a:lnTo>
                    <a:pt x="10" y="172"/>
                  </a:lnTo>
                  <a:lnTo>
                    <a:pt x="10" y="171"/>
                  </a:lnTo>
                  <a:lnTo>
                    <a:pt x="10" y="169"/>
                  </a:lnTo>
                  <a:lnTo>
                    <a:pt x="11" y="168"/>
                  </a:lnTo>
                  <a:lnTo>
                    <a:pt x="12" y="166"/>
                  </a:lnTo>
                  <a:lnTo>
                    <a:pt x="14" y="166"/>
                  </a:lnTo>
                  <a:lnTo>
                    <a:pt x="15" y="166"/>
                  </a:lnTo>
                  <a:lnTo>
                    <a:pt x="17" y="165"/>
                  </a:lnTo>
                  <a:lnTo>
                    <a:pt x="17" y="164"/>
                  </a:lnTo>
                  <a:lnTo>
                    <a:pt x="18" y="162"/>
                  </a:lnTo>
                  <a:lnTo>
                    <a:pt x="18" y="161"/>
                  </a:lnTo>
                  <a:lnTo>
                    <a:pt x="19" y="159"/>
                  </a:lnTo>
                  <a:lnTo>
                    <a:pt x="21" y="158"/>
                  </a:lnTo>
                  <a:lnTo>
                    <a:pt x="22" y="156"/>
                  </a:lnTo>
                  <a:lnTo>
                    <a:pt x="24" y="156"/>
                  </a:lnTo>
                  <a:lnTo>
                    <a:pt x="24" y="153"/>
                  </a:lnTo>
                  <a:lnTo>
                    <a:pt x="22" y="153"/>
                  </a:lnTo>
                  <a:lnTo>
                    <a:pt x="19" y="152"/>
                  </a:lnTo>
                  <a:lnTo>
                    <a:pt x="19" y="152"/>
                  </a:lnTo>
                  <a:lnTo>
                    <a:pt x="19" y="151"/>
                  </a:lnTo>
                  <a:lnTo>
                    <a:pt x="21" y="149"/>
                  </a:lnTo>
                  <a:lnTo>
                    <a:pt x="22" y="148"/>
                  </a:lnTo>
                  <a:lnTo>
                    <a:pt x="22" y="146"/>
                  </a:lnTo>
                  <a:lnTo>
                    <a:pt x="22" y="145"/>
                  </a:lnTo>
                  <a:lnTo>
                    <a:pt x="21" y="145"/>
                  </a:lnTo>
                  <a:lnTo>
                    <a:pt x="19" y="144"/>
                  </a:lnTo>
                  <a:lnTo>
                    <a:pt x="19" y="142"/>
                  </a:lnTo>
                  <a:lnTo>
                    <a:pt x="18" y="141"/>
                  </a:lnTo>
                  <a:lnTo>
                    <a:pt x="17" y="139"/>
                  </a:lnTo>
                  <a:lnTo>
                    <a:pt x="17" y="138"/>
                  </a:lnTo>
                  <a:lnTo>
                    <a:pt x="17" y="135"/>
                  </a:lnTo>
                  <a:lnTo>
                    <a:pt x="17" y="134"/>
                  </a:lnTo>
                  <a:lnTo>
                    <a:pt x="17" y="134"/>
                  </a:lnTo>
                  <a:lnTo>
                    <a:pt x="17" y="132"/>
                  </a:lnTo>
                  <a:lnTo>
                    <a:pt x="18" y="131"/>
                  </a:lnTo>
                  <a:lnTo>
                    <a:pt x="18" y="128"/>
                  </a:lnTo>
                  <a:lnTo>
                    <a:pt x="19" y="128"/>
                  </a:lnTo>
                  <a:lnTo>
                    <a:pt x="21" y="127"/>
                  </a:lnTo>
                  <a:lnTo>
                    <a:pt x="22" y="125"/>
                  </a:lnTo>
                  <a:lnTo>
                    <a:pt x="22" y="124"/>
                  </a:lnTo>
                  <a:lnTo>
                    <a:pt x="24" y="124"/>
                  </a:lnTo>
                  <a:lnTo>
                    <a:pt x="25" y="122"/>
                  </a:lnTo>
                  <a:lnTo>
                    <a:pt x="27" y="121"/>
                  </a:lnTo>
                  <a:lnTo>
                    <a:pt x="28" y="120"/>
                  </a:lnTo>
                  <a:lnTo>
                    <a:pt x="28" y="118"/>
                  </a:lnTo>
                  <a:lnTo>
                    <a:pt x="29" y="115"/>
                  </a:lnTo>
                  <a:lnTo>
                    <a:pt x="29" y="114"/>
                  </a:lnTo>
                  <a:lnTo>
                    <a:pt x="29" y="114"/>
                  </a:lnTo>
                  <a:lnTo>
                    <a:pt x="29" y="112"/>
                  </a:lnTo>
                  <a:lnTo>
                    <a:pt x="29" y="111"/>
                  </a:lnTo>
                  <a:lnTo>
                    <a:pt x="29" y="109"/>
                  </a:lnTo>
                  <a:lnTo>
                    <a:pt x="27" y="109"/>
                  </a:lnTo>
                  <a:lnTo>
                    <a:pt x="25" y="108"/>
                  </a:lnTo>
                  <a:lnTo>
                    <a:pt x="25" y="107"/>
                  </a:lnTo>
                  <a:lnTo>
                    <a:pt x="25" y="105"/>
                  </a:lnTo>
                  <a:lnTo>
                    <a:pt x="27" y="105"/>
                  </a:lnTo>
                  <a:lnTo>
                    <a:pt x="29" y="104"/>
                  </a:lnTo>
                  <a:lnTo>
                    <a:pt x="29" y="102"/>
                  </a:lnTo>
                  <a:lnTo>
                    <a:pt x="29" y="101"/>
                  </a:lnTo>
                  <a:lnTo>
                    <a:pt x="28" y="100"/>
                  </a:lnTo>
                  <a:lnTo>
                    <a:pt x="27" y="100"/>
                  </a:lnTo>
                  <a:lnTo>
                    <a:pt x="28" y="98"/>
                  </a:lnTo>
                  <a:lnTo>
                    <a:pt x="28" y="97"/>
                  </a:lnTo>
                  <a:lnTo>
                    <a:pt x="29" y="97"/>
                  </a:lnTo>
                  <a:lnTo>
                    <a:pt x="29" y="95"/>
                  </a:lnTo>
                  <a:lnTo>
                    <a:pt x="32" y="95"/>
                  </a:lnTo>
                  <a:lnTo>
                    <a:pt x="34" y="95"/>
                  </a:lnTo>
                  <a:lnTo>
                    <a:pt x="34" y="94"/>
                  </a:lnTo>
                  <a:lnTo>
                    <a:pt x="37" y="94"/>
                  </a:lnTo>
                  <a:lnTo>
                    <a:pt x="38" y="94"/>
                  </a:lnTo>
                  <a:lnTo>
                    <a:pt x="39" y="93"/>
                  </a:lnTo>
                  <a:lnTo>
                    <a:pt x="41" y="93"/>
                  </a:lnTo>
                  <a:lnTo>
                    <a:pt x="42" y="90"/>
                  </a:lnTo>
                  <a:lnTo>
                    <a:pt x="41" y="88"/>
                  </a:lnTo>
                  <a:lnTo>
                    <a:pt x="39" y="88"/>
                  </a:lnTo>
                  <a:lnTo>
                    <a:pt x="38" y="87"/>
                  </a:lnTo>
                  <a:lnTo>
                    <a:pt x="37" y="85"/>
                  </a:lnTo>
                  <a:lnTo>
                    <a:pt x="35" y="84"/>
                  </a:lnTo>
                  <a:lnTo>
                    <a:pt x="35" y="83"/>
                  </a:lnTo>
                  <a:lnTo>
                    <a:pt x="35" y="81"/>
                  </a:lnTo>
                  <a:lnTo>
                    <a:pt x="35" y="78"/>
                  </a:lnTo>
                  <a:lnTo>
                    <a:pt x="35" y="78"/>
                  </a:lnTo>
                  <a:lnTo>
                    <a:pt x="35" y="78"/>
                  </a:lnTo>
                  <a:lnTo>
                    <a:pt x="37" y="77"/>
                  </a:lnTo>
                  <a:lnTo>
                    <a:pt x="35" y="76"/>
                  </a:lnTo>
                  <a:lnTo>
                    <a:pt x="35" y="73"/>
                  </a:lnTo>
                  <a:lnTo>
                    <a:pt x="35" y="73"/>
                  </a:lnTo>
                  <a:lnTo>
                    <a:pt x="37" y="70"/>
                  </a:lnTo>
                  <a:lnTo>
                    <a:pt x="38" y="70"/>
                  </a:lnTo>
                  <a:lnTo>
                    <a:pt x="38" y="68"/>
                  </a:lnTo>
                  <a:lnTo>
                    <a:pt x="38" y="68"/>
                  </a:lnTo>
                  <a:lnTo>
                    <a:pt x="38" y="67"/>
                  </a:lnTo>
                  <a:lnTo>
                    <a:pt x="38" y="66"/>
                  </a:lnTo>
                  <a:lnTo>
                    <a:pt x="39" y="64"/>
                  </a:lnTo>
                  <a:lnTo>
                    <a:pt x="39" y="63"/>
                  </a:lnTo>
                  <a:lnTo>
                    <a:pt x="41" y="61"/>
                  </a:lnTo>
                  <a:lnTo>
                    <a:pt x="42" y="60"/>
                  </a:lnTo>
                  <a:lnTo>
                    <a:pt x="44" y="58"/>
                  </a:lnTo>
                  <a:lnTo>
                    <a:pt x="44" y="58"/>
                  </a:lnTo>
                  <a:lnTo>
                    <a:pt x="45" y="57"/>
                  </a:lnTo>
                  <a:lnTo>
                    <a:pt x="45" y="57"/>
                  </a:lnTo>
                  <a:lnTo>
                    <a:pt x="46" y="56"/>
                  </a:lnTo>
                  <a:lnTo>
                    <a:pt x="48" y="54"/>
                  </a:lnTo>
                  <a:lnTo>
                    <a:pt x="48" y="53"/>
                  </a:lnTo>
                  <a:lnTo>
                    <a:pt x="48" y="50"/>
                  </a:lnTo>
                  <a:lnTo>
                    <a:pt x="48" y="49"/>
                  </a:lnTo>
                  <a:lnTo>
                    <a:pt x="46" y="47"/>
                  </a:lnTo>
                  <a:lnTo>
                    <a:pt x="45" y="46"/>
                  </a:lnTo>
                  <a:lnTo>
                    <a:pt x="44" y="46"/>
                  </a:lnTo>
                  <a:lnTo>
                    <a:pt x="41" y="44"/>
                  </a:lnTo>
                  <a:lnTo>
                    <a:pt x="39" y="44"/>
                  </a:lnTo>
                  <a:lnTo>
                    <a:pt x="39" y="43"/>
                  </a:lnTo>
                  <a:lnTo>
                    <a:pt x="39" y="41"/>
                  </a:lnTo>
                  <a:lnTo>
                    <a:pt x="41" y="40"/>
                  </a:lnTo>
                  <a:lnTo>
                    <a:pt x="42" y="40"/>
                  </a:lnTo>
                  <a:lnTo>
                    <a:pt x="44" y="40"/>
                  </a:lnTo>
                  <a:lnTo>
                    <a:pt x="44" y="40"/>
                  </a:lnTo>
                  <a:lnTo>
                    <a:pt x="45" y="39"/>
                  </a:lnTo>
                  <a:lnTo>
                    <a:pt x="46" y="39"/>
                  </a:lnTo>
                  <a:lnTo>
                    <a:pt x="46" y="39"/>
                  </a:lnTo>
                  <a:lnTo>
                    <a:pt x="46" y="37"/>
                  </a:lnTo>
                  <a:lnTo>
                    <a:pt x="48" y="37"/>
                  </a:lnTo>
                  <a:lnTo>
                    <a:pt x="49" y="36"/>
                  </a:lnTo>
                  <a:lnTo>
                    <a:pt x="49" y="34"/>
                  </a:lnTo>
                  <a:lnTo>
                    <a:pt x="48" y="33"/>
                  </a:lnTo>
                  <a:lnTo>
                    <a:pt x="48" y="30"/>
                  </a:lnTo>
                  <a:lnTo>
                    <a:pt x="49" y="29"/>
                  </a:lnTo>
                  <a:lnTo>
                    <a:pt x="49" y="29"/>
                  </a:lnTo>
                  <a:lnTo>
                    <a:pt x="51" y="29"/>
                  </a:lnTo>
                  <a:lnTo>
                    <a:pt x="52" y="27"/>
                  </a:lnTo>
                  <a:lnTo>
                    <a:pt x="54" y="26"/>
                  </a:lnTo>
                  <a:lnTo>
                    <a:pt x="54" y="24"/>
                  </a:lnTo>
                  <a:lnTo>
                    <a:pt x="54" y="23"/>
                  </a:lnTo>
                  <a:lnTo>
                    <a:pt x="54" y="23"/>
                  </a:lnTo>
                  <a:lnTo>
                    <a:pt x="52" y="22"/>
                  </a:lnTo>
                  <a:lnTo>
                    <a:pt x="52" y="22"/>
                  </a:lnTo>
                  <a:lnTo>
                    <a:pt x="49" y="22"/>
                  </a:lnTo>
                  <a:lnTo>
                    <a:pt x="51" y="20"/>
                  </a:lnTo>
                  <a:lnTo>
                    <a:pt x="51" y="19"/>
                  </a:lnTo>
                  <a:lnTo>
                    <a:pt x="51" y="16"/>
                  </a:lnTo>
                  <a:lnTo>
                    <a:pt x="49" y="16"/>
                  </a:lnTo>
                  <a:lnTo>
                    <a:pt x="48" y="16"/>
                  </a:lnTo>
                  <a:lnTo>
                    <a:pt x="45" y="16"/>
                  </a:lnTo>
                  <a:lnTo>
                    <a:pt x="42" y="16"/>
                  </a:lnTo>
                  <a:lnTo>
                    <a:pt x="42" y="14"/>
                  </a:lnTo>
                  <a:lnTo>
                    <a:pt x="41" y="13"/>
                  </a:lnTo>
                  <a:lnTo>
                    <a:pt x="39" y="12"/>
                  </a:lnTo>
                  <a:lnTo>
                    <a:pt x="39" y="9"/>
                  </a:lnTo>
                  <a:lnTo>
                    <a:pt x="41" y="7"/>
                  </a:lnTo>
                  <a:lnTo>
                    <a:pt x="41" y="6"/>
                  </a:lnTo>
                  <a:lnTo>
                    <a:pt x="42" y="6"/>
                  </a:lnTo>
                  <a:lnTo>
                    <a:pt x="44" y="5"/>
                  </a:lnTo>
                  <a:lnTo>
                    <a:pt x="46" y="5"/>
                  </a:lnTo>
                  <a:lnTo>
                    <a:pt x="46" y="5"/>
                  </a:lnTo>
                  <a:lnTo>
                    <a:pt x="48" y="5"/>
                  </a:lnTo>
                  <a:lnTo>
                    <a:pt x="51" y="5"/>
                  </a:lnTo>
                  <a:lnTo>
                    <a:pt x="51" y="2"/>
                  </a:lnTo>
                  <a:lnTo>
                    <a:pt x="49" y="2"/>
                  </a:lnTo>
                  <a:lnTo>
                    <a:pt x="49" y="0"/>
                  </a:lnTo>
                  <a:lnTo>
                    <a:pt x="59" y="0"/>
                  </a:lnTo>
                  <a:lnTo>
                    <a:pt x="85" y="0"/>
                  </a:lnTo>
                  <a:close/>
                </a:path>
              </a:pathLst>
            </a:custGeom>
            <a:grp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6" name="Freeform 24">
              <a:extLst>
                <a:ext uri="{FF2B5EF4-FFF2-40B4-BE49-F238E27FC236}">
                  <a16:creationId xmlns:a16="http://schemas.microsoft.com/office/drawing/2014/main" id="{9577103D-6501-6C88-5004-622380CD89FC}"/>
                </a:ext>
              </a:extLst>
            </p:cNvPr>
            <p:cNvSpPr>
              <a:spLocks/>
            </p:cNvSpPr>
            <p:nvPr/>
          </p:nvSpPr>
          <p:spPr bwMode="auto">
            <a:xfrm>
              <a:off x="1622" y="792"/>
              <a:ext cx="499" cy="474"/>
            </a:xfrm>
            <a:custGeom>
              <a:avLst/>
              <a:gdLst>
                <a:gd name="T0" fmla="*/ 247 w 499"/>
                <a:gd name="T1" fmla="*/ 14 h 474"/>
                <a:gd name="T2" fmla="*/ 279 w 499"/>
                <a:gd name="T3" fmla="*/ 23 h 474"/>
                <a:gd name="T4" fmla="*/ 310 w 499"/>
                <a:gd name="T5" fmla="*/ 29 h 474"/>
                <a:gd name="T6" fmla="*/ 340 w 499"/>
                <a:gd name="T7" fmla="*/ 31 h 474"/>
                <a:gd name="T8" fmla="*/ 364 w 499"/>
                <a:gd name="T9" fmla="*/ 37 h 474"/>
                <a:gd name="T10" fmla="*/ 369 w 499"/>
                <a:gd name="T11" fmla="*/ 54 h 474"/>
                <a:gd name="T12" fmla="*/ 374 w 499"/>
                <a:gd name="T13" fmla="*/ 68 h 474"/>
                <a:gd name="T14" fmla="*/ 381 w 499"/>
                <a:gd name="T15" fmla="*/ 75 h 474"/>
                <a:gd name="T16" fmla="*/ 424 w 499"/>
                <a:gd name="T17" fmla="*/ 89 h 474"/>
                <a:gd name="T18" fmla="*/ 447 w 499"/>
                <a:gd name="T19" fmla="*/ 133 h 474"/>
                <a:gd name="T20" fmla="*/ 485 w 499"/>
                <a:gd name="T21" fmla="*/ 174 h 474"/>
                <a:gd name="T22" fmla="*/ 499 w 499"/>
                <a:gd name="T23" fmla="*/ 204 h 474"/>
                <a:gd name="T24" fmla="*/ 476 w 499"/>
                <a:gd name="T25" fmla="*/ 280 h 474"/>
                <a:gd name="T26" fmla="*/ 435 w 499"/>
                <a:gd name="T27" fmla="*/ 273 h 474"/>
                <a:gd name="T28" fmla="*/ 424 w 499"/>
                <a:gd name="T29" fmla="*/ 279 h 474"/>
                <a:gd name="T30" fmla="*/ 412 w 499"/>
                <a:gd name="T31" fmla="*/ 286 h 474"/>
                <a:gd name="T32" fmla="*/ 428 w 499"/>
                <a:gd name="T33" fmla="*/ 333 h 474"/>
                <a:gd name="T34" fmla="*/ 397 w 499"/>
                <a:gd name="T35" fmla="*/ 350 h 474"/>
                <a:gd name="T36" fmla="*/ 354 w 499"/>
                <a:gd name="T37" fmla="*/ 337 h 474"/>
                <a:gd name="T38" fmla="*/ 323 w 499"/>
                <a:gd name="T39" fmla="*/ 353 h 474"/>
                <a:gd name="T40" fmla="*/ 292 w 499"/>
                <a:gd name="T41" fmla="*/ 337 h 474"/>
                <a:gd name="T42" fmla="*/ 271 w 499"/>
                <a:gd name="T43" fmla="*/ 324 h 474"/>
                <a:gd name="T44" fmla="*/ 284 w 499"/>
                <a:gd name="T45" fmla="*/ 302 h 474"/>
                <a:gd name="T46" fmla="*/ 260 w 499"/>
                <a:gd name="T47" fmla="*/ 313 h 474"/>
                <a:gd name="T48" fmla="*/ 220 w 499"/>
                <a:gd name="T49" fmla="*/ 312 h 474"/>
                <a:gd name="T50" fmla="*/ 191 w 499"/>
                <a:gd name="T51" fmla="*/ 312 h 474"/>
                <a:gd name="T52" fmla="*/ 179 w 499"/>
                <a:gd name="T53" fmla="*/ 323 h 474"/>
                <a:gd name="T54" fmla="*/ 152 w 499"/>
                <a:gd name="T55" fmla="*/ 338 h 474"/>
                <a:gd name="T56" fmla="*/ 114 w 499"/>
                <a:gd name="T57" fmla="*/ 334 h 474"/>
                <a:gd name="T58" fmla="*/ 71 w 499"/>
                <a:gd name="T59" fmla="*/ 337 h 474"/>
                <a:gd name="T60" fmla="*/ 62 w 499"/>
                <a:gd name="T61" fmla="*/ 353 h 474"/>
                <a:gd name="T62" fmla="*/ 57 w 499"/>
                <a:gd name="T63" fmla="*/ 377 h 474"/>
                <a:gd name="T64" fmla="*/ 51 w 499"/>
                <a:gd name="T65" fmla="*/ 389 h 474"/>
                <a:gd name="T66" fmla="*/ 45 w 499"/>
                <a:gd name="T67" fmla="*/ 413 h 474"/>
                <a:gd name="T68" fmla="*/ 45 w 499"/>
                <a:gd name="T69" fmla="*/ 432 h 474"/>
                <a:gd name="T70" fmla="*/ 48 w 499"/>
                <a:gd name="T71" fmla="*/ 460 h 474"/>
                <a:gd name="T72" fmla="*/ 16 w 499"/>
                <a:gd name="T73" fmla="*/ 470 h 474"/>
                <a:gd name="T74" fmla="*/ 9 w 499"/>
                <a:gd name="T75" fmla="*/ 453 h 474"/>
                <a:gd name="T76" fmla="*/ 16 w 499"/>
                <a:gd name="T77" fmla="*/ 436 h 474"/>
                <a:gd name="T78" fmla="*/ 12 w 499"/>
                <a:gd name="T79" fmla="*/ 423 h 474"/>
                <a:gd name="T80" fmla="*/ 9 w 499"/>
                <a:gd name="T81" fmla="*/ 409 h 474"/>
                <a:gd name="T82" fmla="*/ 7 w 499"/>
                <a:gd name="T83" fmla="*/ 392 h 474"/>
                <a:gd name="T84" fmla="*/ 9 w 499"/>
                <a:gd name="T85" fmla="*/ 372 h 474"/>
                <a:gd name="T86" fmla="*/ 12 w 499"/>
                <a:gd name="T87" fmla="*/ 367 h 474"/>
                <a:gd name="T88" fmla="*/ 12 w 499"/>
                <a:gd name="T89" fmla="*/ 348 h 474"/>
                <a:gd name="T90" fmla="*/ 12 w 499"/>
                <a:gd name="T91" fmla="*/ 333 h 474"/>
                <a:gd name="T92" fmla="*/ 13 w 499"/>
                <a:gd name="T93" fmla="*/ 312 h 474"/>
                <a:gd name="T94" fmla="*/ 21 w 499"/>
                <a:gd name="T95" fmla="*/ 283 h 474"/>
                <a:gd name="T96" fmla="*/ 20 w 499"/>
                <a:gd name="T97" fmla="*/ 262 h 474"/>
                <a:gd name="T98" fmla="*/ 13 w 499"/>
                <a:gd name="T99" fmla="*/ 232 h 474"/>
                <a:gd name="T100" fmla="*/ 16 w 499"/>
                <a:gd name="T101" fmla="*/ 200 h 474"/>
                <a:gd name="T102" fmla="*/ 26 w 499"/>
                <a:gd name="T103" fmla="*/ 177 h 474"/>
                <a:gd name="T104" fmla="*/ 16 w 499"/>
                <a:gd name="T105" fmla="*/ 123 h 474"/>
                <a:gd name="T106" fmla="*/ 21 w 499"/>
                <a:gd name="T107" fmla="*/ 102 h 474"/>
                <a:gd name="T108" fmla="*/ 47 w 499"/>
                <a:gd name="T109" fmla="*/ 98 h 474"/>
                <a:gd name="T110" fmla="*/ 75 w 499"/>
                <a:gd name="T111" fmla="*/ 72 h 474"/>
                <a:gd name="T112" fmla="*/ 104 w 499"/>
                <a:gd name="T113" fmla="*/ 67 h 474"/>
                <a:gd name="T114" fmla="*/ 118 w 499"/>
                <a:gd name="T115" fmla="*/ 61 h 474"/>
                <a:gd name="T116" fmla="*/ 135 w 499"/>
                <a:gd name="T117" fmla="*/ 44 h 474"/>
                <a:gd name="T118" fmla="*/ 160 w 499"/>
                <a:gd name="T119" fmla="*/ 37 h 474"/>
                <a:gd name="T120" fmla="*/ 174 w 499"/>
                <a:gd name="T121" fmla="*/ 31 h 474"/>
                <a:gd name="T122" fmla="*/ 196 w 499"/>
                <a:gd name="T123" fmla="*/ 10 h 474"/>
                <a:gd name="T124" fmla="*/ 231 w 499"/>
                <a:gd name="T125" fmla="*/ 2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99" h="474">
                  <a:moveTo>
                    <a:pt x="233" y="9"/>
                  </a:moveTo>
                  <a:lnTo>
                    <a:pt x="231" y="10"/>
                  </a:lnTo>
                  <a:lnTo>
                    <a:pt x="233" y="12"/>
                  </a:lnTo>
                  <a:lnTo>
                    <a:pt x="237" y="13"/>
                  </a:lnTo>
                  <a:lnTo>
                    <a:pt x="238" y="16"/>
                  </a:lnTo>
                  <a:lnTo>
                    <a:pt x="238" y="19"/>
                  </a:lnTo>
                  <a:lnTo>
                    <a:pt x="238" y="19"/>
                  </a:lnTo>
                  <a:lnTo>
                    <a:pt x="241" y="19"/>
                  </a:lnTo>
                  <a:lnTo>
                    <a:pt x="243" y="16"/>
                  </a:lnTo>
                  <a:lnTo>
                    <a:pt x="244" y="13"/>
                  </a:lnTo>
                  <a:lnTo>
                    <a:pt x="245" y="13"/>
                  </a:lnTo>
                  <a:lnTo>
                    <a:pt x="247" y="14"/>
                  </a:lnTo>
                  <a:lnTo>
                    <a:pt x="245" y="17"/>
                  </a:lnTo>
                  <a:lnTo>
                    <a:pt x="247" y="19"/>
                  </a:lnTo>
                  <a:lnTo>
                    <a:pt x="251" y="19"/>
                  </a:lnTo>
                  <a:lnTo>
                    <a:pt x="255" y="19"/>
                  </a:lnTo>
                  <a:lnTo>
                    <a:pt x="261" y="21"/>
                  </a:lnTo>
                  <a:lnTo>
                    <a:pt x="265" y="24"/>
                  </a:lnTo>
                  <a:lnTo>
                    <a:pt x="267" y="26"/>
                  </a:lnTo>
                  <a:lnTo>
                    <a:pt x="269" y="27"/>
                  </a:lnTo>
                  <a:lnTo>
                    <a:pt x="272" y="27"/>
                  </a:lnTo>
                  <a:lnTo>
                    <a:pt x="275" y="26"/>
                  </a:lnTo>
                  <a:lnTo>
                    <a:pt x="276" y="23"/>
                  </a:lnTo>
                  <a:lnTo>
                    <a:pt x="279" y="23"/>
                  </a:lnTo>
                  <a:lnTo>
                    <a:pt x="282" y="24"/>
                  </a:lnTo>
                  <a:lnTo>
                    <a:pt x="288" y="29"/>
                  </a:lnTo>
                  <a:lnTo>
                    <a:pt x="289" y="30"/>
                  </a:lnTo>
                  <a:lnTo>
                    <a:pt x="289" y="29"/>
                  </a:lnTo>
                  <a:lnTo>
                    <a:pt x="288" y="27"/>
                  </a:lnTo>
                  <a:lnTo>
                    <a:pt x="286" y="26"/>
                  </a:lnTo>
                  <a:lnTo>
                    <a:pt x="288" y="24"/>
                  </a:lnTo>
                  <a:lnTo>
                    <a:pt x="292" y="24"/>
                  </a:lnTo>
                  <a:lnTo>
                    <a:pt x="301" y="21"/>
                  </a:lnTo>
                  <a:lnTo>
                    <a:pt x="305" y="21"/>
                  </a:lnTo>
                  <a:lnTo>
                    <a:pt x="309" y="23"/>
                  </a:lnTo>
                  <a:lnTo>
                    <a:pt x="310" y="29"/>
                  </a:lnTo>
                  <a:lnTo>
                    <a:pt x="313" y="31"/>
                  </a:lnTo>
                  <a:lnTo>
                    <a:pt x="315" y="31"/>
                  </a:lnTo>
                  <a:lnTo>
                    <a:pt x="315" y="36"/>
                  </a:lnTo>
                  <a:lnTo>
                    <a:pt x="318" y="37"/>
                  </a:lnTo>
                  <a:lnTo>
                    <a:pt x="325" y="36"/>
                  </a:lnTo>
                  <a:lnTo>
                    <a:pt x="330" y="36"/>
                  </a:lnTo>
                  <a:lnTo>
                    <a:pt x="332" y="31"/>
                  </a:lnTo>
                  <a:lnTo>
                    <a:pt x="335" y="30"/>
                  </a:lnTo>
                  <a:lnTo>
                    <a:pt x="336" y="31"/>
                  </a:lnTo>
                  <a:lnTo>
                    <a:pt x="335" y="34"/>
                  </a:lnTo>
                  <a:lnTo>
                    <a:pt x="336" y="34"/>
                  </a:lnTo>
                  <a:lnTo>
                    <a:pt x="340" y="31"/>
                  </a:lnTo>
                  <a:lnTo>
                    <a:pt x="343" y="31"/>
                  </a:lnTo>
                  <a:lnTo>
                    <a:pt x="345" y="34"/>
                  </a:lnTo>
                  <a:lnTo>
                    <a:pt x="349" y="36"/>
                  </a:lnTo>
                  <a:lnTo>
                    <a:pt x="347" y="33"/>
                  </a:lnTo>
                  <a:lnTo>
                    <a:pt x="349" y="31"/>
                  </a:lnTo>
                  <a:lnTo>
                    <a:pt x="352" y="34"/>
                  </a:lnTo>
                  <a:lnTo>
                    <a:pt x="353" y="31"/>
                  </a:lnTo>
                  <a:lnTo>
                    <a:pt x="359" y="33"/>
                  </a:lnTo>
                  <a:lnTo>
                    <a:pt x="360" y="34"/>
                  </a:lnTo>
                  <a:lnTo>
                    <a:pt x="362" y="33"/>
                  </a:lnTo>
                  <a:lnTo>
                    <a:pt x="366" y="36"/>
                  </a:lnTo>
                  <a:lnTo>
                    <a:pt x="364" y="37"/>
                  </a:lnTo>
                  <a:lnTo>
                    <a:pt x="366" y="38"/>
                  </a:lnTo>
                  <a:lnTo>
                    <a:pt x="366" y="41"/>
                  </a:lnTo>
                  <a:lnTo>
                    <a:pt x="369" y="46"/>
                  </a:lnTo>
                  <a:lnTo>
                    <a:pt x="367" y="47"/>
                  </a:lnTo>
                  <a:lnTo>
                    <a:pt x="367" y="48"/>
                  </a:lnTo>
                  <a:lnTo>
                    <a:pt x="366" y="51"/>
                  </a:lnTo>
                  <a:lnTo>
                    <a:pt x="366" y="53"/>
                  </a:lnTo>
                  <a:lnTo>
                    <a:pt x="366" y="53"/>
                  </a:lnTo>
                  <a:lnTo>
                    <a:pt x="366" y="54"/>
                  </a:lnTo>
                  <a:lnTo>
                    <a:pt x="367" y="53"/>
                  </a:lnTo>
                  <a:lnTo>
                    <a:pt x="369" y="53"/>
                  </a:lnTo>
                  <a:lnTo>
                    <a:pt x="369" y="54"/>
                  </a:lnTo>
                  <a:lnTo>
                    <a:pt x="369" y="55"/>
                  </a:lnTo>
                  <a:lnTo>
                    <a:pt x="370" y="57"/>
                  </a:lnTo>
                  <a:lnTo>
                    <a:pt x="371" y="55"/>
                  </a:lnTo>
                  <a:lnTo>
                    <a:pt x="373" y="55"/>
                  </a:lnTo>
                  <a:lnTo>
                    <a:pt x="377" y="60"/>
                  </a:lnTo>
                  <a:lnTo>
                    <a:pt x="376" y="61"/>
                  </a:lnTo>
                  <a:lnTo>
                    <a:pt x="374" y="61"/>
                  </a:lnTo>
                  <a:lnTo>
                    <a:pt x="374" y="64"/>
                  </a:lnTo>
                  <a:lnTo>
                    <a:pt x="374" y="64"/>
                  </a:lnTo>
                  <a:lnTo>
                    <a:pt x="374" y="64"/>
                  </a:lnTo>
                  <a:lnTo>
                    <a:pt x="374" y="65"/>
                  </a:lnTo>
                  <a:lnTo>
                    <a:pt x="374" y="68"/>
                  </a:lnTo>
                  <a:lnTo>
                    <a:pt x="376" y="70"/>
                  </a:lnTo>
                  <a:lnTo>
                    <a:pt x="376" y="70"/>
                  </a:lnTo>
                  <a:lnTo>
                    <a:pt x="377" y="71"/>
                  </a:lnTo>
                  <a:lnTo>
                    <a:pt x="377" y="71"/>
                  </a:lnTo>
                  <a:lnTo>
                    <a:pt x="377" y="71"/>
                  </a:lnTo>
                  <a:lnTo>
                    <a:pt x="378" y="72"/>
                  </a:lnTo>
                  <a:lnTo>
                    <a:pt x="378" y="72"/>
                  </a:lnTo>
                  <a:lnTo>
                    <a:pt x="380" y="72"/>
                  </a:lnTo>
                  <a:lnTo>
                    <a:pt x="380" y="74"/>
                  </a:lnTo>
                  <a:lnTo>
                    <a:pt x="381" y="74"/>
                  </a:lnTo>
                  <a:lnTo>
                    <a:pt x="381" y="74"/>
                  </a:lnTo>
                  <a:lnTo>
                    <a:pt x="381" y="75"/>
                  </a:lnTo>
                  <a:lnTo>
                    <a:pt x="383" y="75"/>
                  </a:lnTo>
                  <a:lnTo>
                    <a:pt x="383" y="75"/>
                  </a:lnTo>
                  <a:lnTo>
                    <a:pt x="384" y="79"/>
                  </a:lnTo>
                  <a:lnTo>
                    <a:pt x="387" y="82"/>
                  </a:lnTo>
                  <a:lnTo>
                    <a:pt x="390" y="85"/>
                  </a:lnTo>
                  <a:lnTo>
                    <a:pt x="394" y="88"/>
                  </a:lnTo>
                  <a:lnTo>
                    <a:pt x="397" y="89"/>
                  </a:lnTo>
                  <a:lnTo>
                    <a:pt x="401" y="89"/>
                  </a:lnTo>
                  <a:lnTo>
                    <a:pt x="407" y="89"/>
                  </a:lnTo>
                  <a:lnTo>
                    <a:pt x="412" y="89"/>
                  </a:lnTo>
                  <a:lnTo>
                    <a:pt x="414" y="91"/>
                  </a:lnTo>
                  <a:lnTo>
                    <a:pt x="424" y="89"/>
                  </a:lnTo>
                  <a:lnTo>
                    <a:pt x="427" y="89"/>
                  </a:lnTo>
                  <a:lnTo>
                    <a:pt x="441" y="92"/>
                  </a:lnTo>
                  <a:lnTo>
                    <a:pt x="445" y="92"/>
                  </a:lnTo>
                  <a:lnTo>
                    <a:pt x="445" y="92"/>
                  </a:lnTo>
                  <a:lnTo>
                    <a:pt x="448" y="92"/>
                  </a:lnTo>
                  <a:lnTo>
                    <a:pt x="448" y="95"/>
                  </a:lnTo>
                  <a:lnTo>
                    <a:pt x="451" y="96"/>
                  </a:lnTo>
                  <a:lnTo>
                    <a:pt x="451" y="108"/>
                  </a:lnTo>
                  <a:lnTo>
                    <a:pt x="452" y="109"/>
                  </a:lnTo>
                  <a:lnTo>
                    <a:pt x="452" y="111"/>
                  </a:lnTo>
                  <a:lnTo>
                    <a:pt x="451" y="112"/>
                  </a:lnTo>
                  <a:lnTo>
                    <a:pt x="447" y="133"/>
                  </a:lnTo>
                  <a:lnTo>
                    <a:pt x="449" y="136"/>
                  </a:lnTo>
                  <a:lnTo>
                    <a:pt x="448" y="139"/>
                  </a:lnTo>
                  <a:lnTo>
                    <a:pt x="448" y="145"/>
                  </a:lnTo>
                  <a:lnTo>
                    <a:pt x="451" y="149"/>
                  </a:lnTo>
                  <a:lnTo>
                    <a:pt x="466" y="157"/>
                  </a:lnTo>
                  <a:lnTo>
                    <a:pt x="469" y="160"/>
                  </a:lnTo>
                  <a:lnTo>
                    <a:pt x="473" y="162"/>
                  </a:lnTo>
                  <a:lnTo>
                    <a:pt x="476" y="164"/>
                  </a:lnTo>
                  <a:lnTo>
                    <a:pt x="480" y="166"/>
                  </a:lnTo>
                  <a:lnTo>
                    <a:pt x="482" y="170"/>
                  </a:lnTo>
                  <a:lnTo>
                    <a:pt x="483" y="171"/>
                  </a:lnTo>
                  <a:lnTo>
                    <a:pt x="485" y="174"/>
                  </a:lnTo>
                  <a:lnTo>
                    <a:pt x="486" y="176"/>
                  </a:lnTo>
                  <a:lnTo>
                    <a:pt x="488" y="179"/>
                  </a:lnTo>
                  <a:lnTo>
                    <a:pt x="489" y="180"/>
                  </a:lnTo>
                  <a:lnTo>
                    <a:pt x="489" y="183"/>
                  </a:lnTo>
                  <a:lnTo>
                    <a:pt x="490" y="184"/>
                  </a:lnTo>
                  <a:lnTo>
                    <a:pt x="492" y="187"/>
                  </a:lnTo>
                  <a:lnTo>
                    <a:pt x="493" y="188"/>
                  </a:lnTo>
                  <a:lnTo>
                    <a:pt x="493" y="193"/>
                  </a:lnTo>
                  <a:lnTo>
                    <a:pt x="495" y="196"/>
                  </a:lnTo>
                  <a:lnTo>
                    <a:pt x="496" y="197"/>
                  </a:lnTo>
                  <a:lnTo>
                    <a:pt x="499" y="200"/>
                  </a:lnTo>
                  <a:lnTo>
                    <a:pt x="499" y="204"/>
                  </a:lnTo>
                  <a:lnTo>
                    <a:pt x="495" y="208"/>
                  </a:lnTo>
                  <a:lnTo>
                    <a:pt x="497" y="222"/>
                  </a:lnTo>
                  <a:lnTo>
                    <a:pt x="497" y="227"/>
                  </a:lnTo>
                  <a:lnTo>
                    <a:pt x="499" y="229"/>
                  </a:lnTo>
                  <a:lnTo>
                    <a:pt x="492" y="251"/>
                  </a:lnTo>
                  <a:lnTo>
                    <a:pt x="490" y="252"/>
                  </a:lnTo>
                  <a:lnTo>
                    <a:pt x="488" y="256"/>
                  </a:lnTo>
                  <a:lnTo>
                    <a:pt x="486" y="261"/>
                  </a:lnTo>
                  <a:lnTo>
                    <a:pt x="483" y="266"/>
                  </a:lnTo>
                  <a:lnTo>
                    <a:pt x="480" y="271"/>
                  </a:lnTo>
                  <a:lnTo>
                    <a:pt x="479" y="275"/>
                  </a:lnTo>
                  <a:lnTo>
                    <a:pt x="476" y="280"/>
                  </a:lnTo>
                  <a:lnTo>
                    <a:pt x="473" y="283"/>
                  </a:lnTo>
                  <a:lnTo>
                    <a:pt x="473" y="288"/>
                  </a:lnTo>
                  <a:lnTo>
                    <a:pt x="473" y="289"/>
                  </a:lnTo>
                  <a:lnTo>
                    <a:pt x="471" y="290"/>
                  </a:lnTo>
                  <a:lnTo>
                    <a:pt x="469" y="290"/>
                  </a:lnTo>
                  <a:lnTo>
                    <a:pt x="465" y="289"/>
                  </a:lnTo>
                  <a:lnTo>
                    <a:pt x="461" y="288"/>
                  </a:lnTo>
                  <a:lnTo>
                    <a:pt x="455" y="286"/>
                  </a:lnTo>
                  <a:lnTo>
                    <a:pt x="448" y="282"/>
                  </a:lnTo>
                  <a:lnTo>
                    <a:pt x="442" y="278"/>
                  </a:lnTo>
                  <a:lnTo>
                    <a:pt x="439" y="275"/>
                  </a:lnTo>
                  <a:lnTo>
                    <a:pt x="435" y="273"/>
                  </a:lnTo>
                  <a:lnTo>
                    <a:pt x="434" y="272"/>
                  </a:lnTo>
                  <a:lnTo>
                    <a:pt x="432" y="273"/>
                  </a:lnTo>
                  <a:lnTo>
                    <a:pt x="432" y="275"/>
                  </a:lnTo>
                  <a:lnTo>
                    <a:pt x="432" y="278"/>
                  </a:lnTo>
                  <a:lnTo>
                    <a:pt x="431" y="279"/>
                  </a:lnTo>
                  <a:lnTo>
                    <a:pt x="430" y="280"/>
                  </a:lnTo>
                  <a:lnTo>
                    <a:pt x="430" y="283"/>
                  </a:lnTo>
                  <a:lnTo>
                    <a:pt x="430" y="283"/>
                  </a:lnTo>
                  <a:lnTo>
                    <a:pt x="430" y="285"/>
                  </a:lnTo>
                  <a:lnTo>
                    <a:pt x="427" y="286"/>
                  </a:lnTo>
                  <a:lnTo>
                    <a:pt x="425" y="283"/>
                  </a:lnTo>
                  <a:lnTo>
                    <a:pt x="424" y="279"/>
                  </a:lnTo>
                  <a:lnTo>
                    <a:pt x="424" y="276"/>
                  </a:lnTo>
                  <a:lnTo>
                    <a:pt x="422" y="275"/>
                  </a:lnTo>
                  <a:lnTo>
                    <a:pt x="421" y="275"/>
                  </a:lnTo>
                  <a:lnTo>
                    <a:pt x="420" y="276"/>
                  </a:lnTo>
                  <a:lnTo>
                    <a:pt x="415" y="276"/>
                  </a:lnTo>
                  <a:lnTo>
                    <a:pt x="410" y="276"/>
                  </a:lnTo>
                  <a:lnTo>
                    <a:pt x="401" y="273"/>
                  </a:lnTo>
                  <a:lnTo>
                    <a:pt x="400" y="275"/>
                  </a:lnTo>
                  <a:lnTo>
                    <a:pt x="401" y="279"/>
                  </a:lnTo>
                  <a:lnTo>
                    <a:pt x="407" y="282"/>
                  </a:lnTo>
                  <a:lnTo>
                    <a:pt x="410" y="285"/>
                  </a:lnTo>
                  <a:lnTo>
                    <a:pt x="412" y="286"/>
                  </a:lnTo>
                  <a:lnTo>
                    <a:pt x="415" y="289"/>
                  </a:lnTo>
                  <a:lnTo>
                    <a:pt x="418" y="292"/>
                  </a:lnTo>
                  <a:lnTo>
                    <a:pt x="420" y="295"/>
                  </a:lnTo>
                  <a:lnTo>
                    <a:pt x="420" y="299"/>
                  </a:lnTo>
                  <a:lnTo>
                    <a:pt x="418" y="302"/>
                  </a:lnTo>
                  <a:lnTo>
                    <a:pt x="418" y="306"/>
                  </a:lnTo>
                  <a:lnTo>
                    <a:pt x="421" y="310"/>
                  </a:lnTo>
                  <a:lnTo>
                    <a:pt x="425" y="314"/>
                  </a:lnTo>
                  <a:lnTo>
                    <a:pt x="430" y="317"/>
                  </a:lnTo>
                  <a:lnTo>
                    <a:pt x="432" y="324"/>
                  </a:lnTo>
                  <a:lnTo>
                    <a:pt x="431" y="329"/>
                  </a:lnTo>
                  <a:lnTo>
                    <a:pt x="428" y="333"/>
                  </a:lnTo>
                  <a:lnTo>
                    <a:pt x="428" y="334"/>
                  </a:lnTo>
                  <a:lnTo>
                    <a:pt x="428" y="336"/>
                  </a:lnTo>
                  <a:lnTo>
                    <a:pt x="430" y="337"/>
                  </a:lnTo>
                  <a:lnTo>
                    <a:pt x="425" y="350"/>
                  </a:lnTo>
                  <a:lnTo>
                    <a:pt x="424" y="351"/>
                  </a:lnTo>
                  <a:lnTo>
                    <a:pt x="421" y="353"/>
                  </a:lnTo>
                  <a:lnTo>
                    <a:pt x="420" y="353"/>
                  </a:lnTo>
                  <a:lnTo>
                    <a:pt x="417" y="351"/>
                  </a:lnTo>
                  <a:lnTo>
                    <a:pt x="411" y="351"/>
                  </a:lnTo>
                  <a:lnTo>
                    <a:pt x="407" y="353"/>
                  </a:lnTo>
                  <a:lnTo>
                    <a:pt x="403" y="353"/>
                  </a:lnTo>
                  <a:lnTo>
                    <a:pt x="397" y="350"/>
                  </a:lnTo>
                  <a:lnTo>
                    <a:pt x="390" y="347"/>
                  </a:lnTo>
                  <a:lnTo>
                    <a:pt x="383" y="346"/>
                  </a:lnTo>
                  <a:lnTo>
                    <a:pt x="378" y="343"/>
                  </a:lnTo>
                  <a:lnTo>
                    <a:pt x="377" y="338"/>
                  </a:lnTo>
                  <a:lnTo>
                    <a:pt x="376" y="336"/>
                  </a:lnTo>
                  <a:lnTo>
                    <a:pt x="374" y="327"/>
                  </a:lnTo>
                  <a:lnTo>
                    <a:pt x="373" y="327"/>
                  </a:lnTo>
                  <a:lnTo>
                    <a:pt x="370" y="329"/>
                  </a:lnTo>
                  <a:lnTo>
                    <a:pt x="366" y="330"/>
                  </a:lnTo>
                  <a:lnTo>
                    <a:pt x="362" y="333"/>
                  </a:lnTo>
                  <a:lnTo>
                    <a:pt x="359" y="336"/>
                  </a:lnTo>
                  <a:lnTo>
                    <a:pt x="354" y="337"/>
                  </a:lnTo>
                  <a:lnTo>
                    <a:pt x="353" y="338"/>
                  </a:lnTo>
                  <a:lnTo>
                    <a:pt x="349" y="343"/>
                  </a:lnTo>
                  <a:lnTo>
                    <a:pt x="345" y="344"/>
                  </a:lnTo>
                  <a:lnTo>
                    <a:pt x="342" y="347"/>
                  </a:lnTo>
                  <a:lnTo>
                    <a:pt x="340" y="350"/>
                  </a:lnTo>
                  <a:lnTo>
                    <a:pt x="340" y="354"/>
                  </a:lnTo>
                  <a:lnTo>
                    <a:pt x="337" y="355"/>
                  </a:lnTo>
                  <a:lnTo>
                    <a:pt x="333" y="354"/>
                  </a:lnTo>
                  <a:lnTo>
                    <a:pt x="329" y="353"/>
                  </a:lnTo>
                  <a:lnTo>
                    <a:pt x="326" y="353"/>
                  </a:lnTo>
                  <a:lnTo>
                    <a:pt x="323" y="354"/>
                  </a:lnTo>
                  <a:lnTo>
                    <a:pt x="323" y="353"/>
                  </a:lnTo>
                  <a:lnTo>
                    <a:pt x="322" y="351"/>
                  </a:lnTo>
                  <a:lnTo>
                    <a:pt x="320" y="350"/>
                  </a:lnTo>
                  <a:lnTo>
                    <a:pt x="319" y="347"/>
                  </a:lnTo>
                  <a:lnTo>
                    <a:pt x="320" y="344"/>
                  </a:lnTo>
                  <a:lnTo>
                    <a:pt x="319" y="343"/>
                  </a:lnTo>
                  <a:lnTo>
                    <a:pt x="313" y="341"/>
                  </a:lnTo>
                  <a:lnTo>
                    <a:pt x="309" y="340"/>
                  </a:lnTo>
                  <a:lnTo>
                    <a:pt x="305" y="341"/>
                  </a:lnTo>
                  <a:lnTo>
                    <a:pt x="302" y="341"/>
                  </a:lnTo>
                  <a:lnTo>
                    <a:pt x="299" y="340"/>
                  </a:lnTo>
                  <a:lnTo>
                    <a:pt x="295" y="338"/>
                  </a:lnTo>
                  <a:lnTo>
                    <a:pt x="292" y="337"/>
                  </a:lnTo>
                  <a:lnTo>
                    <a:pt x="292" y="336"/>
                  </a:lnTo>
                  <a:lnTo>
                    <a:pt x="296" y="331"/>
                  </a:lnTo>
                  <a:lnTo>
                    <a:pt x="298" y="330"/>
                  </a:lnTo>
                  <a:lnTo>
                    <a:pt x="298" y="327"/>
                  </a:lnTo>
                  <a:lnTo>
                    <a:pt x="299" y="326"/>
                  </a:lnTo>
                  <a:lnTo>
                    <a:pt x="301" y="324"/>
                  </a:lnTo>
                  <a:lnTo>
                    <a:pt x="298" y="323"/>
                  </a:lnTo>
                  <a:lnTo>
                    <a:pt x="295" y="323"/>
                  </a:lnTo>
                  <a:lnTo>
                    <a:pt x="288" y="324"/>
                  </a:lnTo>
                  <a:lnTo>
                    <a:pt x="282" y="324"/>
                  </a:lnTo>
                  <a:lnTo>
                    <a:pt x="276" y="324"/>
                  </a:lnTo>
                  <a:lnTo>
                    <a:pt x="271" y="324"/>
                  </a:lnTo>
                  <a:lnTo>
                    <a:pt x="267" y="321"/>
                  </a:lnTo>
                  <a:lnTo>
                    <a:pt x="267" y="316"/>
                  </a:lnTo>
                  <a:lnTo>
                    <a:pt x="271" y="313"/>
                  </a:lnTo>
                  <a:lnTo>
                    <a:pt x="276" y="312"/>
                  </a:lnTo>
                  <a:lnTo>
                    <a:pt x="281" y="312"/>
                  </a:lnTo>
                  <a:lnTo>
                    <a:pt x="284" y="310"/>
                  </a:lnTo>
                  <a:lnTo>
                    <a:pt x="285" y="309"/>
                  </a:lnTo>
                  <a:lnTo>
                    <a:pt x="285" y="307"/>
                  </a:lnTo>
                  <a:lnTo>
                    <a:pt x="285" y="307"/>
                  </a:lnTo>
                  <a:lnTo>
                    <a:pt x="285" y="306"/>
                  </a:lnTo>
                  <a:lnTo>
                    <a:pt x="285" y="303"/>
                  </a:lnTo>
                  <a:lnTo>
                    <a:pt x="284" y="302"/>
                  </a:lnTo>
                  <a:lnTo>
                    <a:pt x="284" y="302"/>
                  </a:lnTo>
                  <a:lnTo>
                    <a:pt x="285" y="297"/>
                  </a:lnTo>
                  <a:lnTo>
                    <a:pt x="279" y="296"/>
                  </a:lnTo>
                  <a:lnTo>
                    <a:pt x="276" y="296"/>
                  </a:lnTo>
                  <a:lnTo>
                    <a:pt x="274" y="297"/>
                  </a:lnTo>
                  <a:lnTo>
                    <a:pt x="269" y="299"/>
                  </a:lnTo>
                  <a:lnTo>
                    <a:pt x="265" y="302"/>
                  </a:lnTo>
                  <a:lnTo>
                    <a:pt x="262" y="306"/>
                  </a:lnTo>
                  <a:lnTo>
                    <a:pt x="260" y="306"/>
                  </a:lnTo>
                  <a:lnTo>
                    <a:pt x="257" y="307"/>
                  </a:lnTo>
                  <a:lnTo>
                    <a:pt x="257" y="310"/>
                  </a:lnTo>
                  <a:lnTo>
                    <a:pt x="260" y="313"/>
                  </a:lnTo>
                  <a:lnTo>
                    <a:pt x="260" y="313"/>
                  </a:lnTo>
                  <a:lnTo>
                    <a:pt x="258" y="314"/>
                  </a:lnTo>
                  <a:lnTo>
                    <a:pt x="257" y="316"/>
                  </a:lnTo>
                  <a:lnTo>
                    <a:pt x="254" y="316"/>
                  </a:lnTo>
                  <a:lnTo>
                    <a:pt x="251" y="319"/>
                  </a:lnTo>
                  <a:lnTo>
                    <a:pt x="248" y="321"/>
                  </a:lnTo>
                  <a:lnTo>
                    <a:pt x="244" y="323"/>
                  </a:lnTo>
                  <a:lnTo>
                    <a:pt x="238" y="321"/>
                  </a:lnTo>
                  <a:lnTo>
                    <a:pt x="233" y="317"/>
                  </a:lnTo>
                  <a:lnTo>
                    <a:pt x="227" y="314"/>
                  </a:lnTo>
                  <a:lnTo>
                    <a:pt x="224" y="312"/>
                  </a:lnTo>
                  <a:lnTo>
                    <a:pt x="220" y="312"/>
                  </a:lnTo>
                  <a:lnTo>
                    <a:pt x="218" y="312"/>
                  </a:lnTo>
                  <a:lnTo>
                    <a:pt x="216" y="314"/>
                  </a:lnTo>
                  <a:lnTo>
                    <a:pt x="210" y="316"/>
                  </a:lnTo>
                  <a:lnTo>
                    <a:pt x="208" y="313"/>
                  </a:lnTo>
                  <a:lnTo>
                    <a:pt x="210" y="310"/>
                  </a:lnTo>
                  <a:lnTo>
                    <a:pt x="207" y="307"/>
                  </a:lnTo>
                  <a:lnTo>
                    <a:pt x="204" y="307"/>
                  </a:lnTo>
                  <a:lnTo>
                    <a:pt x="201" y="309"/>
                  </a:lnTo>
                  <a:lnTo>
                    <a:pt x="201" y="309"/>
                  </a:lnTo>
                  <a:lnTo>
                    <a:pt x="197" y="312"/>
                  </a:lnTo>
                  <a:lnTo>
                    <a:pt x="194" y="313"/>
                  </a:lnTo>
                  <a:lnTo>
                    <a:pt x="191" y="312"/>
                  </a:lnTo>
                  <a:lnTo>
                    <a:pt x="190" y="309"/>
                  </a:lnTo>
                  <a:lnTo>
                    <a:pt x="187" y="309"/>
                  </a:lnTo>
                  <a:lnTo>
                    <a:pt x="184" y="307"/>
                  </a:lnTo>
                  <a:lnTo>
                    <a:pt x="182" y="307"/>
                  </a:lnTo>
                  <a:lnTo>
                    <a:pt x="179" y="307"/>
                  </a:lnTo>
                  <a:lnTo>
                    <a:pt x="177" y="309"/>
                  </a:lnTo>
                  <a:lnTo>
                    <a:pt x="176" y="312"/>
                  </a:lnTo>
                  <a:lnTo>
                    <a:pt x="173" y="314"/>
                  </a:lnTo>
                  <a:lnTo>
                    <a:pt x="172" y="317"/>
                  </a:lnTo>
                  <a:lnTo>
                    <a:pt x="173" y="320"/>
                  </a:lnTo>
                  <a:lnTo>
                    <a:pt x="176" y="321"/>
                  </a:lnTo>
                  <a:lnTo>
                    <a:pt x="179" y="323"/>
                  </a:lnTo>
                  <a:lnTo>
                    <a:pt x="177" y="326"/>
                  </a:lnTo>
                  <a:lnTo>
                    <a:pt x="174" y="329"/>
                  </a:lnTo>
                  <a:lnTo>
                    <a:pt x="172" y="329"/>
                  </a:lnTo>
                  <a:lnTo>
                    <a:pt x="167" y="327"/>
                  </a:lnTo>
                  <a:lnTo>
                    <a:pt x="165" y="327"/>
                  </a:lnTo>
                  <a:lnTo>
                    <a:pt x="162" y="327"/>
                  </a:lnTo>
                  <a:lnTo>
                    <a:pt x="162" y="330"/>
                  </a:lnTo>
                  <a:lnTo>
                    <a:pt x="160" y="333"/>
                  </a:lnTo>
                  <a:lnTo>
                    <a:pt x="159" y="334"/>
                  </a:lnTo>
                  <a:lnTo>
                    <a:pt x="155" y="334"/>
                  </a:lnTo>
                  <a:lnTo>
                    <a:pt x="153" y="336"/>
                  </a:lnTo>
                  <a:lnTo>
                    <a:pt x="152" y="338"/>
                  </a:lnTo>
                  <a:lnTo>
                    <a:pt x="152" y="340"/>
                  </a:lnTo>
                  <a:lnTo>
                    <a:pt x="153" y="344"/>
                  </a:lnTo>
                  <a:lnTo>
                    <a:pt x="152" y="344"/>
                  </a:lnTo>
                  <a:lnTo>
                    <a:pt x="149" y="344"/>
                  </a:lnTo>
                  <a:lnTo>
                    <a:pt x="146" y="343"/>
                  </a:lnTo>
                  <a:lnTo>
                    <a:pt x="142" y="343"/>
                  </a:lnTo>
                  <a:lnTo>
                    <a:pt x="133" y="344"/>
                  </a:lnTo>
                  <a:lnTo>
                    <a:pt x="126" y="344"/>
                  </a:lnTo>
                  <a:lnTo>
                    <a:pt x="121" y="341"/>
                  </a:lnTo>
                  <a:lnTo>
                    <a:pt x="118" y="340"/>
                  </a:lnTo>
                  <a:lnTo>
                    <a:pt x="116" y="337"/>
                  </a:lnTo>
                  <a:lnTo>
                    <a:pt x="114" y="334"/>
                  </a:lnTo>
                  <a:lnTo>
                    <a:pt x="109" y="333"/>
                  </a:lnTo>
                  <a:lnTo>
                    <a:pt x="105" y="331"/>
                  </a:lnTo>
                  <a:lnTo>
                    <a:pt x="98" y="330"/>
                  </a:lnTo>
                  <a:lnTo>
                    <a:pt x="97" y="331"/>
                  </a:lnTo>
                  <a:lnTo>
                    <a:pt x="94" y="334"/>
                  </a:lnTo>
                  <a:lnTo>
                    <a:pt x="91" y="336"/>
                  </a:lnTo>
                  <a:lnTo>
                    <a:pt x="88" y="336"/>
                  </a:lnTo>
                  <a:lnTo>
                    <a:pt x="85" y="334"/>
                  </a:lnTo>
                  <a:lnTo>
                    <a:pt x="82" y="337"/>
                  </a:lnTo>
                  <a:lnTo>
                    <a:pt x="77" y="340"/>
                  </a:lnTo>
                  <a:lnTo>
                    <a:pt x="74" y="338"/>
                  </a:lnTo>
                  <a:lnTo>
                    <a:pt x="71" y="337"/>
                  </a:lnTo>
                  <a:lnTo>
                    <a:pt x="68" y="337"/>
                  </a:lnTo>
                  <a:lnTo>
                    <a:pt x="67" y="338"/>
                  </a:lnTo>
                  <a:lnTo>
                    <a:pt x="65" y="338"/>
                  </a:lnTo>
                  <a:lnTo>
                    <a:pt x="65" y="340"/>
                  </a:lnTo>
                  <a:lnTo>
                    <a:pt x="64" y="340"/>
                  </a:lnTo>
                  <a:lnTo>
                    <a:pt x="61" y="338"/>
                  </a:lnTo>
                  <a:lnTo>
                    <a:pt x="60" y="340"/>
                  </a:lnTo>
                  <a:lnTo>
                    <a:pt x="58" y="341"/>
                  </a:lnTo>
                  <a:lnTo>
                    <a:pt x="60" y="346"/>
                  </a:lnTo>
                  <a:lnTo>
                    <a:pt x="60" y="348"/>
                  </a:lnTo>
                  <a:lnTo>
                    <a:pt x="60" y="350"/>
                  </a:lnTo>
                  <a:lnTo>
                    <a:pt x="62" y="353"/>
                  </a:lnTo>
                  <a:lnTo>
                    <a:pt x="65" y="355"/>
                  </a:lnTo>
                  <a:lnTo>
                    <a:pt x="64" y="357"/>
                  </a:lnTo>
                  <a:lnTo>
                    <a:pt x="62" y="358"/>
                  </a:lnTo>
                  <a:lnTo>
                    <a:pt x="62" y="360"/>
                  </a:lnTo>
                  <a:lnTo>
                    <a:pt x="65" y="363"/>
                  </a:lnTo>
                  <a:lnTo>
                    <a:pt x="65" y="365"/>
                  </a:lnTo>
                  <a:lnTo>
                    <a:pt x="62" y="367"/>
                  </a:lnTo>
                  <a:lnTo>
                    <a:pt x="61" y="367"/>
                  </a:lnTo>
                  <a:lnTo>
                    <a:pt x="60" y="368"/>
                  </a:lnTo>
                  <a:lnTo>
                    <a:pt x="60" y="370"/>
                  </a:lnTo>
                  <a:lnTo>
                    <a:pt x="61" y="372"/>
                  </a:lnTo>
                  <a:lnTo>
                    <a:pt x="57" y="377"/>
                  </a:lnTo>
                  <a:lnTo>
                    <a:pt x="54" y="378"/>
                  </a:lnTo>
                  <a:lnTo>
                    <a:pt x="53" y="378"/>
                  </a:lnTo>
                  <a:lnTo>
                    <a:pt x="51" y="379"/>
                  </a:lnTo>
                  <a:lnTo>
                    <a:pt x="51" y="381"/>
                  </a:lnTo>
                  <a:lnTo>
                    <a:pt x="53" y="382"/>
                  </a:lnTo>
                  <a:lnTo>
                    <a:pt x="56" y="382"/>
                  </a:lnTo>
                  <a:lnTo>
                    <a:pt x="57" y="384"/>
                  </a:lnTo>
                  <a:lnTo>
                    <a:pt x="57" y="385"/>
                  </a:lnTo>
                  <a:lnTo>
                    <a:pt x="56" y="387"/>
                  </a:lnTo>
                  <a:lnTo>
                    <a:pt x="53" y="388"/>
                  </a:lnTo>
                  <a:lnTo>
                    <a:pt x="51" y="388"/>
                  </a:lnTo>
                  <a:lnTo>
                    <a:pt x="51" y="389"/>
                  </a:lnTo>
                  <a:lnTo>
                    <a:pt x="54" y="392"/>
                  </a:lnTo>
                  <a:lnTo>
                    <a:pt x="54" y="394"/>
                  </a:lnTo>
                  <a:lnTo>
                    <a:pt x="54" y="396"/>
                  </a:lnTo>
                  <a:lnTo>
                    <a:pt x="53" y="399"/>
                  </a:lnTo>
                  <a:lnTo>
                    <a:pt x="50" y="401"/>
                  </a:lnTo>
                  <a:lnTo>
                    <a:pt x="48" y="402"/>
                  </a:lnTo>
                  <a:lnTo>
                    <a:pt x="47" y="404"/>
                  </a:lnTo>
                  <a:lnTo>
                    <a:pt x="47" y="406"/>
                  </a:lnTo>
                  <a:lnTo>
                    <a:pt x="48" y="406"/>
                  </a:lnTo>
                  <a:lnTo>
                    <a:pt x="48" y="408"/>
                  </a:lnTo>
                  <a:lnTo>
                    <a:pt x="47" y="411"/>
                  </a:lnTo>
                  <a:lnTo>
                    <a:pt x="45" y="413"/>
                  </a:lnTo>
                  <a:lnTo>
                    <a:pt x="43" y="416"/>
                  </a:lnTo>
                  <a:lnTo>
                    <a:pt x="43" y="418"/>
                  </a:lnTo>
                  <a:lnTo>
                    <a:pt x="43" y="419"/>
                  </a:lnTo>
                  <a:lnTo>
                    <a:pt x="43" y="421"/>
                  </a:lnTo>
                  <a:lnTo>
                    <a:pt x="45" y="422"/>
                  </a:lnTo>
                  <a:lnTo>
                    <a:pt x="45" y="423"/>
                  </a:lnTo>
                  <a:lnTo>
                    <a:pt x="45" y="423"/>
                  </a:lnTo>
                  <a:lnTo>
                    <a:pt x="45" y="425"/>
                  </a:lnTo>
                  <a:lnTo>
                    <a:pt x="44" y="426"/>
                  </a:lnTo>
                  <a:lnTo>
                    <a:pt x="43" y="428"/>
                  </a:lnTo>
                  <a:lnTo>
                    <a:pt x="44" y="429"/>
                  </a:lnTo>
                  <a:lnTo>
                    <a:pt x="45" y="432"/>
                  </a:lnTo>
                  <a:lnTo>
                    <a:pt x="47" y="435"/>
                  </a:lnTo>
                  <a:lnTo>
                    <a:pt x="47" y="436"/>
                  </a:lnTo>
                  <a:lnTo>
                    <a:pt x="45" y="439"/>
                  </a:lnTo>
                  <a:lnTo>
                    <a:pt x="44" y="442"/>
                  </a:lnTo>
                  <a:lnTo>
                    <a:pt x="44" y="445"/>
                  </a:lnTo>
                  <a:lnTo>
                    <a:pt x="44" y="447"/>
                  </a:lnTo>
                  <a:lnTo>
                    <a:pt x="45" y="449"/>
                  </a:lnTo>
                  <a:lnTo>
                    <a:pt x="47" y="452"/>
                  </a:lnTo>
                  <a:lnTo>
                    <a:pt x="50" y="453"/>
                  </a:lnTo>
                  <a:lnTo>
                    <a:pt x="50" y="454"/>
                  </a:lnTo>
                  <a:lnTo>
                    <a:pt x="50" y="456"/>
                  </a:lnTo>
                  <a:lnTo>
                    <a:pt x="48" y="460"/>
                  </a:lnTo>
                  <a:lnTo>
                    <a:pt x="50" y="464"/>
                  </a:lnTo>
                  <a:lnTo>
                    <a:pt x="51" y="467"/>
                  </a:lnTo>
                  <a:lnTo>
                    <a:pt x="54" y="471"/>
                  </a:lnTo>
                  <a:lnTo>
                    <a:pt x="56" y="474"/>
                  </a:lnTo>
                  <a:lnTo>
                    <a:pt x="30" y="474"/>
                  </a:lnTo>
                  <a:lnTo>
                    <a:pt x="20" y="474"/>
                  </a:lnTo>
                  <a:lnTo>
                    <a:pt x="20" y="474"/>
                  </a:lnTo>
                  <a:lnTo>
                    <a:pt x="20" y="474"/>
                  </a:lnTo>
                  <a:lnTo>
                    <a:pt x="19" y="473"/>
                  </a:lnTo>
                  <a:lnTo>
                    <a:pt x="19" y="473"/>
                  </a:lnTo>
                  <a:lnTo>
                    <a:pt x="17" y="470"/>
                  </a:lnTo>
                  <a:lnTo>
                    <a:pt x="16" y="470"/>
                  </a:lnTo>
                  <a:lnTo>
                    <a:pt x="16" y="467"/>
                  </a:lnTo>
                  <a:lnTo>
                    <a:pt x="16" y="466"/>
                  </a:lnTo>
                  <a:lnTo>
                    <a:pt x="16" y="464"/>
                  </a:lnTo>
                  <a:lnTo>
                    <a:pt x="14" y="462"/>
                  </a:lnTo>
                  <a:lnTo>
                    <a:pt x="14" y="460"/>
                  </a:lnTo>
                  <a:lnTo>
                    <a:pt x="13" y="460"/>
                  </a:lnTo>
                  <a:lnTo>
                    <a:pt x="13" y="459"/>
                  </a:lnTo>
                  <a:lnTo>
                    <a:pt x="12" y="459"/>
                  </a:lnTo>
                  <a:lnTo>
                    <a:pt x="10" y="457"/>
                  </a:lnTo>
                  <a:lnTo>
                    <a:pt x="9" y="457"/>
                  </a:lnTo>
                  <a:lnTo>
                    <a:pt x="9" y="454"/>
                  </a:lnTo>
                  <a:lnTo>
                    <a:pt x="9" y="453"/>
                  </a:lnTo>
                  <a:lnTo>
                    <a:pt x="10" y="452"/>
                  </a:lnTo>
                  <a:lnTo>
                    <a:pt x="10" y="450"/>
                  </a:lnTo>
                  <a:lnTo>
                    <a:pt x="12" y="450"/>
                  </a:lnTo>
                  <a:lnTo>
                    <a:pt x="12" y="449"/>
                  </a:lnTo>
                  <a:lnTo>
                    <a:pt x="13" y="449"/>
                  </a:lnTo>
                  <a:lnTo>
                    <a:pt x="14" y="447"/>
                  </a:lnTo>
                  <a:lnTo>
                    <a:pt x="14" y="445"/>
                  </a:lnTo>
                  <a:lnTo>
                    <a:pt x="16" y="443"/>
                  </a:lnTo>
                  <a:lnTo>
                    <a:pt x="16" y="442"/>
                  </a:lnTo>
                  <a:lnTo>
                    <a:pt x="16" y="440"/>
                  </a:lnTo>
                  <a:lnTo>
                    <a:pt x="17" y="439"/>
                  </a:lnTo>
                  <a:lnTo>
                    <a:pt x="16" y="436"/>
                  </a:lnTo>
                  <a:lnTo>
                    <a:pt x="16" y="436"/>
                  </a:lnTo>
                  <a:lnTo>
                    <a:pt x="16" y="435"/>
                  </a:lnTo>
                  <a:lnTo>
                    <a:pt x="14" y="433"/>
                  </a:lnTo>
                  <a:lnTo>
                    <a:pt x="13" y="432"/>
                  </a:lnTo>
                  <a:lnTo>
                    <a:pt x="12" y="432"/>
                  </a:lnTo>
                  <a:lnTo>
                    <a:pt x="12" y="432"/>
                  </a:lnTo>
                  <a:lnTo>
                    <a:pt x="10" y="430"/>
                  </a:lnTo>
                  <a:lnTo>
                    <a:pt x="9" y="429"/>
                  </a:lnTo>
                  <a:lnTo>
                    <a:pt x="9" y="428"/>
                  </a:lnTo>
                  <a:lnTo>
                    <a:pt x="9" y="426"/>
                  </a:lnTo>
                  <a:lnTo>
                    <a:pt x="10" y="425"/>
                  </a:lnTo>
                  <a:lnTo>
                    <a:pt x="12" y="423"/>
                  </a:lnTo>
                  <a:lnTo>
                    <a:pt x="12" y="423"/>
                  </a:lnTo>
                  <a:lnTo>
                    <a:pt x="12" y="423"/>
                  </a:lnTo>
                  <a:lnTo>
                    <a:pt x="12" y="422"/>
                  </a:lnTo>
                  <a:lnTo>
                    <a:pt x="13" y="421"/>
                  </a:lnTo>
                  <a:lnTo>
                    <a:pt x="13" y="419"/>
                  </a:lnTo>
                  <a:lnTo>
                    <a:pt x="13" y="418"/>
                  </a:lnTo>
                  <a:lnTo>
                    <a:pt x="13" y="415"/>
                  </a:lnTo>
                  <a:lnTo>
                    <a:pt x="13" y="413"/>
                  </a:lnTo>
                  <a:lnTo>
                    <a:pt x="13" y="412"/>
                  </a:lnTo>
                  <a:lnTo>
                    <a:pt x="12" y="411"/>
                  </a:lnTo>
                  <a:lnTo>
                    <a:pt x="10" y="409"/>
                  </a:lnTo>
                  <a:lnTo>
                    <a:pt x="9" y="409"/>
                  </a:lnTo>
                  <a:lnTo>
                    <a:pt x="7" y="406"/>
                  </a:lnTo>
                  <a:lnTo>
                    <a:pt x="7" y="406"/>
                  </a:lnTo>
                  <a:lnTo>
                    <a:pt x="6" y="405"/>
                  </a:lnTo>
                  <a:lnTo>
                    <a:pt x="6" y="405"/>
                  </a:lnTo>
                  <a:lnTo>
                    <a:pt x="6" y="404"/>
                  </a:lnTo>
                  <a:lnTo>
                    <a:pt x="6" y="404"/>
                  </a:lnTo>
                  <a:lnTo>
                    <a:pt x="6" y="401"/>
                  </a:lnTo>
                  <a:lnTo>
                    <a:pt x="6" y="399"/>
                  </a:lnTo>
                  <a:lnTo>
                    <a:pt x="6" y="398"/>
                  </a:lnTo>
                  <a:lnTo>
                    <a:pt x="6" y="396"/>
                  </a:lnTo>
                  <a:lnTo>
                    <a:pt x="6" y="394"/>
                  </a:lnTo>
                  <a:lnTo>
                    <a:pt x="7" y="392"/>
                  </a:lnTo>
                  <a:lnTo>
                    <a:pt x="7" y="389"/>
                  </a:lnTo>
                  <a:lnTo>
                    <a:pt x="7" y="388"/>
                  </a:lnTo>
                  <a:lnTo>
                    <a:pt x="7" y="385"/>
                  </a:lnTo>
                  <a:lnTo>
                    <a:pt x="7" y="384"/>
                  </a:lnTo>
                  <a:lnTo>
                    <a:pt x="7" y="381"/>
                  </a:lnTo>
                  <a:lnTo>
                    <a:pt x="9" y="381"/>
                  </a:lnTo>
                  <a:lnTo>
                    <a:pt x="9" y="378"/>
                  </a:lnTo>
                  <a:lnTo>
                    <a:pt x="9" y="377"/>
                  </a:lnTo>
                  <a:lnTo>
                    <a:pt x="9" y="375"/>
                  </a:lnTo>
                  <a:lnTo>
                    <a:pt x="9" y="375"/>
                  </a:lnTo>
                  <a:lnTo>
                    <a:pt x="9" y="374"/>
                  </a:lnTo>
                  <a:lnTo>
                    <a:pt x="9" y="372"/>
                  </a:lnTo>
                  <a:lnTo>
                    <a:pt x="9" y="371"/>
                  </a:lnTo>
                  <a:lnTo>
                    <a:pt x="7" y="370"/>
                  </a:lnTo>
                  <a:lnTo>
                    <a:pt x="7" y="368"/>
                  </a:lnTo>
                  <a:lnTo>
                    <a:pt x="6" y="365"/>
                  </a:lnTo>
                  <a:lnTo>
                    <a:pt x="6" y="364"/>
                  </a:lnTo>
                  <a:lnTo>
                    <a:pt x="6" y="363"/>
                  </a:lnTo>
                  <a:lnTo>
                    <a:pt x="7" y="361"/>
                  </a:lnTo>
                  <a:lnTo>
                    <a:pt x="9" y="363"/>
                  </a:lnTo>
                  <a:lnTo>
                    <a:pt x="10" y="364"/>
                  </a:lnTo>
                  <a:lnTo>
                    <a:pt x="10" y="365"/>
                  </a:lnTo>
                  <a:lnTo>
                    <a:pt x="12" y="365"/>
                  </a:lnTo>
                  <a:lnTo>
                    <a:pt x="12" y="367"/>
                  </a:lnTo>
                  <a:lnTo>
                    <a:pt x="13" y="367"/>
                  </a:lnTo>
                  <a:lnTo>
                    <a:pt x="13" y="365"/>
                  </a:lnTo>
                  <a:lnTo>
                    <a:pt x="14" y="364"/>
                  </a:lnTo>
                  <a:lnTo>
                    <a:pt x="14" y="363"/>
                  </a:lnTo>
                  <a:lnTo>
                    <a:pt x="14" y="363"/>
                  </a:lnTo>
                  <a:lnTo>
                    <a:pt x="14" y="360"/>
                  </a:lnTo>
                  <a:lnTo>
                    <a:pt x="13" y="358"/>
                  </a:lnTo>
                  <a:lnTo>
                    <a:pt x="13" y="355"/>
                  </a:lnTo>
                  <a:lnTo>
                    <a:pt x="13" y="354"/>
                  </a:lnTo>
                  <a:lnTo>
                    <a:pt x="13" y="353"/>
                  </a:lnTo>
                  <a:lnTo>
                    <a:pt x="12" y="351"/>
                  </a:lnTo>
                  <a:lnTo>
                    <a:pt x="12" y="348"/>
                  </a:lnTo>
                  <a:lnTo>
                    <a:pt x="12" y="347"/>
                  </a:lnTo>
                  <a:lnTo>
                    <a:pt x="10" y="346"/>
                  </a:lnTo>
                  <a:lnTo>
                    <a:pt x="10" y="344"/>
                  </a:lnTo>
                  <a:lnTo>
                    <a:pt x="9" y="344"/>
                  </a:lnTo>
                  <a:lnTo>
                    <a:pt x="9" y="343"/>
                  </a:lnTo>
                  <a:lnTo>
                    <a:pt x="4" y="341"/>
                  </a:lnTo>
                  <a:lnTo>
                    <a:pt x="2" y="338"/>
                  </a:lnTo>
                  <a:lnTo>
                    <a:pt x="3" y="338"/>
                  </a:lnTo>
                  <a:lnTo>
                    <a:pt x="0" y="333"/>
                  </a:lnTo>
                  <a:lnTo>
                    <a:pt x="6" y="330"/>
                  </a:lnTo>
                  <a:lnTo>
                    <a:pt x="6" y="334"/>
                  </a:lnTo>
                  <a:lnTo>
                    <a:pt x="12" y="333"/>
                  </a:lnTo>
                  <a:lnTo>
                    <a:pt x="9" y="327"/>
                  </a:lnTo>
                  <a:lnTo>
                    <a:pt x="9" y="324"/>
                  </a:lnTo>
                  <a:lnTo>
                    <a:pt x="12" y="324"/>
                  </a:lnTo>
                  <a:lnTo>
                    <a:pt x="12" y="321"/>
                  </a:lnTo>
                  <a:lnTo>
                    <a:pt x="9" y="321"/>
                  </a:lnTo>
                  <a:lnTo>
                    <a:pt x="9" y="316"/>
                  </a:lnTo>
                  <a:lnTo>
                    <a:pt x="9" y="316"/>
                  </a:lnTo>
                  <a:lnTo>
                    <a:pt x="4" y="316"/>
                  </a:lnTo>
                  <a:lnTo>
                    <a:pt x="4" y="312"/>
                  </a:lnTo>
                  <a:lnTo>
                    <a:pt x="6" y="310"/>
                  </a:lnTo>
                  <a:lnTo>
                    <a:pt x="7" y="310"/>
                  </a:lnTo>
                  <a:lnTo>
                    <a:pt x="13" y="312"/>
                  </a:lnTo>
                  <a:lnTo>
                    <a:pt x="13" y="310"/>
                  </a:lnTo>
                  <a:lnTo>
                    <a:pt x="9" y="309"/>
                  </a:lnTo>
                  <a:lnTo>
                    <a:pt x="7" y="306"/>
                  </a:lnTo>
                  <a:lnTo>
                    <a:pt x="9" y="300"/>
                  </a:lnTo>
                  <a:lnTo>
                    <a:pt x="16" y="302"/>
                  </a:lnTo>
                  <a:lnTo>
                    <a:pt x="19" y="295"/>
                  </a:lnTo>
                  <a:lnTo>
                    <a:pt x="13" y="295"/>
                  </a:lnTo>
                  <a:lnTo>
                    <a:pt x="13" y="293"/>
                  </a:lnTo>
                  <a:lnTo>
                    <a:pt x="17" y="293"/>
                  </a:lnTo>
                  <a:lnTo>
                    <a:pt x="19" y="290"/>
                  </a:lnTo>
                  <a:lnTo>
                    <a:pt x="19" y="285"/>
                  </a:lnTo>
                  <a:lnTo>
                    <a:pt x="21" y="283"/>
                  </a:lnTo>
                  <a:lnTo>
                    <a:pt x="24" y="279"/>
                  </a:lnTo>
                  <a:lnTo>
                    <a:pt x="21" y="276"/>
                  </a:lnTo>
                  <a:lnTo>
                    <a:pt x="20" y="276"/>
                  </a:lnTo>
                  <a:lnTo>
                    <a:pt x="19" y="279"/>
                  </a:lnTo>
                  <a:lnTo>
                    <a:pt x="16" y="280"/>
                  </a:lnTo>
                  <a:lnTo>
                    <a:pt x="16" y="276"/>
                  </a:lnTo>
                  <a:lnTo>
                    <a:pt x="14" y="273"/>
                  </a:lnTo>
                  <a:lnTo>
                    <a:pt x="16" y="269"/>
                  </a:lnTo>
                  <a:lnTo>
                    <a:pt x="19" y="268"/>
                  </a:lnTo>
                  <a:lnTo>
                    <a:pt x="16" y="266"/>
                  </a:lnTo>
                  <a:lnTo>
                    <a:pt x="17" y="263"/>
                  </a:lnTo>
                  <a:lnTo>
                    <a:pt x="20" y="262"/>
                  </a:lnTo>
                  <a:lnTo>
                    <a:pt x="17" y="258"/>
                  </a:lnTo>
                  <a:lnTo>
                    <a:pt x="30" y="252"/>
                  </a:lnTo>
                  <a:lnTo>
                    <a:pt x="27" y="244"/>
                  </a:lnTo>
                  <a:lnTo>
                    <a:pt x="21" y="241"/>
                  </a:lnTo>
                  <a:lnTo>
                    <a:pt x="19" y="241"/>
                  </a:lnTo>
                  <a:lnTo>
                    <a:pt x="16" y="238"/>
                  </a:lnTo>
                  <a:lnTo>
                    <a:pt x="12" y="238"/>
                  </a:lnTo>
                  <a:lnTo>
                    <a:pt x="13" y="237"/>
                  </a:lnTo>
                  <a:lnTo>
                    <a:pt x="16" y="234"/>
                  </a:lnTo>
                  <a:lnTo>
                    <a:pt x="16" y="227"/>
                  </a:lnTo>
                  <a:lnTo>
                    <a:pt x="14" y="228"/>
                  </a:lnTo>
                  <a:lnTo>
                    <a:pt x="13" y="232"/>
                  </a:lnTo>
                  <a:lnTo>
                    <a:pt x="12" y="232"/>
                  </a:lnTo>
                  <a:lnTo>
                    <a:pt x="12" y="231"/>
                  </a:lnTo>
                  <a:lnTo>
                    <a:pt x="7" y="225"/>
                  </a:lnTo>
                  <a:lnTo>
                    <a:pt x="9" y="221"/>
                  </a:lnTo>
                  <a:lnTo>
                    <a:pt x="17" y="220"/>
                  </a:lnTo>
                  <a:lnTo>
                    <a:pt x="20" y="215"/>
                  </a:lnTo>
                  <a:lnTo>
                    <a:pt x="13" y="211"/>
                  </a:lnTo>
                  <a:lnTo>
                    <a:pt x="13" y="208"/>
                  </a:lnTo>
                  <a:lnTo>
                    <a:pt x="13" y="204"/>
                  </a:lnTo>
                  <a:lnTo>
                    <a:pt x="14" y="203"/>
                  </a:lnTo>
                  <a:lnTo>
                    <a:pt x="16" y="198"/>
                  </a:lnTo>
                  <a:lnTo>
                    <a:pt x="16" y="200"/>
                  </a:lnTo>
                  <a:lnTo>
                    <a:pt x="19" y="203"/>
                  </a:lnTo>
                  <a:lnTo>
                    <a:pt x="21" y="201"/>
                  </a:lnTo>
                  <a:lnTo>
                    <a:pt x="21" y="198"/>
                  </a:lnTo>
                  <a:lnTo>
                    <a:pt x="23" y="196"/>
                  </a:lnTo>
                  <a:lnTo>
                    <a:pt x="21" y="194"/>
                  </a:lnTo>
                  <a:lnTo>
                    <a:pt x="21" y="193"/>
                  </a:lnTo>
                  <a:lnTo>
                    <a:pt x="26" y="193"/>
                  </a:lnTo>
                  <a:lnTo>
                    <a:pt x="27" y="191"/>
                  </a:lnTo>
                  <a:lnTo>
                    <a:pt x="27" y="186"/>
                  </a:lnTo>
                  <a:lnTo>
                    <a:pt x="21" y="179"/>
                  </a:lnTo>
                  <a:lnTo>
                    <a:pt x="23" y="177"/>
                  </a:lnTo>
                  <a:lnTo>
                    <a:pt x="26" y="177"/>
                  </a:lnTo>
                  <a:lnTo>
                    <a:pt x="29" y="174"/>
                  </a:lnTo>
                  <a:lnTo>
                    <a:pt x="29" y="166"/>
                  </a:lnTo>
                  <a:lnTo>
                    <a:pt x="27" y="159"/>
                  </a:lnTo>
                  <a:lnTo>
                    <a:pt x="30" y="149"/>
                  </a:lnTo>
                  <a:lnTo>
                    <a:pt x="24" y="147"/>
                  </a:lnTo>
                  <a:lnTo>
                    <a:pt x="20" y="150"/>
                  </a:lnTo>
                  <a:lnTo>
                    <a:pt x="19" y="146"/>
                  </a:lnTo>
                  <a:lnTo>
                    <a:pt x="19" y="143"/>
                  </a:lnTo>
                  <a:lnTo>
                    <a:pt x="23" y="140"/>
                  </a:lnTo>
                  <a:lnTo>
                    <a:pt x="24" y="135"/>
                  </a:lnTo>
                  <a:lnTo>
                    <a:pt x="20" y="126"/>
                  </a:lnTo>
                  <a:lnTo>
                    <a:pt x="16" y="123"/>
                  </a:lnTo>
                  <a:lnTo>
                    <a:pt x="14" y="122"/>
                  </a:lnTo>
                  <a:lnTo>
                    <a:pt x="16" y="119"/>
                  </a:lnTo>
                  <a:lnTo>
                    <a:pt x="17" y="119"/>
                  </a:lnTo>
                  <a:lnTo>
                    <a:pt x="20" y="116"/>
                  </a:lnTo>
                  <a:lnTo>
                    <a:pt x="16" y="112"/>
                  </a:lnTo>
                  <a:lnTo>
                    <a:pt x="13" y="113"/>
                  </a:lnTo>
                  <a:lnTo>
                    <a:pt x="16" y="111"/>
                  </a:lnTo>
                  <a:lnTo>
                    <a:pt x="19" y="108"/>
                  </a:lnTo>
                  <a:lnTo>
                    <a:pt x="19" y="105"/>
                  </a:lnTo>
                  <a:lnTo>
                    <a:pt x="13" y="105"/>
                  </a:lnTo>
                  <a:lnTo>
                    <a:pt x="14" y="102"/>
                  </a:lnTo>
                  <a:lnTo>
                    <a:pt x="21" y="102"/>
                  </a:lnTo>
                  <a:lnTo>
                    <a:pt x="24" y="106"/>
                  </a:lnTo>
                  <a:lnTo>
                    <a:pt x="27" y="106"/>
                  </a:lnTo>
                  <a:lnTo>
                    <a:pt x="29" y="105"/>
                  </a:lnTo>
                  <a:lnTo>
                    <a:pt x="34" y="105"/>
                  </a:lnTo>
                  <a:lnTo>
                    <a:pt x="36" y="106"/>
                  </a:lnTo>
                  <a:lnTo>
                    <a:pt x="38" y="105"/>
                  </a:lnTo>
                  <a:lnTo>
                    <a:pt x="41" y="104"/>
                  </a:lnTo>
                  <a:lnTo>
                    <a:pt x="41" y="102"/>
                  </a:lnTo>
                  <a:lnTo>
                    <a:pt x="41" y="101"/>
                  </a:lnTo>
                  <a:lnTo>
                    <a:pt x="41" y="98"/>
                  </a:lnTo>
                  <a:lnTo>
                    <a:pt x="44" y="98"/>
                  </a:lnTo>
                  <a:lnTo>
                    <a:pt x="47" y="98"/>
                  </a:lnTo>
                  <a:lnTo>
                    <a:pt x="56" y="98"/>
                  </a:lnTo>
                  <a:lnTo>
                    <a:pt x="57" y="91"/>
                  </a:lnTo>
                  <a:lnTo>
                    <a:pt x="53" y="85"/>
                  </a:lnTo>
                  <a:lnTo>
                    <a:pt x="50" y="85"/>
                  </a:lnTo>
                  <a:lnTo>
                    <a:pt x="48" y="84"/>
                  </a:lnTo>
                  <a:lnTo>
                    <a:pt x="51" y="82"/>
                  </a:lnTo>
                  <a:lnTo>
                    <a:pt x="56" y="82"/>
                  </a:lnTo>
                  <a:lnTo>
                    <a:pt x="57" y="77"/>
                  </a:lnTo>
                  <a:lnTo>
                    <a:pt x="62" y="72"/>
                  </a:lnTo>
                  <a:lnTo>
                    <a:pt x="67" y="72"/>
                  </a:lnTo>
                  <a:lnTo>
                    <a:pt x="70" y="74"/>
                  </a:lnTo>
                  <a:lnTo>
                    <a:pt x="75" y="72"/>
                  </a:lnTo>
                  <a:lnTo>
                    <a:pt x="78" y="70"/>
                  </a:lnTo>
                  <a:lnTo>
                    <a:pt x="78" y="68"/>
                  </a:lnTo>
                  <a:lnTo>
                    <a:pt x="81" y="65"/>
                  </a:lnTo>
                  <a:lnTo>
                    <a:pt x="82" y="65"/>
                  </a:lnTo>
                  <a:lnTo>
                    <a:pt x="85" y="67"/>
                  </a:lnTo>
                  <a:lnTo>
                    <a:pt x="89" y="70"/>
                  </a:lnTo>
                  <a:lnTo>
                    <a:pt x="91" y="72"/>
                  </a:lnTo>
                  <a:lnTo>
                    <a:pt x="92" y="72"/>
                  </a:lnTo>
                  <a:lnTo>
                    <a:pt x="95" y="72"/>
                  </a:lnTo>
                  <a:lnTo>
                    <a:pt x="98" y="68"/>
                  </a:lnTo>
                  <a:lnTo>
                    <a:pt x="101" y="67"/>
                  </a:lnTo>
                  <a:lnTo>
                    <a:pt x="104" y="67"/>
                  </a:lnTo>
                  <a:lnTo>
                    <a:pt x="105" y="68"/>
                  </a:lnTo>
                  <a:lnTo>
                    <a:pt x="106" y="70"/>
                  </a:lnTo>
                  <a:lnTo>
                    <a:pt x="109" y="71"/>
                  </a:lnTo>
                  <a:lnTo>
                    <a:pt x="111" y="70"/>
                  </a:lnTo>
                  <a:lnTo>
                    <a:pt x="112" y="68"/>
                  </a:lnTo>
                  <a:lnTo>
                    <a:pt x="114" y="68"/>
                  </a:lnTo>
                  <a:lnTo>
                    <a:pt x="116" y="67"/>
                  </a:lnTo>
                  <a:lnTo>
                    <a:pt x="118" y="67"/>
                  </a:lnTo>
                  <a:lnTo>
                    <a:pt x="119" y="65"/>
                  </a:lnTo>
                  <a:lnTo>
                    <a:pt x="119" y="64"/>
                  </a:lnTo>
                  <a:lnTo>
                    <a:pt x="118" y="63"/>
                  </a:lnTo>
                  <a:lnTo>
                    <a:pt x="118" y="61"/>
                  </a:lnTo>
                  <a:lnTo>
                    <a:pt x="116" y="60"/>
                  </a:lnTo>
                  <a:lnTo>
                    <a:pt x="116" y="58"/>
                  </a:lnTo>
                  <a:lnTo>
                    <a:pt x="116" y="57"/>
                  </a:lnTo>
                  <a:lnTo>
                    <a:pt x="119" y="57"/>
                  </a:lnTo>
                  <a:lnTo>
                    <a:pt x="121" y="51"/>
                  </a:lnTo>
                  <a:lnTo>
                    <a:pt x="121" y="48"/>
                  </a:lnTo>
                  <a:lnTo>
                    <a:pt x="121" y="48"/>
                  </a:lnTo>
                  <a:lnTo>
                    <a:pt x="121" y="47"/>
                  </a:lnTo>
                  <a:lnTo>
                    <a:pt x="123" y="47"/>
                  </a:lnTo>
                  <a:lnTo>
                    <a:pt x="131" y="44"/>
                  </a:lnTo>
                  <a:lnTo>
                    <a:pt x="133" y="46"/>
                  </a:lnTo>
                  <a:lnTo>
                    <a:pt x="135" y="44"/>
                  </a:lnTo>
                  <a:lnTo>
                    <a:pt x="136" y="44"/>
                  </a:lnTo>
                  <a:lnTo>
                    <a:pt x="140" y="41"/>
                  </a:lnTo>
                  <a:lnTo>
                    <a:pt x="142" y="41"/>
                  </a:lnTo>
                  <a:lnTo>
                    <a:pt x="143" y="41"/>
                  </a:lnTo>
                  <a:lnTo>
                    <a:pt x="145" y="38"/>
                  </a:lnTo>
                  <a:lnTo>
                    <a:pt x="146" y="38"/>
                  </a:lnTo>
                  <a:lnTo>
                    <a:pt x="149" y="38"/>
                  </a:lnTo>
                  <a:lnTo>
                    <a:pt x="152" y="37"/>
                  </a:lnTo>
                  <a:lnTo>
                    <a:pt x="153" y="36"/>
                  </a:lnTo>
                  <a:lnTo>
                    <a:pt x="155" y="36"/>
                  </a:lnTo>
                  <a:lnTo>
                    <a:pt x="158" y="38"/>
                  </a:lnTo>
                  <a:lnTo>
                    <a:pt x="160" y="37"/>
                  </a:lnTo>
                  <a:lnTo>
                    <a:pt x="160" y="34"/>
                  </a:lnTo>
                  <a:lnTo>
                    <a:pt x="160" y="33"/>
                  </a:lnTo>
                  <a:lnTo>
                    <a:pt x="160" y="31"/>
                  </a:lnTo>
                  <a:lnTo>
                    <a:pt x="162" y="31"/>
                  </a:lnTo>
                  <a:lnTo>
                    <a:pt x="165" y="33"/>
                  </a:lnTo>
                  <a:lnTo>
                    <a:pt x="165" y="31"/>
                  </a:lnTo>
                  <a:lnTo>
                    <a:pt x="166" y="30"/>
                  </a:lnTo>
                  <a:lnTo>
                    <a:pt x="167" y="27"/>
                  </a:lnTo>
                  <a:lnTo>
                    <a:pt x="170" y="29"/>
                  </a:lnTo>
                  <a:lnTo>
                    <a:pt x="170" y="30"/>
                  </a:lnTo>
                  <a:lnTo>
                    <a:pt x="172" y="31"/>
                  </a:lnTo>
                  <a:lnTo>
                    <a:pt x="174" y="31"/>
                  </a:lnTo>
                  <a:lnTo>
                    <a:pt x="176" y="27"/>
                  </a:lnTo>
                  <a:lnTo>
                    <a:pt x="177" y="26"/>
                  </a:lnTo>
                  <a:lnTo>
                    <a:pt x="177" y="21"/>
                  </a:lnTo>
                  <a:lnTo>
                    <a:pt x="179" y="21"/>
                  </a:lnTo>
                  <a:lnTo>
                    <a:pt x="183" y="24"/>
                  </a:lnTo>
                  <a:lnTo>
                    <a:pt x="186" y="23"/>
                  </a:lnTo>
                  <a:lnTo>
                    <a:pt x="189" y="20"/>
                  </a:lnTo>
                  <a:lnTo>
                    <a:pt x="191" y="17"/>
                  </a:lnTo>
                  <a:lnTo>
                    <a:pt x="194" y="16"/>
                  </a:lnTo>
                  <a:lnTo>
                    <a:pt x="193" y="14"/>
                  </a:lnTo>
                  <a:lnTo>
                    <a:pt x="196" y="12"/>
                  </a:lnTo>
                  <a:lnTo>
                    <a:pt x="196" y="10"/>
                  </a:lnTo>
                  <a:lnTo>
                    <a:pt x="196" y="10"/>
                  </a:lnTo>
                  <a:lnTo>
                    <a:pt x="196" y="10"/>
                  </a:lnTo>
                  <a:lnTo>
                    <a:pt x="200" y="10"/>
                  </a:lnTo>
                  <a:lnTo>
                    <a:pt x="201" y="9"/>
                  </a:lnTo>
                  <a:lnTo>
                    <a:pt x="206" y="9"/>
                  </a:lnTo>
                  <a:lnTo>
                    <a:pt x="211" y="10"/>
                  </a:lnTo>
                  <a:lnTo>
                    <a:pt x="217" y="9"/>
                  </a:lnTo>
                  <a:lnTo>
                    <a:pt x="221" y="9"/>
                  </a:lnTo>
                  <a:lnTo>
                    <a:pt x="224" y="9"/>
                  </a:lnTo>
                  <a:lnTo>
                    <a:pt x="227" y="6"/>
                  </a:lnTo>
                  <a:lnTo>
                    <a:pt x="228" y="3"/>
                  </a:lnTo>
                  <a:lnTo>
                    <a:pt x="231" y="2"/>
                  </a:lnTo>
                  <a:lnTo>
                    <a:pt x="234" y="0"/>
                  </a:lnTo>
                  <a:lnTo>
                    <a:pt x="237" y="6"/>
                  </a:lnTo>
                  <a:lnTo>
                    <a:pt x="237" y="7"/>
                  </a:lnTo>
                  <a:lnTo>
                    <a:pt x="233" y="9"/>
                  </a:lnTo>
                  <a:close/>
                </a:path>
              </a:pathLst>
            </a:custGeom>
            <a:grp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7" name="Freeform 25">
              <a:extLst>
                <a:ext uri="{FF2B5EF4-FFF2-40B4-BE49-F238E27FC236}">
                  <a16:creationId xmlns:a16="http://schemas.microsoft.com/office/drawing/2014/main" id="{4908085B-4091-6DA1-BC7B-1DD244860024}"/>
                </a:ext>
              </a:extLst>
            </p:cNvPr>
            <p:cNvSpPr>
              <a:spLocks/>
            </p:cNvSpPr>
            <p:nvPr/>
          </p:nvSpPr>
          <p:spPr bwMode="auto">
            <a:xfrm>
              <a:off x="1743" y="1121"/>
              <a:ext cx="304" cy="264"/>
            </a:xfrm>
            <a:custGeom>
              <a:avLst/>
              <a:gdLst>
                <a:gd name="T0" fmla="*/ 300 w 304"/>
                <a:gd name="T1" fmla="*/ 28 h 264"/>
                <a:gd name="T2" fmla="*/ 298 w 304"/>
                <a:gd name="T3" fmla="*/ 46 h 264"/>
                <a:gd name="T4" fmla="*/ 285 w 304"/>
                <a:gd name="T5" fmla="*/ 57 h 264"/>
                <a:gd name="T6" fmla="*/ 270 w 304"/>
                <a:gd name="T7" fmla="*/ 63 h 264"/>
                <a:gd name="T8" fmla="*/ 256 w 304"/>
                <a:gd name="T9" fmla="*/ 78 h 264"/>
                <a:gd name="T10" fmla="*/ 258 w 304"/>
                <a:gd name="T11" fmla="*/ 91 h 264"/>
                <a:gd name="T12" fmla="*/ 244 w 304"/>
                <a:gd name="T13" fmla="*/ 91 h 264"/>
                <a:gd name="T14" fmla="*/ 234 w 304"/>
                <a:gd name="T15" fmla="*/ 105 h 264"/>
                <a:gd name="T16" fmla="*/ 249 w 304"/>
                <a:gd name="T17" fmla="*/ 112 h 264"/>
                <a:gd name="T18" fmla="*/ 266 w 304"/>
                <a:gd name="T19" fmla="*/ 126 h 264"/>
                <a:gd name="T20" fmla="*/ 267 w 304"/>
                <a:gd name="T21" fmla="*/ 136 h 264"/>
                <a:gd name="T22" fmla="*/ 283 w 304"/>
                <a:gd name="T23" fmla="*/ 157 h 264"/>
                <a:gd name="T24" fmla="*/ 300 w 304"/>
                <a:gd name="T25" fmla="*/ 164 h 264"/>
                <a:gd name="T26" fmla="*/ 284 w 304"/>
                <a:gd name="T27" fmla="*/ 188 h 264"/>
                <a:gd name="T28" fmla="*/ 264 w 304"/>
                <a:gd name="T29" fmla="*/ 203 h 264"/>
                <a:gd name="T30" fmla="*/ 241 w 304"/>
                <a:gd name="T31" fmla="*/ 205 h 264"/>
                <a:gd name="T32" fmla="*/ 224 w 304"/>
                <a:gd name="T33" fmla="*/ 208 h 264"/>
                <a:gd name="T34" fmla="*/ 192 w 304"/>
                <a:gd name="T35" fmla="*/ 247 h 264"/>
                <a:gd name="T36" fmla="*/ 192 w 304"/>
                <a:gd name="T37" fmla="*/ 262 h 264"/>
                <a:gd name="T38" fmla="*/ 168 w 304"/>
                <a:gd name="T39" fmla="*/ 257 h 264"/>
                <a:gd name="T40" fmla="*/ 151 w 304"/>
                <a:gd name="T41" fmla="*/ 251 h 264"/>
                <a:gd name="T42" fmla="*/ 155 w 304"/>
                <a:gd name="T43" fmla="*/ 240 h 264"/>
                <a:gd name="T44" fmla="*/ 162 w 304"/>
                <a:gd name="T45" fmla="*/ 232 h 264"/>
                <a:gd name="T46" fmla="*/ 172 w 304"/>
                <a:gd name="T47" fmla="*/ 226 h 264"/>
                <a:gd name="T48" fmla="*/ 146 w 304"/>
                <a:gd name="T49" fmla="*/ 201 h 264"/>
                <a:gd name="T50" fmla="*/ 132 w 304"/>
                <a:gd name="T51" fmla="*/ 201 h 264"/>
                <a:gd name="T52" fmla="*/ 117 w 304"/>
                <a:gd name="T53" fmla="*/ 203 h 264"/>
                <a:gd name="T54" fmla="*/ 98 w 304"/>
                <a:gd name="T55" fmla="*/ 203 h 264"/>
                <a:gd name="T56" fmla="*/ 74 w 304"/>
                <a:gd name="T57" fmla="*/ 205 h 264"/>
                <a:gd name="T58" fmla="*/ 47 w 304"/>
                <a:gd name="T59" fmla="*/ 205 h 264"/>
                <a:gd name="T60" fmla="*/ 13 w 304"/>
                <a:gd name="T61" fmla="*/ 205 h 264"/>
                <a:gd name="T62" fmla="*/ 3 w 304"/>
                <a:gd name="T63" fmla="*/ 199 h 264"/>
                <a:gd name="T64" fmla="*/ 16 w 304"/>
                <a:gd name="T65" fmla="*/ 184 h 264"/>
                <a:gd name="T66" fmla="*/ 26 w 304"/>
                <a:gd name="T67" fmla="*/ 170 h 264"/>
                <a:gd name="T68" fmla="*/ 51 w 304"/>
                <a:gd name="T69" fmla="*/ 173 h 264"/>
                <a:gd name="T70" fmla="*/ 80 w 304"/>
                <a:gd name="T71" fmla="*/ 164 h 264"/>
                <a:gd name="T72" fmla="*/ 81 w 304"/>
                <a:gd name="T73" fmla="*/ 160 h 264"/>
                <a:gd name="T74" fmla="*/ 84 w 304"/>
                <a:gd name="T75" fmla="*/ 154 h 264"/>
                <a:gd name="T76" fmla="*/ 81 w 304"/>
                <a:gd name="T77" fmla="*/ 150 h 264"/>
                <a:gd name="T78" fmla="*/ 85 w 304"/>
                <a:gd name="T79" fmla="*/ 142 h 264"/>
                <a:gd name="T80" fmla="*/ 97 w 304"/>
                <a:gd name="T81" fmla="*/ 137 h 264"/>
                <a:gd name="T82" fmla="*/ 102 w 304"/>
                <a:gd name="T83" fmla="*/ 135 h 264"/>
                <a:gd name="T84" fmla="*/ 108 w 304"/>
                <a:gd name="T85" fmla="*/ 130 h 264"/>
                <a:gd name="T86" fmla="*/ 108 w 304"/>
                <a:gd name="T87" fmla="*/ 127 h 264"/>
                <a:gd name="T88" fmla="*/ 111 w 304"/>
                <a:gd name="T89" fmla="*/ 123 h 264"/>
                <a:gd name="T90" fmla="*/ 110 w 304"/>
                <a:gd name="T91" fmla="*/ 116 h 264"/>
                <a:gd name="T92" fmla="*/ 110 w 304"/>
                <a:gd name="T93" fmla="*/ 109 h 264"/>
                <a:gd name="T94" fmla="*/ 114 w 304"/>
                <a:gd name="T95" fmla="*/ 101 h 264"/>
                <a:gd name="T96" fmla="*/ 112 w 304"/>
                <a:gd name="T97" fmla="*/ 94 h 264"/>
                <a:gd name="T98" fmla="*/ 112 w 304"/>
                <a:gd name="T99" fmla="*/ 83 h 264"/>
                <a:gd name="T100" fmla="*/ 125 w 304"/>
                <a:gd name="T101" fmla="*/ 77 h 264"/>
                <a:gd name="T102" fmla="*/ 128 w 304"/>
                <a:gd name="T103" fmla="*/ 71 h 264"/>
                <a:gd name="T104" fmla="*/ 132 w 304"/>
                <a:gd name="T105" fmla="*/ 61 h 264"/>
                <a:gd name="T106" fmla="*/ 143 w 304"/>
                <a:gd name="T107" fmla="*/ 55 h 264"/>
                <a:gd name="T108" fmla="*/ 161 w 304"/>
                <a:gd name="T109" fmla="*/ 52 h 264"/>
                <a:gd name="T110" fmla="*/ 182 w 304"/>
                <a:gd name="T111" fmla="*/ 38 h 264"/>
                <a:gd name="T112" fmla="*/ 195 w 304"/>
                <a:gd name="T113" fmla="*/ 29 h 264"/>
                <a:gd name="T114" fmla="*/ 203 w 304"/>
                <a:gd name="T115" fmla="*/ 26 h 264"/>
                <a:gd name="T116" fmla="*/ 220 w 304"/>
                <a:gd name="T117" fmla="*/ 26 h 264"/>
                <a:gd name="T118" fmla="*/ 233 w 304"/>
                <a:gd name="T119" fmla="*/ 11 h 264"/>
                <a:gd name="T120" fmla="*/ 253 w 304"/>
                <a:gd name="T121" fmla="*/ 0 h 264"/>
                <a:gd name="T122" fmla="*/ 270 w 304"/>
                <a:gd name="T123" fmla="*/ 19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4" h="264">
                  <a:moveTo>
                    <a:pt x="283" y="25"/>
                  </a:moveTo>
                  <a:lnTo>
                    <a:pt x="287" y="25"/>
                  </a:lnTo>
                  <a:lnTo>
                    <a:pt x="291" y="23"/>
                  </a:lnTo>
                  <a:lnTo>
                    <a:pt x="297" y="23"/>
                  </a:lnTo>
                  <a:lnTo>
                    <a:pt x="300" y="25"/>
                  </a:lnTo>
                  <a:lnTo>
                    <a:pt x="300" y="28"/>
                  </a:lnTo>
                  <a:lnTo>
                    <a:pt x="300" y="31"/>
                  </a:lnTo>
                  <a:lnTo>
                    <a:pt x="300" y="35"/>
                  </a:lnTo>
                  <a:lnTo>
                    <a:pt x="300" y="39"/>
                  </a:lnTo>
                  <a:lnTo>
                    <a:pt x="300" y="43"/>
                  </a:lnTo>
                  <a:lnTo>
                    <a:pt x="300" y="45"/>
                  </a:lnTo>
                  <a:lnTo>
                    <a:pt x="298" y="46"/>
                  </a:lnTo>
                  <a:lnTo>
                    <a:pt x="297" y="47"/>
                  </a:lnTo>
                  <a:lnTo>
                    <a:pt x="293" y="52"/>
                  </a:lnTo>
                  <a:lnTo>
                    <a:pt x="293" y="52"/>
                  </a:lnTo>
                  <a:lnTo>
                    <a:pt x="293" y="53"/>
                  </a:lnTo>
                  <a:lnTo>
                    <a:pt x="288" y="56"/>
                  </a:lnTo>
                  <a:lnTo>
                    <a:pt x="285" y="57"/>
                  </a:lnTo>
                  <a:lnTo>
                    <a:pt x="283" y="57"/>
                  </a:lnTo>
                  <a:lnTo>
                    <a:pt x="280" y="57"/>
                  </a:lnTo>
                  <a:lnTo>
                    <a:pt x="276" y="59"/>
                  </a:lnTo>
                  <a:lnTo>
                    <a:pt x="271" y="59"/>
                  </a:lnTo>
                  <a:lnTo>
                    <a:pt x="270" y="60"/>
                  </a:lnTo>
                  <a:lnTo>
                    <a:pt x="270" y="63"/>
                  </a:lnTo>
                  <a:lnTo>
                    <a:pt x="267" y="66"/>
                  </a:lnTo>
                  <a:lnTo>
                    <a:pt x="264" y="70"/>
                  </a:lnTo>
                  <a:lnTo>
                    <a:pt x="264" y="73"/>
                  </a:lnTo>
                  <a:lnTo>
                    <a:pt x="261" y="75"/>
                  </a:lnTo>
                  <a:lnTo>
                    <a:pt x="257" y="74"/>
                  </a:lnTo>
                  <a:lnTo>
                    <a:pt x="256" y="78"/>
                  </a:lnTo>
                  <a:lnTo>
                    <a:pt x="254" y="81"/>
                  </a:lnTo>
                  <a:lnTo>
                    <a:pt x="253" y="83"/>
                  </a:lnTo>
                  <a:lnTo>
                    <a:pt x="254" y="84"/>
                  </a:lnTo>
                  <a:lnTo>
                    <a:pt x="256" y="87"/>
                  </a:lnTo>
                  <a:lnTo>
                    <a:pt x="260" y="90"/>
                  </a:lnTo>
                  <a:lnTo>
                    <a:pt x="258" y="91"/>
                  </a:lnTo>
                  <a:lnTo>
                    <a:pt x="257" y="91"/>
                  </a:lnTo>
                  <a:lnTo>
                    <a:pt x="254" y="90"/>
                  </a:lnTo>
                  <a:lnTo>
                    <a:pt x="247" y="88"/>
                  </a:lnTo>
                  <a:lnTo>
                    <a:pt x="246" y="88"/>
                  </a:lnTo>
                  <a:lnTo>
                    <a:pt x="246" y="91"/>
                  </a:lnTo>
                  <a:lnTo>
                    <a:pt x="244" y="91"/>
                  </a:lnTo>
                  <a:lnTo>
                    <a:pt x="241" y="92"/>
                  </a:lnTo>
                  <a:lnTo>
                    <a:pt x="241" y="94"/>
                  </a:lnTo>
                  <a:lnTo>
                    <a:pt x="241" y="95"/>
                  </a:lnTo>
                  <a:lnTo>
                    <a:pt x="237" y="97"/>
                  </a:lnTo>
                  <a:lnTo>
                    <a:pt x="234" y="105"/>
                  </a:lnTo>
                  <a:lnTo>
                    <a:pt x="234" y="105"/>
                  </a:lnTo>
                  <a:lnTo>
                    <a:pt x="240" y="109"/>
                  </a:lnTo>
                  <a:lnTo>
                    <a:pt x="244" y="108"/>
                  </a:lnTo>
                  <a:lnTo>
                    <a:pt x="246" y="108"/>
                  </a:lnTo>
                  <a:lnTo>
                    <a:pt x="246" y="108"/>
                  </a:lnTo>
                  <a:lnTo>
                    <a:pt x="247" y="111"/>
                  </a:lnTo>
                  <a:lnTo>
                    <a:pt x="249" y="112"/>
                  </a:lnTo>
                  <a:lnTo>
                    <a:pt x="249" y="113"/>
                  </a:lnTo>
                  <a:lnTo>
                    <a:pt x="253" y="112"/>
                  </a:lnTo>
                  <a:lnTo>
                    <a:pt x="257" y="113"/>
                  </a:lnTo>
                  <a:lnTo>
                    <a:pt x="258" y="116"/>
                  </a:lnTo>
                  <a:lnTo>
                    <a:pt x="261" y="123"/>
                  </a:lnTo>
                  <a:lnTo>
                    <a:pt x="266" y="126"/>
                  </a:lnTo>
                  <a:lnTo>
                    <a:pt x="267" y="127"/>
                  </a:lnTo>
                  <a:lnTo>
                    <a:pt x="268" y="129"/>
                  </a:lnTo>
                  <a:lnTo>
                    <a:pt x="267" y="132"/>
                  </a:lnTo>
                  <a:lnTo>
                    <a:pt x="267" y="133"/>
                  </a:lnTo>
                  <a:lnTo>
                    <a:pt x="266" y="136"/>
                  </a:lnTo>
                  <a:lnTo>
                    <a:pt x="267" y="136"/>
                  </a:lnTo>
                  <a:lnTo>
                    <a:pt x="268" y="142"/>
                  </a:lnTo>
                  <a:lnTo>
                    <a:pt x="273" y="147"/>
                  </a:lnTo>
                  <a:lnTo>
                    <a:pt x="276" y="151"/>
                  </a:lnTo>
                  <a:lnTo>
                    <a:pt x="277" y="151"/>
                  </a:lnTo>
                  <a:lnTo>
                    <a:pt x="278" y="154"/>
                  </a:lnTo>
                  <a:lnTo>
                    <a:pt x="283" y="157"/>
                  </a:lnTo>
                  <a:lnTo>
                    <a:pt x="288" y="158"/>
                  </a:lnTo>
                  <a:lnTo>
                    <a:pt x="294" y="160"/>
                  </a:lnTo>
                  <a:lnTo>
                    <a:pt x="300" y="161"/>
                  </a:lnTo>
                  <a:lnTo>
                    <a:pt x="302" y="163"/>
                  </a:lnTo>
                  <a:lnTo>
                    <a:pt x="304" y="164"/>
                  </a:lnTo>
                  <a:lnTo>
                    <a:pt x="300" y="164"/>
                  </a:lnTo>
                  <a:lnTo>
                    <a:pt x="300" y="164"/>
                  </a:lnTo>
                  <a:lnTo>
                    <a:pt x="293" y="167"/>
                  </a:lnTo>
                  <a:lnTo>
                    <a:pt x="285" y="177"/>
                  </a:lnTo>
                  <a:lnTo>
                    <a:pt x="285" y="184"/>
                  </a:lnTo>
                  <a:lnTo>
                    <a:pt x="285" y="188"/>
                  </a:lnTo>
                  <a:lnTo>
                    <a:pt x="284" y="188"/>
                  </a:lnTo>
                  <a:lnTo>
                    <a:pt x="283" y="189"/>
                  </a:lnTo>
                  <a:lnTo>
                    <a:pt x="280" y="192"/>
                  </a:lnTo>
                  <a:lnTo>
                    <a:pt x="276" y="195"/>
                  </a:lnTo>
                  <a:lnTo>
                    <a:pt x="270" y="199"/>
                  </a:lnTo>
                  <a:lnTo>
                    <a:pt x="267" y="202"/>
                  </a:lnTo>
                  <a:lnTo>
                    <a:pt x="264" y="203"/>
                  </a:lnTo>
                  <a:lnTo>
                    <a:pt x="260" y="203"/>
                  </a:lnTo>
                  <a:lnTo>
                    <a:pt x="251" y="199"/>
                  </a:lnTo>
                  <a:lnTo>
                    <a:pt x="246" y="199"/>
                  </a:lnTo>
                  <a:lnTo>
                    <a:pt x="244" y="201"/>
                  </a:lnTo>
                  <a:lnTo>
                    <a:pt x="243" y="202"/>
                  </a:lnTo>
                  <a:lnTo>
                    <a:pt x="241" y="205"/>
                  </a:lnTo>
                  <a:lnTo>
                    <a:pt x="237" y="205"/>
                  </a:lnTo>
                  <a:lnTo>
                    <a:pt x="234" y="203"/>
                  </a:lnTo>
                  <a:lnTo>
                    <a:pt x="233" y="203"/>
                  </a:lnTo>
                  <a:lnTo>
                    <a:pt x="229" y="203"/>
                  </a:lnTo>
                  <a:lnTo>
                    <a:pt x="226" y="205"/>
                  </a:lnTo>
                  <a:lnTo>
                    <a:pt x="224" y="208"/>
                  </a:lnTo>
                  <a:lnTo>
                    <a:pt x="220" y="212"/>
                  </a:lnTo>
                  <a:lnTo>
                    <a:pt x="214" y="217"/>
                  </a:lnTo>
                  <a:lnTo>
                    <a:pt x="207" y="226"/>
                  </a:lnTo>
                  <a:lnTo>
                    <a:pt x="200" y="233"/>
                  </a:lnTo>
                  <a:lnTo>
                    <a:pt x="196" y="240"/>
                  </a:lnTo>
                  <a:lnTo>
                    <a:pt x="192" y="247"/>
                  </a:lnTo>
                  <a:lnTo>
                    <a:pt x="190" y="251"/>
                  </a:lnTo>
                  <a:lnTo>
                    <a:pt x="190" y="255"/>
                  </a:lnTo>
                  <a:lnTo>
                    <a:pt x="190" y="255"/>
                  </a:lnTo>
                  <a:lnTo>
                    <a:pt x="190" y="260"/>
                  </a:lnTo>
                  <a:lnTo>
                    <a:pt x="192" y="262"/>
                  </a:lnTo>
                  <a:lnTo>
                    <a:pt x="192" y="262"/>
                  </a:lnTo>
                  <a:lnTo>
                    <a:pt x="189" y="264"/>
                  </a:lnTo>
                  <a:lnTo>
                    <a:pt x="186" y="264"/>
                  </a:lnTo>
                  <a:lnTo>
                    <a:pt x="183" y="262"/>
                  </a:lnTo>
                  <a:lnTo>
                    <a:pt x="178" y="260"/>
                  </a:lnTo>
                  <a:lnTo>
                    <a:pt x="175" y="255"/>
                  </a:lnTo>
                  <a:lnTo>
                    <a:pt x="168" y="257"/>
                  </a:lnTo>
                  <a:lnTo>
                    <a:pt x="162" y="260"/>
                  </a:lnTo>
                  <a:lnTo>
                    <a:pt x="159" y="258"/>
                  </a:lnTo>
                  <a:lnTo>
                    <a:pt x="159" y="257"/>
                  </a:lnTo>
                  <a:lnTo>
                    <a:pt x="158" y="254"/>
                  </a:lnTo>
                  <a:lnTo>
                    <a:pt x="152" y="253"/>
                  </a:lnTo>
                  <a:lnTo>
                    <a:pt x="151" y="251"/>
                  </a:lnTo>
                  <a:lnTo>
                    <a:pt x="149" y="250"/>
                  </a:lnTo>
                  <a:lnTo>
                    <a:pt x="152" y="248"/>
                  </a:lnTo>
                  <a:lnTo>
                    <a:pt x="152" y="247"/>
                  </a:lnTo>
                  <a:lnTo>
                    <a:pt x="152" y="247"/>
                  </a:lnTo>
                  <a:lnTo>
                    <a:pt x="152" y="244"/>
                  </a:lnTo>
                  <a:lnTo>
                    <a:pt x="155" y="240"/>
                  </a:lnTo>
                  <a:lnTo>
                    <a:pt x="159" y="239"/>
                  </a:lnTo>
                  <a:lnTo>
                    <a:pt x="159" y="237"/>
                  </a:lnTo>
                  <a:lnTo>
                    <a:pt x="161" y="236"/>
                  </a:lnTo>
                  <a:lnTo>
                    <a:pt x="161" y="236"/>
                  </a:lnTo>
                  <a:lnTo>
                    <a:pt x="159" y="234"/>
                  </a:lnTo>
                  <a:lnTo>
                    <a:pt x="162" y="232"/>
                  </a:lnTo>
                  <a:lnTo>
                    <a:pt x="162" y="232"/>
                  </a:lnTo>
                  <a:lnTo>
                    <a:pt x="162" y="230"/>
                  </a:lnTo>
                  <a:lnTo>
                    <a:pt x="162" y="227"/>
                  </a:lnTo>
                  <a:lnTo>
                    <a:pt x="165" y="226"/>
                  </a:lnTo>
                  <a:lnTo>
                    <a:pt x="170" y="227"/>
                  </a:lnTo>
                  <a:lnTo>
                    <a:pt x="172" y="226"/>
                  </a:lnTo>
                  <a:lnTo>
                    <a:pt x="173" y="224"/>
                  </a:lnTo>
                  <a:lnTo>
                    <a:pt x="169" y="220"/>
                  </a:lnTo>
                  <a:lnTo>
                    <a:pt x="162" y="216"/>
                  </a:lnTo>
                  <a:lnTo>
                    <a:pt x="156" y="212"/>
                  </a:lnTo>
                  <a:lnTo>
                    <a:pt x="149" y="206"/>
                  </a:lnTo>
                  <a:lnTo>
                    <a:pt x="146" y="201"/>
                  </a:lnTo>
                  <a:lnTo>
                    <a:pt x="145" y="201"/>
                  </a:lnTo>
                  <a:lnTo>
                    <a:pt x="142" y="201"/>
                  </a:lnTo>
                  <a:lnTo>
                    <a:pt x="139" y="199"/>
                  </a:lnTo>
                  <a:lnTo>
                    <a:pt x="136" y="199"/>
                  </a:lnTo>
                  <a:lnTo>
                    <a:pt x="134" y="201"/>
                  </a:lnTo>
                  <a:lnTo>
                    <a:pt x="132" y="201"/>
                  </a:lnTo>
                  <a:lnTo>
                    <a:pt x="128" y="199"/>
                  </a:lnTo>
                  <a:lnTo>
                    <a:pt x="126" y="199"/>
                  </a:lnTo>
                  <a:lnTo>
                    <a:pt x="126" y="201"/>
                  </a:lnTo>
                  <a:lnTo>
                    <a:pt x="124" y="203"/>
                  </a:lnTo>
                  <a:lnTo>
                    <a:pt x="122" y="205"/>
                  </a:lnTo>
                  <a:lnTo>
                    <a:pt x="117" y="203"/>
                  </a:lnTo>
                  <a:lnTo>
                    <a:pt x="110" y="202"/>
                  </a:lnTo>
                  <a:lnTo>
                    <a:pt x="105" y="203"/>
                  </a:lnTo>
                  <a:lnTo>
                    <a:pt x="102" y="205"/>
                  </a:lnTo>
                  <a:lnTo>
                    <a:pt x="99" y="206"/>
                  </a:lnTo>
                  <a:lnTo>
                    <a:pt x="98" y="205"/>
                  </a:lnTo>
                  <a:lnTo>
                    <a:pt x="98" y="203"/>
                  </a:lnTo>
                  <a:lnTo>
                    <a:pt x="95" y="203"/>
                  </a:lnTo>
                  <a:lnTo>
                    <a:pt x="90" y="203"/>
                  </a:lnTo>
                  <a:lnTo>
                    <a:pt x="84" y="205"/>
                  </a:lnTo>
                  <a:lnTo>
                    <a:pt x="81" y="203"/>
                  </a:lnTo>
                  <a:lnTo>
                    <a:pt x="78" y="205"/>
                  </a:lnTo>
                  <a:lnTo>
                    <a:pt x="74" y="205"/>
                  </a:lnTo>
                  <a:lnTo>
                    <a:pt x="72" y="205"/>
                  </a:lnTo>
                  <a:lnTo>
                    <a:pt x="70" y="205"/>
                  </a:lnTo>
                  <a:lnTo>
                    <a:pt x="64" y="206"/>
                  </a:lnTo>
                  <a:lnTo>
                    <a:pt x="60" y="205"/>
                  </a:lnTo>
                  <a:lnTo>
                    <a:pt x="56" y="205"/>
                  </a:lnTo>
                  <a:lnTo>
                    <a:pt x="47" y="205"/>
                  </a:lnTo>
                  <a:lnTo>
                    <a:pt x="41" y="205"/>
                  </a:lnTo>
                  <a:lnTo>
                    <a:pt x="34" y="205"/>
                  </a:lnTo>
                  <a:lnTo>
                    <a:pt x="27" y="205"/>
                  </a:lnTo>
                  <a:lnTo>
                    <a:pt x="19" y="203"/>
                  </a:lnTo>
                  <a:lnTo>
                    <a:pt x="14" y="203"/>
                  </a:lnTo>
                  <a:lnTo>
                    <a:pt x="13" y="205"/>
                  </a:lnTo>
                  <a:lnTo>
                    <a:pt x="12" y="206"/>
                  </a:lnTo>
                  <a:lnTo>
                    <a:pt x="10" y="208"/>
                  </a:lnTo>
                  <a:lnTo>
                    <a:pt x="6" y="208"/>
                  </a:lnTo>
                  <a:lnTo>
                    <a:pt x="3" y="203"/>
                  </a:lnTo>
                  <a:lnTo>
                    <a:pt x="3" y="199"/>
                  </a:lnTo>
                  <a:lnTo>
                    <a:pt x="3" y="199"/>
                  </a:lnTo>
                  <a:lnTo>
                    <a:pt x="0" y="198"/>
                  </a:lnTo>
                  <a:lnTo>
                    <a:pt x="3" y="196"/>
                  </a:lnTo>
                  <a:lnTo>
                    <a:pt x="6" y="194"/>
                  </a:lnTo>
                  <a:lnTo>
                    <a:pt x="9" y="191"/>
                  </a:lnTo>
                  <a:lnTo>
                    <a:pt x="13" y="187"/>
                  </a:lnTo>
                  <a:lnTo>
                    <a:pt x="16" y="184"/>
                  </a:lnTo>
                  <a:lnTo>
                    <a:pt x="19" y="178"/>
                  </a:lnTo>
                  <a:lnTo>
                    <a:pt x="21" y="174"/>
                  </a:lnTo>
                  <a:lnTo>
                    <a:pt x="23" y="170"/>
                  </a:lnTo>
                  <a:lnTo>
                    <a:pt x="24" y="170"/>
                  </a:lnTo>
                  <a:lnTo>
                    <a:pt x="26" y="170"/>
                  </a:lnTo>
                  <a:lnTo>
                    <a:pt x="26" y="170"/>
                  </a:lnTo>
                  <a:lnTo>
                    <a:pt x="27" y="170"/>
                  </a:lnTo>
                  <a:lnTo>
                    <a:pt x="30" y="171"/>
                  </a:lnTo>
                  <a:lnTo>
                    <a:pt x="33" y="171"/>
                  </a:lnTo>
                  <a:lnTo>
                    <a:pt x="39" y="171"/>
                  </a:lnTo>
                  <a:lnTo>
                    <a:pt x="44" y="173"/>
                  </a:lnTo>
                  <a:lnTo>
                    <a:pt x="51" y="173"/>
                  </a:lnTo>
                  <a:lnTo>
                    <a:pt x="57" y="171"/>
                  </a:lnTo>
                  <a:lnTo>
                    <a:pt x="67" y="164"/>
                  </a:lnTo>
                  <a:lnTo>
                    <a:pt x="75" y="167"/>
                  </a:lnTo>
                  <a:lnTo>
                    <a:pt x="77" y="167"/>
                  </a:lnTo>
                  <a:lnTo>
                    <a:pt x="80" y="165"/>
                  </a:lnTo>
                  <a:lnTo>
                    <a:pt x="80" y="164"/>
                  </a:lnTo>
                  <a:lnTo>
                    <a:pt x="80" y="164"/>
                  </a:lnTo>
                  <a:lnTo>
                    <a:pt x="80" y="163"/>
                  </a:lnTo>
                  <a:lnTo>
                    <a:pt x="80" y="163"/>
                  </a:lnTo>
                  <a:lnTo>
                    <a:pt x="80" y="163"/>
                  </a:lnTo>
                  <a:lnTo>
                    <a:pt x="80" y="161"/>
                  </a:lnTo>
                  <a:lnTo>
                    <a:pt x="81" y="160"/>
                  </a:lnTo>
                  <a:lnTo>
                    <a:pt x="84" y="158"/>
                  </a:lnTo>
                  <a:lnTo>
                    <a:pt x="85" y="158"/>
                  </a:lnTo>
                  <a:lnTo>
                    <a:pt x="85" y="158"/>
                  </a:lnTo>
                  <a:lnTo>
                    <a:pt x="84" y="157"/>
                  </a:lnTo>
                  <a:lnTo>
                    <a:pt x="84" y="156"/>
                  </a:lnTo>
                  <a:lnTo>
                    <a:pt x="84" y="154"/>
                  </a:lnTo>
                  <a:lnTo>
                    <a:pt x="84" y="154"/>
                  </a:lnTo>
                  <a:lnTo>
                    <a:pt x="85" y="153"/>
                  </a:lnTo>
                  <a:lnTo>
                    <a:pt x="85" y="151"/>
                  </a:lnTo>
                  <a:lnTo>
                    <a:pt x="84" y="151"/>
                  </a:lnTo>
                  <a:lnTo>
                    <a:pt x="83" y="150"/>
                  </a:lnTo>
                  <a:lnTo>
                    <a:pt x="81" y="150"/>
                  </a:lnTo>
                  <a:lnTo>
                    <a:pt x="81" y="149"/>
                  </a:lnTo>
                  <a:lnTo>
                    <a:pt x="83" y="147"/>
                  </a:lnTo>
                  <a:lnTo>
                    <a:pt x="87" y="146"/>
                  </a:lnTo>
                  <a:lnTo>
                    <a:pt x="87" y="146"/>
                  </a:lnTo>
                  <a:lnTo>
                    <a:pt x="87" y="143"/>
                  </a:lnTo>
                  <a:lnTo>
                    <a:pt x="85" y="142"/>
                  </a:lnTo>
                  <a:lnTo>
                    <a:pt x="85" y="142"/>
                  </a:lnTo>
                  <a:lnTo>
                    <a:pt x="84" y="140"/>
                  </a:lnTo>
                  <a:lnTo>
                    <a:pt x="85" y="139"/>
                  </a:lnTo>
                  <a:lnTo>
                    <a:pt x="90" y="137"/>
                  </a:lnTo>
                  <a:lnTo>
                    <a:pt x="92" y="137"/>
                  </a:lnTo>
                  <a:lnTo>
                    <a:pt x="97" y="137"/>
                  </a:lnTo>
                  <a:lnTo>
                    <a:pt x="101" y="137"/>
                  </a:lnTo>
                  <a:lnTo>
                    <a:pt x="101" y="136"/>
                  </a:lnTo>
                  <a:lnTo>
                    <a:pt x="102" y="136"/>
                  </a:lnTo>
                  <a:lnTo>
                    <a:pt x="102" y="136"/>
                  </a:lnTo>
                  <a:lnTo>
                    <a:pt x="102" y="135"/>
                  </a:lnTo>
                  <a:lnTo>
                    <a:pt x="102" y="135"/>
                  </a:lnTo>
                  <a:lnTo>
                    <a:pt x="102" y="133"/>
                  </a:lnTo>
                  <a:lnTo>
                    <a:pt x="102" y="132"/>
                  </a:lnTo>
                  <a:lnTo>
                    <a:pt x="105" y="132"/>
                  </a:lnTo>
                  <a:lnTo>
                    <a:pt x="108" y="132"/>
                  </a:lnTo>
                  <a:lnTo>
                    <a:pt x="108" y="132"/>
                  </a:lnTo>
                  <a:lnTo>
                    <a:pt x="108" y="130"/>
                  </a:lnTo>
                  <a:lnTo>
                    <a:pt x="110" y="129"/>
                  </a:lnTo>
                  <a:lnTo>
                    <a:pt x="108" y="129"/>
                  </a:lnTo>
                  <a:lnTo>
                    <a:pt x="107" y="127"/>
                  </a:lnTo>
                  <a:lnTo>
                    <a:pt x="108" y="127"/>
                  </a:lnTo>
                  <a:lnTo>
                    <a:pt x="108" y="127"/>
                  </a:lnTo>
                  <a:lnTo>
                    <a:pt x="108" y="127"/>
                  </a:lnTo>
                  <a:lnTo>
                    <a:pt x="110" y="126"/>
                  </a:lnTo>
                  <a:lnTo>
                    <a:pt x="108" y="126"/>
                  </a:lnTo>
                  <a:lnTo>
                    <a:pt x="108" y="126"/>
                  </a:lnTo>
                  <a:lnTo>
                    <a:pt x="108" y="125"/>
                  </a:lnTo>
                  <a:lnTo>
                    <a:pt x="110" y="123"/>
                  </a:lnTo>
                  <a:lnTo>
                    <a:pt x="111" y="123"/>
                  </a:lnTo>
                  <a:lnTo>
                    <a:pt x="112" y="122"/>
                  </a:lnTo>
                  <a:lnTo>
                    <a:pt x="112" y="121"/>
                  </a:lnTo>
                  <a:lnTo>
                    <a:pt x="111" y="119"/>
                  </a:lnTo>
                  <a:lnTo>
                    <a:pt x="110" y="119"/>
                  </a:lnTo>
                  <a:lnTo>
                    <a:pt x="110" y="118"/>
                  </a:lnTo>
                  <a:lnTo>
                    <a:pt x="110" y="116"/>
                  </a:lnTo>
                  <a:lnTo>
                    <a:pt x="112" y="115"/>
                  </a:lnTo>
                  <a:lnTo>
                    <a:pt x="112" y="115"/>
                  </a:lnTo>
                  <a:lnTo>
                    <a:pt x="112" y="112"/>
                  </a:lnTo>
                  <a:lnTo>
                    <a:pt x="111" y="111"/>
                  </a:lnTo>
                  <a:lnTo>
                    <a:pt x="110" y="111"/>
                  </a:lnTo>
                  <a:lnTo>
                    <a:pt x="110" y="109"/>
                  </a:lnTo>
                  <a:lnTo>
                    <a:pt x="111" y="105"/>
                  </a:lnTo>
                  <a:lnTo>
                    <a:pt x="114" y="104"/>
                  </a:lnTo>
                  <a:lnTo>
                    <a:pt x="115" y="104"/>
                  </a:lnTo>
                  <a:lnTo>
                    <a:pt x="117" y="104"/>
                  </a:lnTo>
                  <a:lnTo>
                    <a:pt x="115" y="101"/>
                  </a:lnTo>
                  <a:lnTo>
                    <a:pt x="114" y="101"/>
                  </a:lnTo>
                  <a:lnTo>
                    <a:pt x="112" y="99"/>
                  </a:lnTo>
                  <a:lnTo>
                    <a:pt x="111" y="99"/>
                  </a:lnTo>
                  <a:lnTo>
                    <a:pt x="111" y="98"/>
                  </a:lnTo>
                  <a:lnTo>
                    <a:pt x="112" y="97"/>
                  </a:lnTo>
                  <a:lnTo>
                    <a:pt x="114" y="95"/>
                  </a:lnTo>
                  <a:lnTo>
                    <a:pt x="112" y="94"/>
                  </a:lnTo>
                  <a:lnTo>
                    <a:pt x="111" y="92"/>
                  </a:lnTo>
                  <a:lnTo>
                    <a:pt x="108" y="90"/>
                  </a:lnTo>
                  <a:lnTo>
                    <a:pt x="107" y="88"/>
                  </a:lnTo>
                  <a:lnTo>
                    <a:pt x="110" y="85"/>
                  </a:lnTo>
                  <a:lnTo>
                    <a:pt x="112" y="84"/>
                  </a:lnTo>
                  <a:lnTo>
                    <a:pt x="112" y="83"/>
                  </a:lnTo>
                  <a:lnTo>
                    <a:pt x="112" y="83"/>
                  </a:lnTo>
                  <a:lnTo>
                    <a:pt x="115" y="83"/>
                  </a:lnTo>
                  <a:lnTo>
                    <a:pt x="118" y="83"/>
                  </a:lnTo>
                  <a:lnTo>
                    <a:pt x="121" y="81"/>
                  </a:lnTo>
                  <a:lnTo>
                    <a:pt x="122" y="80"/>
                  </a:lnTo>
                  <a:lnTo>
                    <a:pt x="125" y="77"/>
                  </a:lnTo>
                  <a:lnTo>
                    <a:pt x="125" y="75"/>
                  </a:lnTo>
                  <a:lnTo>
                    <a:pt x="126" y="75"/>
                  </a:lnTo>
                  <a:lnTo>
                    <a:pt x="125" y="74"/>
                  </a:lnTo>
                  <a:lnTo>
                    <a:pt x="125" y="74"/>
                  </a:lnTo>
                  <a:lnTo>
                    <a:pt x="125" y="73"/>
                  </a:lnTo>
                  <a:lnTo>
                    <a:pt x="128" y="71"/>
                  </a:lnTo>
                  <a:lnTo>
                    <a:pt x="128" y="70"/>
                  </a:lnTo>
                  <a:lnTo>
                    <a:pt x="128" y="69"/>
                  </a:lnTo>
                  <a:lnTo>
                    <a:pt x="128" y="67"/>
                  </a:lnTo>
                  <a:lnTo>
                    <a:pt x="128" y="66"/>
                  </a:lnTo>
                  <a:lnTo>
                    <a:pt x="129" y="63"/>
                  </a:lnTo>
                  <a:lnTo>
                    <a:pt x="132" y="61"/>
                  </a:lnTo>
                  <a:lnTo>
                    <a:pt x="136" y="60"/>
                  </a:lnTo>
                  <a:lnTo>
                    <a:pt x="136" y="59"/>
                  </a:lnTo>
                  <a:lnTo>
                    <a:pt x="138" y="56"/>
                  </a:lnTo>
                  <a:lnTo>
                    <a:pt x="142" y="56"/>
                  </a:lnTo>
                  <a:lnTo>
                    <a:pt x="142" y="55"/>
                  </a:lnTo>
                  <a:lnTo>
                    <a:pt x="143" y="55"/>
                  </a:lnTo>
                  <a:lnTo>
                    <a:pt x="148" y="53"/>
                  </a:lnTo>
                  <a:lnTo>
                    <a:pt x="152" y="52"/>
                  </a:lnTo>
                  <a:lnTo>
                    <a:pt x="155" y="53"/>
                  </a:lnTo>
                  <a:lnTo>
                    <a:pt x="158" y="52"/>
                  </a:lnTo>
                  <a:lnTo>
                    <a:pt x="159" y="52"/>
                  </a:lnTo>
                  <a:lnTo>
                    <a:pt x="161" y="52"/>
                  </a:lnTo>
                  <a:lnTo>
                    <a:pt x="162" y="50"/>
                  </a:lnTo>
                  <a:lnTo>
                    <a:pt x="163" y="46"/>
                  </a:lnTo>
                  <a:lnTo>
                    <a:pt x="170" y="45"/>
                  </a:lnTo>
                  <a:lnTo>
                    <a:pt x="175" y="42"/>
                  </a:lnTo>
                  <a:lnTo>
                    <a:pt x="178" y="40"/>
                  </a:lnTo>
                  <a:lnTo>
                    <a:pt x="182" y="38"/>
                  </a:lnTo>
                  <a:lnTo>
                    <a:pt x="185" y="38"/>
                  </a:lnTo>
                  <a:lnTo>
                    <a:pt x="186" y="36"/>
                  </a:lnTo>
                  <a:lnTo>
                    <a:pt x="187" y="35"/>
                  </a:lnTo>
                  <a:lnTo>
                    <a:pt x="189" y="33"/>
                  </a:lnTo>
                  <a:lnTo>
                    <a:pt x="192" y="31"/>
                  </a:lnTo>
                  <a:lnTo>
                    <a:pt x="195" y="29"/>
                  </a:lnTo>
                  <a:lnTo>
                    <a:pt x="197" y="31"/>
                  </a:lnTo>
                  <a:lnTo>
                    <a:pt x="200" y="29"/>
                  </a:lnTo>
                  <a:lnTo>
                    <a:pt x="202" y="28"/>
                  </a:lnTo>
                  <a:lnTo>
                    <a:pt x="202" y="28"/>
                  </a:lnTo>
                  <a:lnTo>
                    <a:pt x="203" y="28"/>
                  </a:lnTo>
                  <a:lnTo>
                    <a:pt x="203" y="26"/>
                  </a:lnTo>
                  <a:lnTo>
                    <a:pt x="206" y="25"/>
                  </a:lnTo>
                  <a:lnTo>
                    <a:pt x="209" y="25"/>
                  </a:lnTo>
                  <a:lnTo>
                    <a:pt x="213" y="26"/>
                  </a:lnTo>
                  <a:lnTo>
                    <a:pt x="217" y="28"/>
                  </a:lnTo>
                  <a:lnTo>
                    <a:pt x="220" y="26"/>
                  </a:lnTo>
                  <a:lnTo>
                    <a:pt x="220" y="26"/>
                  </a:lnTo>
                  <a:lnTo>
                    <a:pt x="220" y="25"/>
                  </a:lnTo>
                  <a:lnTo>
                    <a:pt x="220" y="22"/>
                  </a:lnTo>
                  <a:lnTo>
                    <a:pt x="222" y="19"/>
                  </a:lnTo>
                  <a:lnTo>
                    <a:pt x="224" y="17"/>
                  </a:lnTo>
                  <a:lnTo>
                    <a:pt x="229" y="15"/>
                  </a:lnTo>
                  <a:lnTo>
                    <a:pt x="233" y="11"/>
                  </a:lnTo>
                  <a:lnTo>
                    <a:pt x="234" y="9"/>
                  </a:lnTo>
                  <a:lnTo>
                    <a:pt x="239" y="8"/>
                  </a:lnTo>
                  <a:lnTo>
                    <a:pt x="241" y="5"/>
                  </a:lnTo>
                  <a:lnTo>
                    <a:pt x="246" y="2"/>
                  </a:lnTo>
                  <a:lnTo>
                    <a:pt x="250" y="1"/>
                  </a:lnTo>
                  <a:lnTo>
                    <a:pt x="253" y="0"/>
                  </a:lnTo>
                  <a:lnTo>
                    <a:pt x="254" y="0"/>
                  </a:lnTo>
                  <a:lnTo>
                    <a:pt x="256" y="8"/>
                  </a:lnTo>
                  <a:lnTo>
                    <a:pt x="257" y="11"/>
                  </a:lnTo>
                  <a:lnTo>
                    <a:pt x="258" y="15"/>
                  </a:lnTo>
                  <a:lnTo>
                    <a:pt x="263" y="18"/>
                  </a:lnTo>
                  <a:lnTo>
                    <a:pt x="270" y="19"/>
                  </a:lnTo>
                  <a:lnTo>
                    <a:pt x="277" y="22"/>
                  </a:lnTo>
                  <a:lnTo>
                    <a:pt x="283" y="25"/>
                  </a:lnTo>
                  <a:close/>
                </a:path>
              </a:pathLst>
            </a:custGeom>
            <a:grp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 name="Freeform 26">
              <a:extLst>
                <a:ext uri="{FF2B5EF4-FFF2-40B4-BE49-F238E27FC236}">
                  <a16:creationId xmlns:a16="http://schemas.microsoft.com/office/drawing/2014/main" id="{FF6FDCDD-533C-3AEF-6C9D-5F9ED029A558}"/>
                </a:ext>
              </a:extLst>
            </p:cNvPr>
            <p:cNvSpPr>
              <a:spLocks/>
            </p:cNvSpPr>
            <p:nvPr/>
          </p:nvSpPr>
          <p:spPr bwMode="auto">
            <a:xfrm>
              <a:off x="1420" y="1972"/>
              <a:ext cx="832" cy="660"/>
            </a:xfrm>
            <a:custGeom>
              <a:avLst/>
              <a:gdLst>
                <a:gd name="T0" fmla="*/ 310 w 832"/>
                <a:gd name="T1" fmla="*/ 58 h 660"/>
                <a:gd name="T2" fmla="*/ 338 w 832"/>
                <a:gd name="T3" fmla="*/ 56 h 660"/>
                <a:gd name="T4" fmla="*/ 370 w 832"/>
                <a:gd name="T5" fmla="*/ 43 h 660"/>
                <a:gd name="T6" fmla="*/ 413 w 832"/>
                <a:gd name="T7" fmla="*/ 40 h 660"/>
                <a:gd name="T8" fmla="*/ 448 w 832"/>
                <a:gd name="T9" fmla="*/ 44 h 660"/>
                <a:gd name="T10" fmla="*/ 470 w 832"/>
                <a:gd name="T11" fmla="*/ 54 h 660"/>
                <a:gd name="T12" fmla="*/ 511 w 832"/>
                <a:gd name="T13" fmla="*/ 80 h 660"/>
                <a:gd name="T14" fmla="*/ 540 w 832"/>
                <a:gd name="T15" fmla="*/ 84 h 660"/>
                <a:gd name="T16" fmla="*/ 560 w 832"/>
                <a:gd name="T17" fmla="*/ 80 h 660"/>
                <a:gd name="T18" fmla="*/ 577 w 832"/>
                <a:gd name="T19" fmla="*/ 80 h 660"/>
                <a:gd name="T20" fmla="*/ 627 w 832"/>
                <a:gd name="T21" fmla="*/ 97 h 660"/>
                <a:gd name="T22" fmla="*/ 634 w 832"/>
                <a:gd name="T23" fmla="*/ 118 h 660"/>
                <a:gd name="T24" fmla="*/ 648 w 832"/>
                <a:gd name="T25" fmla="*/ 138 h 660"/>
                <a:gd name="T26" fmla="*/ 659 w 832"/>
                <a:gd name="T27" fmla="*/ 146 h 660"/>
                <a:gd name="T28" fmla="*/ 666 w 832"/>
                <a:gd name="T29" fmla="*/ 150 h 660"/>
                <a:gd name="T30" fmla="*/ 676 w 832"/>
                <a:gd name="T31" fmla="*/ 153 h 660"/>
                <a:gd name="T32" fmla="*/ 683 w 832"/>
                <a:gd name="T33" fmla="*/ 163 h 660"/>
                <a:gd name="T34" fmla="*/ 699 w 832"/>
                <a:gd name="T35" fmla="*/ 177 h 660"/>
                <a:gd name="T36" fmla="*/ 743 w 832"/>
                <a:gd name="T37" fmla="*/ 207 h 660"/>
                <a:gd name="T38" fmla="*/ 753 w 832"/>
                <a:gd name="T39" fmla="*/ 237 h 660"/>
                <a:gd name="T40" fmla="*/ 760 w 832"/>
                <a:gd name="T41" fmla="*/ 300 h 660"/>
                <a:gd name="T42" fmla="*/ 832 w 832"/>
                <a:gd name="T43" fmla="*/ 366 h 660"/>
                <a:gd name="T44" fmla="*/ 789 w 832"/>
                <a:gd name="T45" fmla="*/ 447 h 660"/>
                <a:gd name="T46" fmla="*/ 764 w 832"/>
                <a:gd name="T47" fmla="*/ 494 h 660"/>
                <a:gd name="T48" fmla="*/ 733 w 832"/>
                <a:gd name="T49" fmla="*/ 555 h 660"/>
                <a:gd name="T50" fmla="*/ 632 w 832"/>
                <a:gd name="T51" fmla="*/ 564 h 660"/>
                <a:gd name="T52" fmla="*/ 605 w 832"/>
                <a:gd name="T53" fmla="*/ 571 h 660"/>
                <a:gd name="T54" fmla="*/ 588 w 832"/>
                <a:gd name="T55" fmla="*/ 571 h 660"/>
                <a:gd name="T56" fmla="*/ 564 w 832"/>
                <a:gd name="T57" fmla="*/ 569 h 660"/>
                <a:gd name="T58" fmla="*/ 539 w 832"/>
                <a:gd name="T59" fmla="*/ 569 h 660"/>
                <a:gd name="T60" fmla="*/ 515 w 832"/>
                <a:gd name="T61" fmla="*/ 559 h 660"/>
                <a:gd name="T62" fmla="*/ 503 w 832"/>
                <a:gd name="T63" fmla="*/ 558 h 660"/>
                <a:gd name="T64" fmla="*/ 484 w 832"/>
                <a:gd name="T65" fmla="*/ 544 h 660"/>
                <a:gd name="T66" fmla="*/ 477 w 832"/>
                <a:gd name="T67" fmla="*/ 525 h 660"/>
                <a:gd name="T68" fmla="*/ 436 w 832"/>
                <a:gd name="T69" fmla="*/ 520 h 660"/>
                <a:gd name="T70" fmla="*/ 403 w 832"/>
                <a:gd name="T71" fmla="*/ 501 h 660"/>
                <a:gd name="T72" fmla="*/ 351 w 832"/>
                <a:gd name="T73" fmla="*/ 484 h 660"/>
                <a:gd name="T74" fmla="*/ 322 w 832"/>
                <a:gd name="T75" fmla="*/ 480 h 660"/>
                <a:gd name="T76" fmla="*/ 283 w 832"/>
                <a:gd name="T77" fmla="*/ 476 h 660"/>
                <a:gd name="T78" fmla="*/ 235 w 832"/>
                <a:gd name="T79" fmla="*/ 467 h 660"/>
                <a:gd name="T80" fmla="*/ 133 w 832"/>
                <a:gd name="T81" fmla="*/ 504 h 660"/>
                <a:gd name="T82" fmla="*/ 136 w 832"/>
                <a:gd name="T83" fmla="*/ 522 h 660"/>
                <a:gd name="T84" fmla="*/ 124 w 832"/>
                <a:gd name="T85" fmla="*/ 539 h 660"/>
                <a:gd name="T86" fmla="*/ 95 w 832"/>
                <a:gd name="T87" fmla="*/ 562 h 660"/>
                <a:gd name="T88" fmla="*/ 90 w 832"/>
                <a:gd name="T89" fmla="*/ 589 h 660"/>
                <a:gd name="T90" fmla="*/ 83 w 832"/>
                <a:gd name="T91" fmla="*/ 619 h 660"/>
                <a:gd name="T92" fmla="*/ 75 w 832"/>
                <a:gd name="T93" fmla="*/ 639 h 660"/>
                <a:gd name="T94" fmla="*/ 71 w 832"/>
                <a:gd name="T95" fmla="*/ 658 h 660"/>
                <a:gd name="T96" fmla="*/ 49 w 832"/>
                <a:gd name="T97" fmla="*/ 650 h 660"/>
                <a:gd name="T98" fmla="*/ 11 w 832"/>
                <a:gd name="T99" fmla="*/ 637 h 660"/>
                <a:gd name="T100" fmla="*/ 37 w 832"/>
                <a:gd name="T101" fmla="*/ 534 h 660"/>
                <a:gd name="T102" fmla="*/ 83 w 832"/>
                <a:gd name="T103" fmla="*/ 464 h 660"/>
                <a:gd name="T104" fmla="*/ 119 w 832"/>
                <a:gd name="T105" fmla="*/ 344 h 660"/>
                <a:gd name="T106" fmla="*/ 65 w 832"/>
                <a:gd name="T107" fmla="*/ 240 h 660"/>
                <a:gd name="T108" fmla="*/ 126 w 832"/>
                <a:gd name="T109" fmla="*/ 112 h 660"/>
                <a:gd name="T110" fmla="*/ 235 w 832"/>
                <a:gd name="T111" fmla="*/ 40 h 660"/>
                <a:gd name="T112" fmla="*/ 257 w 832"/>
                <a:gd name="T113" fmla="*/ 51 h 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32" h="660">
                  <a:moveTo>
                    <a:pt x="263" y="53"/>
                  </a:moveTo>
                  <a:lnTo>
                    <a:pt x="271" y="53"/>
                  </a:lnTo>
                  <a:lnTo>
                    <a:pt x="277" y="53"/>
                  </a:lnTo>
                  <a:lnTo>
                    <a:pt x="287" y="51"/>
                  </a:lnTo>
                  <a:lnTo>
                    <a:pt x="294" y="50"/>
                  </a:lnTo>
                  <a:lnTo>
                    <a:pt x="297" y="50"/>
                  </a:lnTo>
                  <a:lnTo>
                    <a:pt x="304" y="54"/>
                  </a:lnTo>
                  <a:lnTo>
                    <a:pt x="310" y="58"/>
                  </a:lnTo>
                  <a:lnTo>
                    <a:pt x="312" y="61"/>
                  </a:lnTo>
                  <a:lnTo>
                    <a:pt x="317" y="63"/>
                  </a:lnTo>
                  <a:lnTo>
                    <a:pt x="320" y="64"/>
                  </a:lnTo>
                  <a:lnTo>
                    <a:pt x="322" y="66"/>
                  </a:lnTo>
                  <a:lnTo>
                    <a:pt x="325" y="66"/>
                  </a:lnTo>
                  <a:lnTo>
                    <a:pt x="328" y="63"/>
                  </a:lnTo>
                  <a:lnTo>
                    <a:pt x="332" y="60"/>
                  </a:lnTo>
                  <a:lnTo>
                    <a:pt x="338" y="56"/>
                  </a:lnTo>
                  <a:lnTo>
                    <a:pt x="341" y="53"/>
                  </a:lnTo>
                  <a:lnTo>
                    <a:pt x="342" y="51"/>
                  </a:lnTo>
                  <a:lnTo>
                    <a:pt x="346" y="50"/>
                  </a:lnTo>
                  <a:lnTo>
                    <a:pt x="352" y="50"/>
                  </a:lnTo>
                  <a:lnTo>
                    <a:pt x="359" y="49"/>
                  </a:lnTo>
                  <a:lnTo>
                    <a:pt x="363" y="47"/>
                  </a:lnTo>
                  <a:lnTo>
                    <a:pt x="369" y="43"/>
                  </a:lnTo>
                  <a:lnTo>
                    <a:pt x="370" y="43"/>
                  </a:lnTo>
                  <a:lnTo>
                    <a:pt x="373" y="41"/>
                  </a:lnTo>
                  <a:lnTo>
                    <a:pt x="376" y="41"/>
                  </a:lnTo>
                  <a:lnTo>
                    <a:pt x="380" y="43"/>
                  </a:lnTo>
                  <a:lnTo>
                    <a:pt x="389" y="44"/>
                  </a:lnTo>
                  <a:lnTo>
                    <a:pt x="397" y="44"/>
                  </a:lnTo>
                  <a:lnTo>
                    <a:pt x="403" y="43"/>
                  </a:lnTo>
                  <a:lnTo>
                    <a:pt x="410" y="41"/>
                  </a:lnTo>
                  <a:lnTo>
                    <a:pt x="413" y="40"/>
                  </a:lnTo>
                  <a:lnTo>
                    <a:pt x="417" y="41"/>
                  </a:lnTo>
                  <a:lnTo>
                    <a:pt x="420" y="43"/>
                  </a:lnTo>
                  <a:lnTo>
                    <a:pt x="424" y="46"/>
                  </a:lnTo>
                  <a:lnTo>
                    <a:pt x="430" y="46"/>
                  </a:lnTo>
                  <a:lnTo>
                    <a:pt x="437" y="43"/>
                  </a:lnTo>
                  <a:lnTo>
                    <a:pt x="440" y="41"/>
                  </a:lnTo>
                  <a:lnTo>
                    <a:pt x="444" y="43"/>
                  </a:lnTo>
                  <a:lnTo>
                    <a:pt x="448" y="44"/>
                  </a:lnTo>
                  <a:lnTo>
                    <a:pt x="454" y="49"/>
                  </a:lnTo>
                  <a:lnTo>
                    <a:pt x="460" y="50"/>
                  </a:lnTo>
                  <a:lnTo>
                    <a:pt x="460" y="50"/>
                  </a:lnTo>
                  <a:lnTo>
                    <a:pt x="461" y="50"/>
                  </a:lnTo>
                  <a:lnTo>
                    <a:pt x="462" y="50"/>
                  </a:lnTo>
                  <a:lnTo>
                    <a:pt x="464" y="50"/>
                  </a:lnTo>
                  <a:lnTo>
                    <a:pt x="467" y="53"/>
                  </a:lnTo>
                  <a:lnTo>
                    <a:pt x="470" y="54"/>
                  </a:lnTo>
                  <a:lnTo>
                    <a:pt x="474" y="57"/>
                  </a:lnTo>
                  <a:lnTo>
                    <a:pt x="481" y="60"/>
                  </a:lnTo>
                  <a:lnTo>
                    <a:pt x="485" y="60"/>
                  </a:lnTo>
                  <a:lnTo>
                    <a:pt x="491" y="63"/>
                  </a:lnTo>
                  <a:lnTo>
                    <a:pt x="495" y="66"/>
                  </a:lnTo>
                  <a:lnTo>
                    <a:pt x="501" y="71"/>
                  </a:lnTo>
                  <a:lnTo>
                    <a:pt x="505" y="75"/>
                  </a:lnTo>
                  <a:lnTo>
                    <a:pt x="511" y="80"/>
                  </a:lnTo>
                  <a:lnTo>
                    <a:pt x="516" y="84"/>
                  </a:lnTo>
                  <a:lnTo>
                    <a:pt x="520" y="85"/>
                  </a:lnTo>
                  <a:lnTo>
                    <a:pt x="526" y="87"/>
                  </a:lnTo>
                  <a:lnTo>
                    <a:pt x="530" y="87"/>
                  </a:lnTo>
                  <a:lnTo>
                    <a:pt x="533" y="87"/>
                  </a:lnTo>
                  <a:lnTo>
                    <a:pt x="536" y="87"/>
                  </a:lnTo>
                  <a:lnTo>
                    <a:pt x="539" y="85"/>
                  </a:lnTo>
                  <a:lnTo>
                    <a:pt x="540" y="84"/>
                  </a:lnTo>
                  <a:lnTo>
                    <a:pt x="542" y="84"/>
                  </a:lnTo>
                  <a:lnTo>
                    <a:pt x="545" y="81"/>
                  </a:lnTo>
                  <a:lnTo>
                    <a:pt x="546" y="80"/>
                  </a:lnTo>
                  <a:lnTo>
                    <a:pt x="550" y="81"/>
                  </a:lnTo>
                  <a:lnTo>
                    <a:pt x="550" y="80"/>
                  </a:lnTo>
                  <a:lnTo>
                    <a:pt x="553" y="77"/>
                  </a:lnTo>
                  <a:lnTo>
                    <a:pt x="557" y="78"/>
                  </a:lnTo>
                  <a:lnTo>
                    <a:pt x="560" y="80"/>
                  </a:lnTo>
                  <a:lnTo>
                    <a:pt x="563" y="80"/>
                  </a:lnTo>
                  <a:lnTo>
                    <a:pt x="564" y="78"/>
                  </a:lnTo>
                  <a:lnTo>
                    <a:pt x="567" y="75"/>
                  </a:lnTo>
                  <a:lnTo>
                    <a:pt x="569" y="73"/>
                  </a:lnTo>
                  <a:lnTo>
                    <a:pt x="570" y="73"/>
                  </a:lnTo>
                  <a:lnTo>
                    <a:pt x="571" y="74"/>
                  </a:lnTo>
                  <a:lnTo>
                    <a:pt x="574" y="77"/>
                  </a:lnTo>
                  <a:lnTo>
                    <a:pt x="577" y="80"/>
                  </a:lnTo>
                  <a:lnTo>
                    <a:pt x="583" y="81"/>
                  </a:lnTo>
                  <a:lnTo>
                    <a:pt x="590" y="81"/>
                  </a:lnTo>
                  <a:lnTo>
                    <a:pt x="595" y="83"/>
                  </a:lnTo>
                  <a:lnTo>
                    <a:pt x="607" y="91"/>
                  </a:lnTo>
                  <a:lnTo>
                    <a:pt x="617" y="98"/>
                  </a:lnTo>
                  <a:lnTo>
                    <a:pt x="621" y="99"/>
                  </a:lnTo>
                  <a:lnTo>
                    <a:pt x="625" y="97"/>
                  </a:lnTo>
                  <a:lnTo>
                    <a:pt x="627" y="97"/>
                  </a:lnTo>
                  <a:lnTo>
                    <a:pt x="628" y="98"/>
                  </a:lnTo>
                  <a:lnTo>
                    <a:pt x="629" y="101"/>
                  </a:lnTo>
                  <a:lnTo>
                    <a:pt x="629" y="104"/>
                  </a:lnTo>
                  <a:lnTo>
                    <a:pt x="629" y="107"/>
                  </a:lnTo>
                  <a:lnTo>
                    <a:pt x="631" y="109"/>
                  </a:lnTo>
                  <a:lnTo>
                    <a:pt x="632" y="114"/>
                  </a:lnTo>
                  <a:lnTo>
                    <a:pt x="632" y="116"/>
                  </a:lnTo>
                  <a:lnTo>
                    <a:pt x="634" y="118"/>
                  </a:lnTo>
                  <a:lnTo>
                    <a:pt x="638" y="132"/>
                  </a:lnTo>
                  <a:lnTo>
                    <a:pt x="639" y="133"/>
                  </a:lnTo>
                  <a:lnTo>
                    <a:pt x="641" y="135"/>
                  </a:lnTo>
                  <a:lnTo>
                    <a:pt x="641" y="136"/>
                  </a:lnTo>
                  <a:lnTo>
                    <a:pt x="641" y="138"/>
                  </a:lnTo>
                  <a:lnTo>
                    <a:pt x="644" y="139"/>
                  </a:lnTo>
                  <a:lnTo>
                    <a:pt x="645" y="139"/>
                  </a:lnTo>
                  <a:lnTo>
                    <a:pt x="648" y="138"/>
                  </a:lnTo>
                  <a:lnTo>
                    <a:pt x="652" y="139"/>
                  </a:lnTo>
                  <a:lnTo>
                    <a:pt x="653" y="139"/>
                  </a:lnTo>
                  <a:lnTo>
                    <a:pt x="655" y="141"/>
                  </a:lnTo>
                  <a:lnTo>
                    <a:pt x="656" y="141"/>
                  </a:lnTo>
                  <a:lnTo>
                    <a:pt x="656" y="142"/>
                  </a:lnTo>
                  <a:lnTo>
                    <a:pt x="658" y="143"/>
                  </a:lnTo>
                  <a:lnTo>
                    <a:pt x="659" y="145"/>
                  </a:lnTo>
                  <a:lnTo>
                    <a:pt x="659" y="146"/>
                  </a:lnTo>
                  <a:lnTo>
                    <a:pt x="661" y="146"/>
                  </a:lnTo>
                  <a:lnTo>
                    <a:pt x="662" y="145"/>
                  </a:lnTo>
                  <a:lnTo>
                    <a:pt x="662" y="146"/>
                  </a:lnTo>
                  <a:lnTo>
                    <a:pt x="663" y="148"/>
                  </a:lnTo>
                  <a:lnTo>
                    <a:pt x="663" y="148"/>
                  </a:lnTo>
                  <a:lnTo>
                    <a:pt x="663" y="149"/>
                  </a:lnTo>
                  <a:lnTo>
                    <a:pt x="665" y="150"/>
                  </a:lnTo>
                  <a:lnTo>
                    <a:pt x="666" y="150"/>
                  </a:lnTo>
                  <a:lnTo>
                    <a:pt x="668" y="149"/>
                  </a:lnTo>
                  <a:lnTo>
                    <a:pt x="670" y="145"/>
                  </a:lnTo>
                  <a:lnTo>
                    <a:pt x="672" y="148"/>
                  </a:lnTo>
                  <a:lnTo>
                    <a:pt x="672" y="149"/>
                  </a:lnTo>
                  <a:lnTo>
                    <a:pt x="673" y="150"/>
                  </a:lnTo>
                  <a:lnTo>
                    <a:pt x="673" y="152"/>
                  </a:lnTo>
                  <a:lnTo>
                    <a:pt x="675" y="152"/>
                  </a:lnTo>
                  <a:lnTo>
                    <a:pt x="676" y="153"/>
                  </a:lnTo>
                  <a:lnTo>
                    <a:pt x="676" y="155"/>
                  </a:lnTo>
                  <a:lnTo>
                    <a:pt x="676" y="156"/>
                  </a:lnTo>
                  <a:lnTo>
                    <a:pt x="676" y="158"/>
                  </a:lnTo>
                  <a:lnTo>
                    <a:pt x="676" y="159"/>
                  </a:lnTo>
                  <a:lnTo>
                    <a:pt x="678" y="160"/>
                  </a:lnTo>
                  <a:lnTo>
                    <a:pt x="679" y="160"/>
                  </a:lnTo>
                  <a:lnTo>
                    <a:pt x="682" y="162"/>
                  </a:lnTo>
                  <a:lnTo>
                    <a:pt x="683" y="163"/>
                  </a:lnTo>
                  <a:lnTo>
                    <a:pt x="686" y="165"/>
                  </a:lnTo>
                  <a:lnTo>
                    <a:pt x="687" y="167"/>
                  </a:lnTo>
                  <a:lnTo>
                    <a:pt x="689" y="170"/>
                  </a:lnTo>
                  <a:lnTo>
                    <a:pt x="693" y="172"/>
                  </a:lnTo>
                  <a:lnTo>
                    <a:pt x="695" y="173"/>
                  </a:lnTo>
                  <a:lnTo>
                    <a:pt x="695" y="174"/>
                  </a:lnTo>
                  <a:lnTo>
                    <a:pt x="697" y="176"/>
                  </a:lnTo>
                  <a:lnTo>
                    <a:pt x="699" y="177"/>
                  </a:lnTo>
                  <a:lnTo>
                    <a:pt x="703" y="180"/>
                  </a:lnTo>
                  <a:lnTo>
                    <a:pt x="709" y="183"/>
                  </a:lnTo>
                  <a:lnTo>
                    <a:pt x="716" y="189"/>
                  </a:lnTo>
                  <a:lnTo>
                    <a:pt x="720" y="193"/>
                  </a:lnTo>
                  <a:lnTo>
                    <a:pt x="727" y="196"/>
                  </a:lnTo>
                  <a:lnTo>
                    <a:pt x="731" y="199"/>
                  </a:lnTo>
                  <a:lnTo>
                    <a:pt x="738" y="203"/>
                  </a:lnTo>
                  <a:lnTo>
                    <a:pt x="743" y="207"/>
                  </a:lnTo>
                  <a:lnTo>
                    <a:pt x="747" y="208"/>
                  </a:lnTo>
                  <a:lnTo>
                    <a:pt x="750" y="214"/>
                  </a:lnTo>
                  <a:lnTo>
                    <a:pt x="753" y="217"/>
                  </a:lnTo>
                  <a:lnTo>
                    <a:pt x="751" y="217"/>
                  </a:lnTo>
                  <a:lnTo>
                    <a:pt x="750" y="221"/>
                  </a:lnTo>
                  <a:lnTo>
                    <a:pt x="751" y="224"/>
                  </a:lnTo>
                  <a:lnTo>
                    <a:pt x="751" y="230"/>
                  </a:lnTo>
                  <a:lnTo>
                    <a:pt x="753" y="237"/>
                  </a:lnTo>
                  <a:lnTo>
                    <a:pt x="753" y="247"/>
                  </a:lnTo>
                  <a:lnTo>
                    <a:pt x="751" y="257"/>
                  </a:lnTo>
                  <a:lnTo>
                    <a:pt x="750" y="268"/>
                  </a:lnTo>
                  <a:lnTo>
                    <a:pt x="750" y="278"/>
                  </a:lnTo>
                  <a:lnTo>
                    <a:pt x="750" y="283"/>
                  </a:lnTo>
                  <a:lnTo>
                    <a:pt x="750" y="288"/>
                  </a:lnTo>
                  <a:lnTo>
                    <a:pt x="751" y="291"/>
                  </a:lnTo>
                  <a:lnTo>
                    <a:pt x="760" y="300"/>
                  </a:lnTo>
                  <a:lnTo>
                    <a:pt x="777" y="315"/>
                  </a:lnTo>
                  <a:lnTo>
                    <a:pt x="786" y="324"/>
                  </a:lnTo>
                  <a:lnTo>
                    <a:pt x="798" y="334"/>
                  </a:lnTo>
                  <a:lnTo>
                    <a:pt x="805" y="343"/>
                  </a:lnTo>
                  <a:lnTo>
                    <a:pt x="811" y="347"/>
                  </a:lnTo>
                  <a:lnTo>
                    <a:pt x="825" y="357"/>
                  </a:lnTo>
                  <a:lnTo>
                    <a:pt x="829" y="361"/>
                  </a:lnTo>
                  <a:lnTo>
                    <a:pt x="832" y="366"/>
                  </a:lnTo>
                  <a:lnTo>
                    <a:pt x="832" y="367"/>
                  </a:lnTo>
                  <a:lnTo>
                    <a:pt x="832" y="371"/>
                  </a:lnTo>
                  <a:lnTo>
                    <a:pt x="829" y="380"/>
                  </a:lnTo>
                  <a:lnTo>
                    <a:pt x="820" y="394"/>
                  </a:lnTo>
                  <a:lnTo>
                    <a:pt x="813" y="405"/>
                  </a:lnTo>
                  <a:lnTo>
                    <a:pt x="803" y="419"/>
                  </a:lnTo>
                  <a:lnTo>
                    <a:pt x="795" y="436"/>
                  </a:lnTo>
                  <a:lnTo>
                    <a:pt x="789" y="447"/>
                  </a:lnTo>
                  <a:lnTo>
                    <a:pt x="786" y="453"/>
                  </a:lnTo>
                  <a:lnTo>
                    <a:pt x="782" y="463"/>
                  </a:lnTo>
                  <a:lnTo>
                    <a:pt x="777" y="472"/>
                  </a:lnTo>
                  <a:lnTo>
                    <a:pt x="774" y="476"/>
                  </a:lnTo>
                  <a:lnTo>
                    <a:pt x="770" y="481"/>
                  </a:lnTo>
                  <a:lnTo>
                    <a:pt x="767" y="487"/>
                  </a:lnTo>
                  <a:lnTo>
                    <a:pt x="767" y="489"/>
                  </a:lnTo>
                  <a:lnTo>
                    <a:pt x="764" y="494"/>
                  </a:lnTo>
                  <a:lnTo>
                    <a:pt x="760" y="500"/>
                  </a:lnTo>
                  <a:lnTo>
                    <a:pt x="755" y="507"/>
                  </a:lnTo>
                  <a:lnTo>
                    <a:pt x="754" y="513"/>
                  </a:lnTo>
                  <a:lnTo>
                    <a:pt x="753" y="517"/>
                  </a:lnTo>
                  <a:lnTo>
                    <a:pt x="751" y="518"/>
                  </a:lnTo>
                  <a:lnTo>
                    <a:pt x="745" y="528"/>
                  </a:lnTo>
                  <a:lnTo>
                    <a:pt x="738" y="542"/>
                  </a:lnTo>
                  <a:lnTo>
                    <a:pt x="733" y="555"/>
                  </a:lnTo>
                  <a:lnTo>
                    <a:pt x="727" y="566"/>
                  </a:lnTo>
                  <a:lnTo>
                    <a:pt x="726" y="571"/>
                  </a:lnTo>
                  <a:lnTo>
                    <a:pt x="706" y="569"/>
                  </a:lnTo>
                  <a:lnTo>
                    <a:pt x="690" y="568"/>
                  </a:lnTo>
                  <a:lnTo>
                    <a:pt x="676" y="566"/>
                  </a:lnTo>
                  <a:lnTo>
                    <a:pt x="663" y="565"/>
                  </a:lnTo>
                  <a:lnTo>
                    <a:pt x="641" y="564"/>
                  </a:lnTo>
                  <a:lnTo>
                    <a:pt x="632" y="564"/>
                  </a:lnTo>
                  <a:lnTo>
                    <a:pt x="625" y="562"/>
                  </a:lnTo>
                  <a:lnTo>
                    <a:pt x="624" y="562"/>
                  </a:lnTo>
                  <a:lnTo>
                    <a:pt x="622" y="562"/>
                  </a:lnTo>
                  <a:lnTo>
                    <a:pt x="617" y="562"/>
                  </a:lnTo>
                  <a:lnTo>
                    <a:pt x="614" y="562"/>
                  </a:lnTo>
                  <a:lnTo>
                    <a:pt x="611" y="565"/>
                  </a:lnTo>
                  <a:lnTo>
                    <a:pt x="607" y="568"/>
                  </a:lnTo>
                  <a:lnTo>
                    <a:pt x="605" y="571"/>
                  </a:lnTo>
                  <a:lnTo>
                    <a:pt x="603" y="572"/>
                  </a:lnTo>
                  <a:lnTo>
                    <a:pt x="600" y="572"/>
                  </a:lnTo>
                  <a:lnTo>
                    <a:pt x="597" y="572"/>
                  </a:lnTo>
                  <a:lnTo>
                    <a:pt x="597" y="573"/>
                  </a:lnTo>
                  <a:lnTo>
                    <a:pt x="590" y="571"/>
                  </a:lnTo>
                  <a:lnTo>
                    <a:pt x="590" y="569"/>
                  </a:lnTo>
                  <a:lnTo>
                    <a:pt x="588" y="571"/>
                  </a:lnTo>
                  <a:lnTo>
                    <a:pt x="588" y="571"/>
                  </a:lnTo>
                  <a:lnTo>
                    <a:pt x="584" y="572"/>
                  </a:lnTo>
                  <a:lnTo>
                    <a:pt x="584" y="572"/>
                  </a:lnTo>
                  <a:lnTo>
                    <a:pt x="583" y="571"/>
                  </a:lnTo>
                  <a:lnTo>
                    <a:pt x="580" y="572"/>
                  </a:lnTo>
                  <a:lnTo>
                    <a:pt x="578" y="575"/>
                  </a:lnTo>
                  <a:lnTo>
                    <a:pt x="576" y="575"/>
                  </a:lnTo>
                  <a:lnTo>
                    <a:pt x="570" y="573"/>
                  </a:lnTo>
                  <a:lnTo>
                    <a:pt x="564" y="569"/>
                  </a:lnTo>
                  <a:lnTo>
                    <a:pt x="559" y="568"/>
                  </a:lnTo>
                  <a:lnTo>
                    <a:pt x="553" y="566"/>
                  </a:lnTo>
                  <a:lnTo>
                    <a:pt x="552" y="565"/>
                  </a:lnTo>
                  <a:lnTo>
                    <a:pt x="549" y="565"/>
                  </a:lnTo>
                  <a:lnTo>
                    <a:pt x="546" y="565"/>
                  </a:lnTo>
                  <a:lnTo>
                    <a:pt x="540" y="565"/>
                  </a:lnTo>
                  <a:lnTo>
                    <a:pt x="540" y="568"/>
                  </a:lnTo>
                  <a:lnTo>
                    <a:pt x="539" y="569"/>
                  </a:lnTo>
                  <a:lnTo>
                    <a:pt x="533" y="572"/>
                  </a:lnTo>
                  <a:lnTo>
                    <a:pt x="530" y="573"/>
                  </a:lnTo>
                  <a:lnTo>
                    <a:pt x="525" y="573"/>
                  </a:lnTo>
                  <a:lnTo>
                    <a:pt x="523" y="569"/>
                  </a:lnTo>
                  <a:lnTo>
                    <a:pt x="523" y="566"/>
                  </a:lnTo>
                  <a:lnTo>
                    <a:pt x="520" y="562"/>
                  </a:lnTo>
                  <a:lnTo>
                    <a:pt x="519" y="561"/>
                  </a:lnTo>
                  <a:lnTo>
                    <a:pt x="515" y="559"/>
                  </a:lnTo>
                  <a:lnTo>
                    <a:pt x="512" y="562"/>
                  </a:lnTo>
                  <a:lnTo>
                    <a:pt x="511" y="564"/>
                  </a:lnTo>
                  <a:lnTo>
                    <a:pt x="511" y="566"/>
                  </a:lnTo>
                  <a:lnTo>
                    <a:pt x="509" y="568"/>
                  </a:lnTo>
                  <a:lnTo>
                    <a:pt x="508" y="569"/>
                  </a:lnTo>
                  <a:lnTo>
                    <a:pt x="503" y="568"/>
                  </a:lnTo>
                  <a:lnTo>
                    <a:pt x="502" y="564"/>
                  </a:lnTo>
                  <a:lnTo>
                    <a:pt x="503" y="558"/>
                  </a:lnTo>
                  <a:lnTo>
                    <a:pt x="503" y="554"/>
                  </a:lnTo>
                  <a:lnTo>
                    <a:pt x="502" y="552"/>
                  </a:lnTo>
                  <a:lnTo>
                    <a:pt x="499" y="554"/>
                  </a:lnTo>
                  <a:lnTo>
                    <a:pt x="496" y="554"/>
                  </a:lnTo>
                  <a:lnTo>
                    <a:pt x="492" y="552"/>
                  </a:lnTo>
                  <a:lnTo>
                    <a:pt x="488" y="549"/>
                  </a:lnTo>
                  <a:lnTo>
                    <a:pt x="485" y="547"/>
                  </a:lnTo>
                  <a:lnTo>
                    <a:pt x="484" y="544"/>
                  </a:lnTo>
                  <a:lnTo>
                    <a:pt x="479" y="542"/>
                  </a:lnTo>
                  <a:lnTo>
                    <a:pt x="478" y="539"/>
                  </a:lnTo>
                  <a:lnTo>
                    <a:pt x="478" y="537"/>
                  </a:lnTo>
                  <a:lnTo>
                    <a:pt x="479" y="532"/>
                  </a:lnTo>
                  <a:lnTo>
                    <a:pt x="481" y="531"/>
                  </a:lnTo>
                  <a:lnTo>
                    <a:pt x="479" y="528"/>
                  </a:lnTo>
                  <a:lnTo>
                    <a:pt x="478" y="527"/>
                  </a:lnTo>
                  <a:lnTo>
                    <a:pt x="477" y="525"/>
                  </a:lnTo>
                  <a:lnTo>
                    <a:pt x="475" y="525"/>
                  </a:lnTo>
                  <a:lnTo>
                    <a:pt x="470" y="525"/>
                  </a:lnTo>
                  <a:lnTo>
                    <a:pt x="467" y="525"/>
                  </a:lnTo>
                  <a:lnTo>
                    <a:pt x="461" y="525"/>
                  </a:lnTo>
                  <a:lnTo>
                    <a:pt x="454" y="525"/>
                  </a:lnTo>
                  <a:lnTo>
                    <a:pt x="448" y="525"/>
                  </a:lnTo>
                  <a:lnTo>
                    <a:pt x="441" y="522"/>
                  </a:lnTo>
                  <a:lnTo>
                    <a:pt x="436" y="520"/>
                  </a:lnTo>
                  <a:lnTo>
                    <a:pt x="427" y="515"/>
                  </a:lnTo>
                  <a:lnTo>
                    <a:pt x="421" y="514"/>
                  </a:lnTo>
                  <a:lnTo>
                    <a:pt x="416" y="511"/>
                  </a:lnTo>
                  <a:lnTo>
                    <a:pt x="413" y="508"/>
                  </a:lnTo>
                  <a:lnTo>
                    <a:pt x="410" y="504"/>
                  </a:lnTo>
                  <a:lnTo>
                    <a:pt x="409" y="503"/>
                  </a:lnTo>
                  <a:lnTo>
                    <a:pt x="406" y="501"/>
                  </a:lnTo>
                  <a:lnTo>
                    <a:pt x="403" y="501"/>
                  </a:lnTo>
                  <a:lnTo>
                    <a:pt x="400" y="501"/>
                  </a:lnTo>
                  <a:lnTo>
                    <a:pt x="393" y="500"/>
                  </a:lnTo>
                  <a:lnTo>
                    <a:pt x="385" y="498"/>
                  </a:lnTo>
                  <a:lnTo>
                    <a:pt x="376" y="496"/>
                  </a:lnTo>
                  <a:lnTo>
                    <a:pt x="368" y="491"/>
                  </a:lnTo>
                  <a:lnTo>
                    <a:pt x="358" y="487"/>
                  </a:lnTo>
                  <a:lnTo>
                    <a:pt x="355" y="486"/>
                  </a:lnTo>
                  <a:lnTo>
                    <a:pt x="351" y="484"/>
                  </a:lnTo>
                  <a:lnTo>
                    <a:pt x="344" y="483"/>
                  </a:lnTo>
                  <a:lnTo>
                    <a:pt x="339" y="484"/>
                  </a:lnTo>
                  <a:lnTo>
                    <a:pt x="335" y="486"/>
                  </a:lnTo>
                  <a:lnTo>
                    <a:pt x="329" y="486"/>
                  </a:lnTo>
                  <a:lnTo>
                    <a:pt x="329" y="486"/>
                  </a:lnTo>
                  <a:lnTo>
                    <a:pt x="327" y="483"/>
                  </a:lnTo>
                  <a:lnTo>
                    <a:pt x="325" y="483"/>
                  </a:lnTo>
                  <a:lnTo>
                    <a:pt x="322" y="480"/>
                  </a:lnTo>
                  <a:lnTo>
                    <a:pt x="320" y="477"/>
                  </a:lnTo>
                  <a:lnTo>
                    <a:pt x="314" y="476"/>
                  </a:lnTo>
                  <a:lnTo>
                    <a:pt x="311" y="476"/>
                  </a:lnTo>
                  <a:lnTo>
                    <a:pt x="308" y="476"/>
                  </a:lnTo>
                  <a:lnTo>
                    <a:pt x="300" y="476"/>
                  </a:lnTo>
                  <a:lnTo>
                    <a:pt x="290" y="477"/>
                  </a:lnTo>
                  <a:lnTo>
                    <a:pt x="286" y="476"/>
                  </a:lnTo>
                  <a:lnTo>
                    <a:pt x="283" y="476"/>
                  </a:lnTo>
                  <a:lnTo>
                    <a:pt x="277" y="473"/>
                  </a:lnTo>
                  <a:lnTo>
                    <a:pt x="273" y="472"/>
                  </a:lnTo>
                  <a:lnTo>
                    <a:pt x="270" y="473"/>
                  </a:lnTo>
                  <a:lnTo>
                    <a:pt x="260" y="474"/>
                  </a:lnTo>
                  <a:lnTo>
                    <a:pt x="253" y="474"/>
                  </a:lnTo>
                  <a:lnTo>
                    <a:pt x="247" y="473"/>
                  </a:lnTo>
                  <a:lnTo>
                    <a:pt x="240" y="470"/>
                  </a:lnTo>
                  <a:lnTo>
                    <a:pt x="235" y="467"/>
                  </a:lnTo>
                  <a:lnTo>
                    <a:pt x="226" y="464"/>
                  </a:lnTo>
                  <a:lnTo>
                    <a:pt x="185" y="463"/>
                  </a:lnTo>
                  <a:lnTo>
                    <a:pt x="136" y="463"/>
                  </a:lnTo>
                  <a:lnTo>
                    <a:pt x="136" y="472"/>
                  </a:lnTo>
                  <a:lnTo>
                    <a:pt x="134" y="474"/>
                  </a:lnTo>
                  <a:lnTo>
                    <a:pt x="134" y="476"/>
                  </a:lnTo>
                  <a:lnTo>
                    <a:pt x="134" y="489"/>
                  </a:lnTo>
                  <a:lnTo>
                    <a:pt x="133" y="504"/>
                  </a:lnTo>
                  <a:lnTo>
                    <a:pt x="133" y="507"/>
                  </a:lnTo>
                  <a:lnTo>
                    <a:pt x="133" y="511"/>
                  </a:lnTo>
                  <a:lnTo>
                    <a:pt x="131" y="514"/>
                  </a:lnTo>
                  <a:lnTo>
                    <a:pt x="131" y="518"/>
                  </a:lnTo>
                  <a:lnTo>
                    <a:pt x="133" y="520"/>
                  </a:lnTo>
                  <a:lnTo>
                    <a:pt x="133" y="520"/>
                  </a:lnTo>
                  <a:lnTo>
                    <a:pt x="134" y="522"/>
                  </a:lnTo>
                  <a:lnTo>
                    <a:pt x="136" y="522"/>
                  </a:lnTo>
                  <a:lnTo>
                    <a:pt x="136" y="527"/>
                  </a:lnTo>
                  <a:lnTo>
                    <a:pt x="133" y="528"/>
                  </a:lnTo>
                  <a:lnTo>
                    <a:pt x="131" y="530"/>
                  </a:lnTo>
                  <a:lnTo>
                    <a:pt x="129" y="530"/>
                  </a:lnTo>
                  <a:lnTo>
                    <a:pt x="126" y="530"/>
                  </a:lnTo>
                  <a:lnTo>
                    <a:pt x="124" y="532"/>
                  </a:lnTo>
                  <a:lnTo>
                    <a:pt x="124" y="537"/>
                  </a:lnTo>
                  <a:lnTo>
                    <a:pt x="124" y="539"/>
                  </a:lnTo>
                  <a:lnTo>
                    <a:pt x="123" y="542"/>
                  </a:lnTo>
                  <a:lnTo>
                    <a:pt x="119" y="549"/>
                  </a:lnTo>
                  <a:lnTo>
                    <a:pt x="112" y="555"/>
                  </a:lnTo>
                  <a:lnTo>
                    <a:pt x="104" y="558"/>
                  </a:lnTo>
                  <a:lnTo>
                    <a:pt x="100" y="559"/>
                  </a:lnTo>
                  <a:lnTo>
                    <a:pt x="95" y="559"/>
                  </a:lnTo>
                  <a:lnTo>
                    <a:pt x="95" y="561"/>
                  </a:lnTo>
                  <a:lnTo>
                    <a:pt x="95" y="562"/>
                  </a:lnTo>
                  <a:lnTo>
                    <a:pt x="99" y="568"/>
                  </a:lnTo>
                  <a:lnTo>
                    <a:pt x="99" y="571"/>
                  </a:lnTo>
                  <a:lnTo>
                    <a:pt x="92" y="580"/>
                  </a:lnTo>
                  <a:lnTo>
                    <a:pt x="92" y="583"/>
                  </a:lnTo>
                  <a:lnTo>
                    <a:pt x="92" y="585"/>
                  </a:lnTo>
                  <a:lnTo>
                    <a:pt x="90" y="588"/>
                  </a:lnTo>
                  <a:lnTo>
                    <a:pt x="90" y="588"/>
                  </a:lnTo>
                  <a:lnTo>
                    <a:pt x="90" y="589"/>
                  </a:lnTo>
                  <a:lnTo>
                    <a:pt x="92" y="595"/>
                  </a:lnTo>
                  <a:lnTo>
                    <a:pt x="92" y="600"/>
                  </a:lnTo>
                  <a:lnTo>
                    <a:pt x="92" y="603"/>
                  </a:lnTo>
                  <a:lnTo>
                    <a:pt x="90" y="606"/>
                  </a:lnTo>
                  <a:lnTo>
                    <a:pt x="87" y="612"/>
                  </a:lnTo>
                  <a:lnTo>
                    <a:pt x="86" y="614"/>
                  </a:lnTo>
                  <a:lnTo>
                    <a:pt x="85" y="616"/>
                  </a:lnTo>
                  <a:lnTo>
                    <a:pt x="83" y="619"/>
                  </a:lnTo>
                  <a:lnTo>
                    <a:pt x="82" y="619"/>
                  </a:lnTo>
                  <a:lnTo>
                    <a:pt x="80" y="622"/>
                  </a:lnTo>
                  <a:lnTo>
                    <a:pt x="79" y="623"/>
                  </a:lnTo>
                  <a:lnTo>
                    <a:pt x="79" y="626"/>
                  </a:lnTo>
                  <a:lnTo>
                    <a:pt x="76" y="631"/>
                  </a:lnTo>
                  <a:lnTo>
                    <a:pt x="75" y="634"/>
                  </a:lnTo>
                  <a:lnTo>
                    <a:pt x="75" y="637"/>
                  </a:lnTo>
                  <a:lnTo>
                    <a:pt x="75" y="639"/>
                  </a:lnTo>
                  <a:lnTo>
                    <a:pt x="75" y="641"/>
                  </a:lnTo>
                  <a:lnTo>
                    <a:pt x="73" y="643"/>
                  </a:lnTo>
                  <a:lnTo>
                    <a:pt x="73" y="648"/>
                  </a:lnTo>
                  <a:lnTo>
                    <a:pt x="73" y="653"/>
                  </a:lnTo>
                  <a:lnTo>
                    <a:pt x="73" y="654"/>
                  </a:lnTo>
                  <a:lnTo>
                    <a:pt x="73" y="655"/>
                  </a:lnTo>
                  <a:lnTo>
                    <a:pt x="72" y="657"/>
                  </a:lnTo>
                  <a:lnTo>
                    <a:pt x="71" y="658"/>
                  </a:lnTo>
                  <a:lnTo>
                    <a:pt x="68" y="660"/>
                  </a:lnTo>
                  <a:lnTo>
                    <a:pt x="66" y="660"/>
                  </a:lnTo>
                  <a:lnTo>
                    <a:pt x="61" y="657"/>
                  </a:lnTo>
                  <a:lnTo>
                    <a:pt x="58" y="657"/>
                  </a:lnTo>
                  <a:lnTo>
                    <a:pt x="55" y="654"/>
                  </a:lnTo>
                  <a:lnTo>
                    <a:pt x="54" y="654"/>
                  </a:lnTo>
                  <a:lnTo>
                    <a:pt x="52" y="651"/>
                  </a:lnTo>
                  <a:lnTo>
                    <a:pt x="49" y="650"/>
                  </a:lnTo>
                  <a:lnTo>
                    <a:pt x="45" y="648"/>
                  </a:lnTo>
                  <a:lnTo>
                    <a:pt x="42" y="648"/>
                  </a:lnTo>
                  <a:lnTo>
                    <a:pt x="39" y="650"/>
                  </a:lnTo>
                  <a:lnTo>
                    <a:pt x="34" y="648"/>
                  </a:lnTo>
                  <a:lnTo>
                    <a:pt x="29" y="647"/>
                  </a:lnTo>
                  <a:lnTo>
                    <a:pt x="27" y="646"/>
                  </a:lnTo>
                  <a:lnTo>
                    <a:pt x="22" y="644"/>
                  </a:lnTo>
                  <a:lnTo>
                    <a:pt x="11" y="637"/>
                  </a:lnTo>
                  <a:lnTo>
                    <a:pt x="8" y="634"/>
                  </a:lnTo>
                  <a:lnTo>
                    <a:pt x="0" y="612"/>
                  </a:lnTo>
                  <a:lnTo>
                    <a:pt x="3" y="593"/>
                  </a:lnTo>
                  <a:lnTo>
                    <a:pt x="4" y="586"/>
                  </a:lnTo>
                  <a:lnTo>
                    <a:pt x="10" y="575"/>
                  </a:lnTo>
                  <a:lnTo>
                    <a:pt x="24" y="548"/>
                  </a:lnTo>
                  <a:lnTo>
                    <a:pt x="27" y="545"/>
                  </a:lnTo>
                  <a:lnTo>
                    <a:pt x="37" y="534"/>
                  </a:lnTo>
                  <a:lnTo>
                    <a:pt x="39" y="532"/>
                  </a:lnTo>
                  <a:lnTo>
                    <a:pt x="54" y="532"/>
                  </a:lnTo>
                  <a:lnTo>
                    <a:pt x="61" y="532"/>
                  </a:lnTo>
                  <a:lnTo>
                    <a:pt x="65" y="527"/>
                  </a:lnTo>
                  <a:lnTo>
                    <a:pt x="69" y="525"/>
                  </a:lnTo>
                  <a:lnTo>
                    <a:pt x="82" y="510"/>
                  </a:lnTo>
                  <a:lnTo>
                    <a:pt x="83" y="498"/>
                  </a:lnTo>
                  <a:lnTo>
                    <a:pt x="83" y="464"/>
                  </a:lnTo>
                  <a:lnTo>
                    <a:pt x="83" y="457"/>
                  </a:lnTo>
                  <a:lnTo>
                    <a:pt x="86" y="449"/>
                  </a:lnTo>
                  <a:lnTo>
                    <a:pt x="87" y="432"/>
                  </a:lnTo>
                  <a:lnTo>
                    <a:pt x="89" y="424"/>
                  </a:lnTo>
                  <a:lnTo>
                    <a:pt x="103" y="399"/>
                  </a:lnTo>
                  <a:lnTo>
                    <a:pt x="114" y="378"/>
                  </a:lnTo>
                  <a:lnTo>
                    <a:pt x="117" y="363"/>
                  </a:lnTo>
                  <a:lnTo>
                    <a:pt x="119" y="344"/>
                  </a:lnTo>
                  <a:lnTo>
                    <a:pt x="116" y="323"/>
                  </a:lnTo>
                  <a:lnTo>
                    <a:pt x="114" y="315"/>
                  </a:lnTo>
                  <a:lnTo>
                    <a:pt x="107" y="302"/>
                  </a:lnTo>
                  <a:lnTo>
                    <a:pt x="97" y="291"/>
                  </a:lnTo>
                  <a:lnTo>
                    <a:pt x="85" y="275"/>
                  </a:lnTo>
                  <a:lnTo>
                    <a:pt x="75" y="261"/>
                  </a:lnTo>
                  <a:lnTo>
                    <a:pt x="68" y="248"/>
                  </a:lnTo>
                  <a:lnTo>
                    <a:pt x="65" y="240"/>
                  </a:lnTo>
                  <a:lnTo>
                    <a:pt x="65" y="228"/>
                  </a:lnTo>
                  <a:lnTo>
                    <a:pt x="69" y="208"/>
                  </a:lnTo>
                  <a:lnTo>
                    <a:pt x="79" y="190"/>
                  </a:lnTo>
                  <a:lnTo>
                    <a:pt x="86" y="174"/>
                  </a:lnTo>
                  <a:lnTo>
                    <a:pt x="99" y="158"/>
                  </a:lnTo>
                  <a:lnTo>
                    <a:pt x="110" y="139"/>
                  </a:lnTo>
                  <a:lnTo>
                    <a:pt x="117" y="129"/>
                  </a:lnTo>
                  <a:lnTo>
                    <a:pt x="126" y="112"/>
                  </a:lnTo>
                  <a:lnTo>
                    <a:pt x="133" y="85"/>
                  </a:lnTo>
                  <a:lnTo>
                    <a:pt x="138" y="58"/>
                  </a:lnTo>
                  <a:lnTo>
                    <a:pt x="140" y="27"/>
                  </a:lnTo>
                  <a:lnTo>
                    <a:pt x="138" y="3"/>
                  </a:lnTo>
                  <a:lnTo>
                    <a:pt x="138" y="2"/>
                  </a:lnTo>
                  <a:lnTo>
                    <a:pt x="138" y="0"/>
                  </a:lnTo>
                  <a:lnTo>
                    <a:pt x="232" y="39"/>
                  </a:lnTo>
                  <a:lnTo>
                    <a:pt x="235" y="40"/>
                  </a:lnTo>
                  <a:lnTo>
                    <a:pt x="237" y="41"/>
                  </a:lnTo>
                  <a:lnTo>
                    <a:pt x="237" y="41"/>
                  </a:lnTo>
                  <a:lnTo>
                    <a:pt x="237" y="44"/>
                  </a:lnTo>
                  <a:lnTo>
                    <a:pt x="237" y="46"/>
                  </a:lnTo>
                  <a:lnTo>
                    <a:pt x="240" y="46"/>
                  </a:lnTo>
                  <a:lnTo>
                    <a:pt x="245" y="47"/>
                  </a:lnTo>
                  <a:lnTo>
                    <a:pt x="250" y="50"/>
                  </a:lnTo>
                  <a:lnTo>
                    <a:pt x="257" y="51"/>
                  </a:lnTo>
                  <a:lnTo>
                    <a:pt x="263" y="53"/>
                  </a:lnTo>
                  <a:close/>
                </a:path>
              </a:pathLst>
            </a:custGeom>
            <a:grp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9" name="Freeform 27">
              <a:extLst>
                <a:ext uri="{FF2B5EF4-FFF2-40B4-BE49-F238E27FC236}">
                  <a16:creationId xmlns:a16="http://schemas.microsoft.com/office/drawing/2014/main" id="{380690E4-10B4-87D0-8DA4-CD8B9C586619}"/>
                </a:ext>
              </a:extLst>
            </p:cNvPr>
            <p:cNvSpPr>
              <a:spLocks/>
            </p:cNvSpPr>
            <p:nvPr/>
          </p:nvSpPr>
          <p:spPr bwMode="auto">
            <a:xfrm>
              <a:off x="1405" y="2190"/>
              <a:ext cx="2508" cy="1945"/>
            </a:xfrm>
            <a:custGeom>
              <a:avLst/>
              <a:gdLst>
                <a:gd name="T0" fmla="*/ 2370 w 2508"/>
                <a:gd name="T1" fmla="*/ 784 h 1945"/>
                <a:gd name="T2" fmla="*/ 2093 w 2508"/>
                <a:gd name="T3" fmla="*/ 1084 h 1945"/>
                <a:gd name="T4" fmla="*/ 1629 w 2508"/>
                <a:gd name="T5" fmla="*/ 1256 h 1945"/>
                <a:gd name="T6" fmla="*/ 1212 w 2508"/>
                <a:gd name="T7" fmla="*/ 1504 h 1945"/>
                <a:gd name="T8" fmla="*/ 857 w 2508"/>
                <a:gd name="T9" fmla="*/ 1836 h 1945"/>
                <a:gd name="T10" fmla="*/ 435 w 2508"/>
                <a:gd name="T11" fmla="*/ 1903 h 1945"/>
                <a:gd name="T12" fmla="*/ 427 w 2508"/>
                <a:gd name="T13" fmla="*/ 1866 h 1945"/>
                <a:gd name="T14" fmla="*/ 416 w 2508"/>
                <a:gd name="T15" fmla="*/ 1835 h 1945"/>
                <a:gd name="T16" fmla="*/ 403 w 2508"/>
                <a:gd name="T17" fmla="*/ 1793 h 1945"/>
                <a:gd name="T18" fmla="*/ 397 w 2508"/>
                <a:gd name="T19" fmla="*/ 1737 h 1945"/>
                <a:gd name="T20" fmla="*/ 394 w 2508"/>
                <a:gd name="T21" fmla="*/ 1677 h 1945"/>
                <a:gd name="T22" fmla="*/ 402 w 2508"/>
                <a:gd name="T23" fmla="*/ 1629 h 1945"/>
                <a:gd name="T24" fmla="*/ 394 w 2508"/>
                <a:gd name="T25" fmla="*/ 1590 h 1945"/>
                <a:gd name="T26" fmla="*/ 392 w 2508"/>
                <a:gd name="T27" fmla="*/ 1542 h 1945"/>
                <a:gd name="T28" fmla="*/ 390 w 2508"/>
                <a:gd name="T29" fmla="*/ 1502 h 1945"/>
                <a:gd name="T30" fmla="*/ 377 w 2508"/>
                <a:gd name="T31" fmla="*/ 1462 h 1945"/>
                <a:gd name="T32" fmla="*/ 359 w 2508"/>
                <a:gd name="T33" fmla="*/ 1404 h 1945"/>
                <a:gd name="T34" fmla="*/ 331 w 2508"/>
                <a:gd name="T35" fmla="*/ 1360 h 1945"/>
                <a:gd name="T36" fmla="*/ 294 w 2508"/>
                <a:gd name="T37" fmla="*/ 1320 h 1945"/>
                <a:gd name="T38" fmla="*/ 263 w 2508"/>
                <a:gd name="T39" fmla="*/ 1292 h 1945"/>
                <a:gd name="T40" fmla="*/ 239 w 2508"/>
                <a:gd name="T41" fmla="*/ 1239 h 1945"/>
                <a:gd name="T42" fmla="*/ 218 w 2508"/>
                <a:gd name="T43" fmla="*/ 1211 h 1945"/>
                <a:gd name="T44" fmla="*/ 174 w 2508"/>
                <a:gd name="T45" fmla="*/ 1205 h 1945"/>
                <a:gd name="T46" fmla="*/ 95 w 2508"/>
                <a:gd name="T47" fmla="*/ 1205 h 1945"/>
                <a:gd name="T48" fmla="*/ 11 w 2508"/>
                <a:gd name="T49" fmla="*/ 1203 h 1945"/>
                <a:gd name="T50" fmla="*/ 15 w 2508"/>
                <a:gd name="T51" fmla="*/ 1157 h 1945"/>
                <a:gd name="T52" fmla="*/ 15 w 2508"/>
                <a:gd name="T53" fmla="*/ 1115 h 1945"/>
                <a:gd name="T54" fmla="*/ 27 w 2508"/>
                <a:gd name="T55" fmla="*/ 1084 h 1945"/>
                <a:gd name="T56" fmla="*/ 59 w 2508"/>
                <a:gd name="T57" fmla="*/ 1051 h 1945"/>
                <a:gd name="T58" fmla="*/ 86 w 2508"/>
                <a:gd name="T59" fmla="*/ 1018 h 1945"/>
                <a:gd name="T60" fmla="*/ 113 w 2508"/>
                <a:gd name="T61" fmla="*/ 951 h 1945"/>
                <a:gd name="T62" fmla="*/ 100 w 2508"/>
                <a:gd name="T63" fmla="*/ 912 h 1945"/>
                <a:gd name="T64" fmla="*/ 88 w 2508"/>
                <a:gd name="T65" fmla="*/ 874 h 1945"/>
                <a:gd name="T66" fmla="*/ 96 w 2508"/>
                <a:gd name="T67" fmla="*/ 828 h 1945"/>
                <a:gd name="T68" fmla="*/ 116 w 2508"/>
                <a:gd name="T69" fmla="*/ 788 h 1945"/>
                <a:gd name="T70" fmla="*/ 148 w 2508"/>
                <a:gd name="T71" fmla="*/ 761 h 1945"/>
                <a:gd name="T72" fmla="*/ 141 w 2508"/>
                <a:gd name="T73" fmla="*/ 714 h 1945"/>
                <a:gd name="T74" fmla="*/ 171 w 2508"/>
                <a:gd name="T75" fmla="*/ 652 h 1945"/>
                <a:gd name="T76" fmla="*/ 185 w 2508"/>
                <a:gd name="T77" fmla="*/ 596 h 1945"/>
                <a:gd name="T78" fmla="*/ 242 w 2508"/>
                <a:gd name="T79" fmla="*/ 605 h 1945"/>
                <a:gd name="T80" fmla="*/ 301 w 2508"/>
                <a:gd name="T81" fmla="*/ 620 h 1945"/>
                <a:gd name="T82" fmla="*/ 338 w 2508"/>
                <a:gd name="T83" fmla="*/ 612 h 1945"/>
                <a:gd name="T84" fmla="*/ 353 w 2508"/>
                <a:gd name="T85" fmla="*/ 594 h 1945"/>
                <a:gd name="T86" fmla="*/ 461 w 2508"/>
                <a:gd name="T87" fmla="*/ 596 h 1945"/>
                <a:gd name="T88" fmla="*/ 537 w 2508"/>
                <a:gd name="T89" fmla="*/ 570 h 1945"/>
                <a:gd name="T90" fmla="*/ 639 w 2508"/>
                <a:gd name="T91" fmla="*/ 564 h 1945"/>
                <a:gd name="T92" fmla="*/ 677 w 2508"/>
                <a:gd name="T93" fmla="*/ 484 h 1945"/>
                <a:gd name="T94" fmla="*/ 717 w 2508"/>
                <a:gd name="T95" fmla="*/ 403 h 1945"/>
                <a:gd name="T96" fmla="*/ 739 w 2508"/>
                <a:gd name="T97" fmla="*/ 352 h 1945"/>
                <a:gd name="T98" fmla="*/ 766 w 2508"/>
                <a:gd name="T99" fmla="*/ 298 h 1945"/>
                <a:gd name="T100" fmla="*/ 781 w 2508"/>
                <a:gd name="T101" fmla="*/ 269 h 1945"/>
                <a:gd name="T102" fmla="*/ 803 w 2508"/>
                <a:gd name="T103" fmla="*/ 229 h 1945"/>
                <a:gd name="T104" fmla="*/ 845 w 2508"/>
                <a:gd name="T105" fmla="*/ 153 h 1945"/>
                <a:gd name="T106" fmla="*/ 819 w 2508"/>
                <a:gd name="T107" fmla="*/ 124 h 1945"/>
                <a:gd name="T108" fmla="*/ 764 w 2508"/>
                <a:gd name="T109" fmla="*/ 69 h 1945"/>
                <a:gd name="T110" fmla="*/ 766 w 2508"/>
                <a:gd name="T111" fmla="*/ 18 h 1945"/>
                <a:gd name="T112" fmla="*/ 1803 w 2508"/>
                <a:gd name="T113" fmla="*/ 5 h 1945"/>
                <a:gd name="T114" fmla="*/ 2132 w 2508"/>
                <a:gd name="T115" fmla="*/ 337 h 19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508" h="1945">
                  <a:moveTo>
                    <a:pt x="2370" y="576"/>
                  </a:moveTo>
                  <a:lnTo>
                    <a:pt x="2433" y="639"/>
                  </a:lnTo>
                  <a:lnTo>
                    <a:pt x="2508" y="714"/>
                  </a:lnTo>
                  <a:lnTo>
                    <a:pt x="2464" y="737"/>
                  </a:lnTo>
                  <a:lnTo>
                    <a:pt x="2415" y="761"/>
                  </a:lnTo>
                  <a:lnTo>
                    <a:pt x="2370" y="784"/>
                  </a:lnTo>
                  <a:lnTo>
                    <a:pt x="2316" y="811"/>
                  </a:lnTo>
                  <a:lnTo>
                    <a:pt x="2254" y="843"/>
                  </a:lnTo>
                  <a:lnTo>
                    <a:pt x="2199" y="871"/>
                  </a:lnTo>
                  <a:lnTo>
                    <a:pt x="2162" y="942"/>
                  </a:lnTo>
                  <a:lnTo>
                    <a:pt x="2132" y="1004"/>
                  </a:lnTo>
                  <a:lnTo>
                    <a:pt x="2093" y="1084"/>
                  </a:lnTo>
                  <a:lnTo>
                    <a:pt x="2043" y="1183"/>
                  </a:lnTo>
                  <a:lnTo>
                    <a:pt x="1954" y="1200"/>
                  </a:lnTo>
                  <a:lnTo>
                    <a:pt x="1878" y="1212"/>
                  </a:lnTo>
                  <a:lnTo>
                    <a:pt x="1789" y="1228"/>
                  </a:lnTo>
                  <a:lnTo>
                    <a:pt x="1707" y="1242"/>
                  </a:lnTo>
                  <a:lnTo>
                    <a:pt x="1629" y="1256"/>
                  </a:lnTo>
                  <a:lnTo>
                    <a:pt x="1544" y="1271"/>
                  </a:lnTo>
                  <a:lnTo>
                    <a:pt x="1456" y="1286"/>
                  </a:lnTo>
                  <a:lnTo>
                    <a:pt x="1346" y="1306"/>
                  </a:lnTo>
                  <a:lnTo>
                    <a:pt x="1292" y="1384"/>
                  </a:lnTo>
                  <a:lnTo>
                    <a:pt x="1247" y="1452"/>
                  </a:lnTo>
                  <a:lnTo>
                    <a:pt x="1212" y="1504"/>
                  </a:lnTo>
                  <a:lnTo>
                    <a:pt x="1165" y="1573"/>
                  </a:lnTo>
                  <a:lnTo>
                    <a:pt x="1113" y="1651"/>
                  </a:lnTo>
                  <a:lnTo>
                    <a:pt x="1053" y="1693"/>
                  </a:lnTo>
                  <a:lnTo>
                    <a:pt x="990" y="1740"/>
                  </a:lnTo>
                  <a:lnTo>
                    <a:pt x="923" y="1788"/>
                  </a:lnTo>
                  <a:lnTo>
                    <a:pt x="857" y="1836"/>
                  </a:lnTo>
                  <a:lnTo>
                    <a:pt x="782" y="1890"/>
                  </a:lnTo>
                  <a:lnTo>
                    <a:pt x="707" y="1945"/>
                  </a:lnTo>
                  <a:lnTo>
                    <a:pt x="642" y="1935"/>
                  </a:lnTo>
                  <a:lnTo>
                    <a:pt x="574" y="1924"/>
                  </a:lnTo>
                  <a:lnTo>
                    <a:pt x="498" y="1913"/>
                  </a:lnTo>
                  <a:lnTo>
                    <a:pt x="435" y="1903"/>
                  </a:lnTo>
                  <a:lnTo>
                    <a:pt x="433" y="1892"/>
                  </a:lnTo>
                  <a:lnTo>
                    <a:pt x="431" y="1886"/>
                  </a:lnTo>
                  <a:lnTo>
                    <a:pt x="430" y="1880"/>
                  </a:lnTo>
                  <a:lnTo>
                    <a:pt x="428" y="1873"/>
                  </a:lnTo>
                  <a:lnTo>
                    <a:pt x="427" y="1870"/>
                  </a:lnTo>
                  <a:lnTo>
                    <a:pt x="427" y="1866"/>
                  </a:lnTo>
                  <a:lnTo>
                    <a:pt x="426" y="1860"/>
                  </a:lnTo>
                  <a:lnTo>
                    <a:pt x="424" y="1856"/>
                  </a:lnTo>
                  <a:lnTo>
                    <a:pt x="421" y="1849"/>
                  </a:lnTo>
                  <a:lnTo>
                    <a:pt x="420" y="1845"/>
                  </a:lnTo>
                  <a:lnTo>
                    <a:pt x="420" y="1842"/>
                  </a:lnTo>
                  <a:lnTo>
                    <a:pt x="416" y="1835"/>
                  </a:lnTo>
                  <a:lnTo>
                    <a:pt x="414" y="1829"/>
                  </a:lnTo>
                  <a:lnTo>
                    <a:pt x="413" y="1824"/>
                  </a:lnTo>
                  <a:lnTo>
                    <a:pt x="410" y="1817"/>
                  </a:lnTo>
                  <a:lnTo>
                    <a:pt x="406" y="1810"/>
                  </a:lnTo>
                  <a:lnTo>
                    <a:pt x="403" y="1801"/>
                  </a:lnTo>
                  <a:lnTo>
                    <a:pt x="403" y="1793"/>
                  </a:lnTo>
                  <a:lnTo>
                    <a:pt x="403" y="1783"/>
                  </a:lnTo>
                  <a:lnTo>
                    <a:pt x="402" y="1776"/>
                  </a:lnTo>
                  <a:lnTo>
                    <a:pt x="400" y="1766"/>
                  </a:lnTo>
                  <a:lnTo>
                    <a:pt x="399" y="1757"/>
                  </a:lnTo>
                  <a:lnTo>
                    <a:pt x="397" y="1749"/>
                  </a:lnTo>
                  <a:lnTo>
                    <a:pt x="397" y="1737"/>
                  </a:lnTo>
                  <a:lnTo>
                    <a:pt x="396" y="1727"/>
                  </a:lnTo>
                  <a:lnTo>
                    <a:pt x="394" y="1715"/>
                  </a:lnTo>
                  <a:lnTo>
                    <a:pt x="394" y="1708"/>
                  </a:lnTo>
                  <a:lnTo>
                    <a:pt x="393" y="1699"/>
                  </a:lnTo>
                  <a:lnTo>
                    <a:pt x="393" y="1688"/>
                  </a:lnTo>
                  <a:lnTo>
                    <a:pt x="394" y="1677"/>
                  </a:lnTo>
                  <a:lnTo>
                    <a:pt x="397" y="1669"/>
                  </a:lnTo>
                  <a:lnTo>
                    <a:pt x="397" y="1661"/>
                  </a:lnTo>
                  <a:lnTo>
                    <a:pt x="399" y="1654"/>
                  </a:lnTo>
                  <a:lnTo>
                    <a:pt x="402" y="1641"/>
                  </a:lnTo>
                  <a:lnTo>
                    <a:pt x="402" y="1635"/>
                  </a:lnTo>
                  <a:lnTo>
                    <a:pt x="402" y="1629"/>
                  </a:lnTo>
                  <a:lnTo>
                    <a:pt x="400" y="1624"/>
                  </a:lnTo>
                  <a:lnTo>
                    <a:pt x="396" y="1617"/>
                  </a:lnTo>
                  <a:lnTo>
                    <a:pt x="396" y="1607"/>
                  </a:lnTo>
                  <a:lnTo>
                    <a:pt x="396" y="1602"/>
                  </a:lnTo>
                  <a:lnTo>
                    <a:pt x="394" y="1596"/>
                  </a:lnTo>
                  <a:lnTo>
                    <a:pt x="394" y="1590"/>
                  </a:lnTo>
                  <a:lnTo>
                    <a:pt x="394" y="1582"/>
                  </a:lnTo>
                  <a:lnTo>
                    <a:pt x="394" y="1575"/>
                  </a:lnTo>
                  <a:lnTo>
                    <a:pt x="394" y="1568"/>
                  </a:lnTo>
                  <a:lnTo>
                    <a:pt x="393" y="1558"/>
                  </a:lnTo>
                  <a:lnTo>
                    <a:pt x="392" y="1549"/>
                  </a:lnTo>
                  <a:lnTo>
                    <a:pt x="392" y="1542"/>
                  </a:lnTo>
                  <a:lnTo>
                    <a:pt x="393" y="1536"/>
                  </a:lnTo>
                  <a:lnTo>
                    <a:pt x="393" y="1529"/>
                  </a:lnTo>
                  <a:lnTo>
                    <a:pt x="393" y="1527"/>
                  </a:lnTo>
                  <a:lnTo>
                    <a:pt x="394" y="1519"/>
                  </a:lnTo>
                  <a:lnTo>
                    <a:pt x="393" y="1511"/>
                  </a:lnTo>
                  <a:lnTo>
                    <a:pt x="390" y="1502"/>
                  </a:lnTo>
                  <a:lnTo>
                    <a:pt x="389" y="1495"/>
                  </a:lnTo>
                  <a:lnTo>
                    <a:pt x="387" y="1494"/>
                  </a:lnTo>
                  <a:lnTo>
                    <a:pt x="387" y="1488"/>
                  </a:lnTo>
                  <a:lnTo>
                    <a:pt x="385" y="1480"/>
                  </a:lnTo>
                  <a:lnTo>
                    <a:pt x="380" y="1470"/>
                  </a:lnTo>
                  <a:lnTo>
                    <a:pt x="377" y="1462"/>
                  </a:lnTo>
                  <a:lnTo>
                    <a:pt x="375" y="1450"/>
                  </a:lnTo>
                  <a:lnTo>
                    <a:pt x="372" y="1442"/>
                  </a:lnTo>
                  <a:lnTo>
                    <a:pt x="370" y="1432"/>
                  </a:lnTo>
                  <a:lnTo>
                    <a:pt x="368" y="1422"/>
                  </a:lnTo>
                  <a:lnTo>
                    <a:pt x="363" y="1412"/>
                  </a:lnTo>
                  <a:lnTo>
                    <a:pt x="359" y="1404"/>
                  </a:lnTo>
                  <a:lnTo>
                    <a:pt x="355" y="1395"/>
                  </a:lnTo>
                  <a:lnTo>
                    <a:pt x="352" y="1391"/>
                  </a:lnTo>
                  <a:lnTo>
                    <a:pt x="342" y="1377"/>
                  </a:lnTo>
                  <a:lnTo>
                    <a:pt x="335" y="1367"/>
                  </a:lnTo>
                  <a:lnTo>
                    <a:pt x="331" y="1361"/>
                  </a:lnTo>
                  <a:lnTo>
                    <a:pt x="331" y="1360"/>
                  </a:lnTo>
                  <a:lnTo>
                    <a:pt x="328" y="1355"/>
                  </a:lnTo>
                  <a:lnTo>
                    <a:pt x="322" y="1348"/>
                  </a:lnTo>
                  <a:lnTo>
                    <a:pt x="314" y="1341"/>
                  </a:lnTo>
                  <a:lnTo>
                    <a:pt x="308" y="1334"/>
                  </a:lnTo>
                  <a:lnTo>
                    <a:pt x="302" y="1329"/>
                  </a:lnTo>
                  <a:lnTo>
                    <a:pt x="294" y="1320"/>
                  </a:lnTo>
                  <a:lnTo>
                    <a:pt x="290" y="1314"/>
                  </a:lnTo>
                  <a:lnTo>
                    <a:pt x="288" y="1312"/>
                  </a:lnTo>
                  <a:lnTo>
                    <a:pt x="284" y="1307"/>
                  </a:lnTo>
                  <a:lnTo>
                    <a:pt x="276" y="1302"/>
                  </a:lnTo>
                  <a:lnTo>
                    <a:pt x="269" y="1297"/>
                  </a:lnTo>
                  <a:lnTo>
                    <a:pt x="263" y="1292"/>
                  </a:lnTo>
                  <a:lnTo>
                    <a:pt x="257" y="1283"/>
                  </a:lnTo>
                  <a:lnTo>
                    <a:pt x="252" y="1273"/>
                  </a:lnTo>
                  <a:lnTo>
                    <a:pt x="249" y="1263"/>
                  </a:lnTo>
                  <a:lnTo>
                    <a:pt x="246" y="1255"/>
                  </a:lnTo>
                  <a:lnTo>
                    <a:pt x="242" y="1245"/>
                  </a:lnTo>
                  <a:lnTo>
                    <a:pt x="239" y="1239"/>
                  </a:lnTo>
                  <a:lnTo>
                    <a:pt x="235" y="1232"/>
                  </a:lnTo>
                  <a:lnTo>
                    <a:pt x="230" y="1227"/>
                  </a:lnTo>
                  <a:lnTo>
                    <a:pt x="226" y="1221"/>
                  </a:lnTo>
                  <a:lnTo>
                    <a:pt x="223" y="1215"/>
                  </a:lnTo>
                  <a:lnTo>
                    <a:pt x="221" y="1212"/>
                  </a:lnTo>
                  <a:lnTo>
                    <a:pt x="218" y="1211"/>
                  </a:lnTo>
                  <a:lnTo>
                    <a:pt x="212" y="1210"/>
                  </a:lnTo>
                  <a:lnTo>
                    <a:pt x="205" y="1208"/>
                  </a:lnTo>
                  <a:lnTo>
                    <a:pt x="201" y="1208"/>
                  </a:lnTo>
                  <a:lnTo>
                    <a:pt x="194" y="1205"/>
                  </a:lnTo>
                  <a:lnTo>
                    <a:pt x="184" y="1205"/>
                  </a:lnTo>
                  <a:lnTo>
                    <a:pt x="174" y="1205"/>
                  </a:lnTo>
                  <a:lnTo>
                    <a:pt x="161" y="1204"/>
                  </a:lnTo>
                  <a:lnTo>
                    <a:pt x="143" y="1203"/>
                  </a:lnTo>
                  <a:lnTo>
                    <a:pt x="130" y="1204"/>
                  </a:lnTo>
                  <a:lnTo>
                    <a:pt x="119" y="1205"/>
                  </a:lnTo>
                  <a:lnTo>
                    <a:pt x="106" y="1205"/>
                  </a:lnTo>
                  <a:lnTo>
                    <a:pt x="95" y="1205"/>
                  </a:lnTo>
                  <a:lnTo>
                    <a:pt x="86" y="1205"/>
                  </a:lnTo>
                  <a:lnTo>
                    <a:pt x="78" y="1205"/>
                  </a:lnTo>
                  <a:lnTo>
                    <a:pt x="61" y="1205"/>
                  </a:lnTo>
                  <a:lnTo>
                    <a:pt x="45" y="1205"/>
                  </a:lnTo>
                  <a:lnTo>
                    <a:pt x="23" y="1204"/>
                  </a:lnTo>
                  <a:lnTo>
                    <a:pt x="11" y="1203"/>
                  </a:lnTo>
                  <a:lnTo>
                    <a:pt x="0" y="1203"/>
                  </a:lnTo>
                  <a:lnTo>
                    <a:pt x="3" y="1198"/>
                  </a:lnTo>
                  <a:lnTo>
                    <a:pt x="8" y="1187"/>
                  </a:lnTo>
                  <a:lnTo>
                    <a:pt x="8" y="1177"/>
                  </a:lnTo>
                  <a:lnTo>
                    <a:pt x="11" y="1168"/>
                  </a:lnTo>
                  <a:lnTo>
                    <a:pt x="15" y="1157"/>
                  </a:lnTo>
                  <a:lnTo>
                    <a:pt x="18" y="1149"/>
                  </a:lnTo>
                  <a:lnTo>
                    <a:pt x="20" y="1143"/>
                  </a:lnTo>
                  <a:lnTo>
                    <a:pt x="21" y="1132"/>
                  </a:lnTo>
                  <a:lnTo>
                    <a:pt x="21" y="1129"/>
                  </a:lnTo>
                  <a:lnTo>
                    <a:pt x="20" y="1123"/>
                  </a:lnTo>
                  <a:lnTo>
                    <a:pt x="15" y="1115"/>
                  </a:lnTo>
                  <a:lnTo>
                    <a:pt x="14" y="1110"/>
                  </a:lnTo>
                  <a:lnTo>
                    <a:pt x="11" y="1105"/>
                  </a:lnTo>
                  <a:lnTo>
                    <a:pt x="11" y="1101"/>
                  </a:lnTo>
                  <a:lnTo>
                    <a:pt x="14" y="1093"/>
                  </a:lnTo>
                  <a:lnTo>
                    <a:pt x="18" y="1089"/>
                  </a:lnTo>
                  <a:lnTo>
                    <a:pt x="27" y="1084"/>
                  </a:lnTo>
                  <a:lnTo>
                    <a:pt x="34" y="1079"/>
                  </a:lnTo>
                  <a:lnTo>
                    <a:pt x="42" y="1071"/>
                  </a:lnTo>
                  <a:lnTo>
                    <a:pt x="49" y="1065"/>
                  </a:lnTo>
                  <a:lnTo>
                    <a:pt x="54" y="1058"/>
                  </a:lnTo>
                  <a:lnTo>
                    <a:pt x="58" y="1053"/>
                  </a:lnTo>
                  <a:lnTo>
                    <a:pt x="59" y="1051"/>
                  </a:lnTo>
                  <a:lnTo>
                    <a:pt x="62" y="1048"/>
                  </a:lnTo>
                  <a:lnTo>
                    <a:pt x="65" y="1044"/>
                  </a:lnTo>
                  <a:lnTo>
                    <a:pt x="69" y="1034"/>
                  </a:lnTo>
                  <a:lnTo>
                    <a:pt x="76" y="1029"/>
                  </a:lnTo>
                  <a:lnTo>
                    <a:pt x="82" y="1024"/>
                  </a:lnTo>
                  <a:lnTo>
                    <a:pt x="86" y="1018"/>
                  </a:lnTo>
                  <a:lnTo>
                    <a:pt x="90" y="1012"/>
                  </a:lnTo>
                  <a:lnTo>
                    <a:pt x="96" y="1000"/>
                  </a:lnTo>
                  <a:lnTo>
                    <a:pt x="103" y="989"/>
                  </a:lnTo>
                  <a:lnTo>
                    <a:pt x="109" y="976"/>
                  </a:lnTo>
                  <a:lnTo>
                    <a:pt x="112" y="963"/>
                  </a:lnTo>
                  <a:lnTo>
                    <a:pt x="113" y="951"/>
                  </a:lnTo>
                  <a:lnTo>
                    <a:pt x="113" y="942"/>
                  </a:lnTo>
                  <a:lnTo>
                    <a:pt x="112" y="935"/>
                  </a:lnTo>
                  <a:lnTo>
                    <a:pt x="109" y="928"/>
                  </a:lnTo>
                  <a:lnTo>
                    <a:pt x="106" y="924"/>
                  </a:lnTo>
                  <a:lnTo>
                    <a:pt x="103" y="918"/>
                  </a:lnTo>
                  <a:lnTo>
                    <a:pt x="100" y="912"/>
                  </a:lnTo>
                  <a:lnTo>
                    <a:pt x="95" y="907"/>
                  </a:lnTo>
                  <a:lnTo>
                    <a:pt x="88" y="900"/>
                  </a:lnTo>
                  <a:lnTo>
                    <a:pt x="83" y="893"/>
                  </a:lnTo>
                  <a:lnTo>
                    <a:pt x="82" y="886"/>
                  </a:lnTo>
                  <a:lnTo>
                    <a:pt x="83" y="881"/>
                  </a:lnTo>
                  <a:lnTo>
                    <a:pt x="88" y="874"/>
                  </a:lnTo>
                  <a:lnTo>
                    <a:pt x="92" y="867"/>
                  </a:lnTo>
                  <a:lnTo>
                    <a:pt x="95" y="859"/>
                  </a:lnTo>
                  <a:lnTo>
                    <a:pt x="96" y="852"/>
                  </a:lnTo>
                  <a:lnTo>
                    <a:pt x="95" y="846"/>
                  </a:lnTo>
                  <a:lnTo>
                    <a:pt x="95" y="836"/>
                  </a:lnTo>
                  <a:lnTo>
                    <a:pt x="96" y="828"/>
                  </a:lnTo>
                  <a:lnTo>
                    <a:pt x="98" y="815"/>
                  </a:lnTo>
                  <a:lnTo>
                    <a:pt x="99" y="806"/>
                  </a:lnTo>
                  <a:lnTo>
                    <a:pt x="100" y="801"/>
                  </a:lnTo>
                  <a:lnTo>
                    <a:pt x="105" y="794"/>
                  </a:lnTo>
                  <a:lnTo>
                    <a:pt x="109" y="791"/>
                  </a:lnTo>
                  <a:lnTo>
                    <a:pt x="116" y="788"/>
                  </a:lnTo>
                  <a:lnTo>
                    <a:pt x="117" y="788"/>
                  </a:lnTo>
                  <a:lnTo>
                    <a:pt x="126" y="784"/>
                  </a:lnTo>
                  <a:lnTo>
                    <a:pt x="136" y="778"/>
                  </a:lnTo>
                  <a:lnTo>
                    <a:pt x="144" y="772"/>
                  </a:lnTo>
                  <a:lnTo>
                    <a:pt x="147" y="767"/>
                  </a:lnTo>
                  <a:lnTo>
                    <a:pt x="148" y="761"/>
                  </a:lnTo>
                  <a:lnTo>
                    <a:pt x="148" y="753"/>
                  </a:lnTo>
                  <a:lnTo>
                    <a:pt x="144" y="744"/>
                  </a:lnTo>
                  <a:lnTo>
                    <a:pt x="140" y="737"/>
                  </a:lnTo>
                  <a:lnTo>
                    <a:pt x="137" y="729"/>
                  </a:lnTo>
                  <a:lnTo>
                    <a:pt x="137" y="723"/>
                  </a:lnTo>
                  <a:lnTo>
                    <a:pt x="141" y="714"/>
                  </a:lnTo>
                  <a:lnTo>
                    <a:pt x="150" y="703"/>
                  </a:lnTo>
                  <a:lnTo>
                    <a:pt x="157" y="693"/>
                  </a:lnTo>
                  <a:lnTo>
                    <a:pt x="164" y="686"/>
                  </a:lnTo>
                  <a:lnTo>
                    <a:pt x="168" y="675"/>
                  </a:lnTo>
                  <a:lnTo>
                    <a:pt x="170" y="665"/>
                  </a:lnTo>
                  <a:lnTo>
                    <a:pt x="171" y="652"/>
                  </a:lnTo>
                  <a:lnTo>
                    <a:pt x="171" y="638"/>
                  </a:lnTo>
                  <a:lnTo>
                    <a:pt x="170" y="621"/>
                  </a:lnTo>
                  <a:lnTo>
                    <a:pt x="171" y="603"/>
                  </a:lnTo>
                  <a:lnTo>
                    <a:pt x="171" y="596"/>
                  </a:lnTo>
                  <a:lnTo>
                    <a:pt x="172" y="596"/>
                  </a:lnTo>
                  <a:lnTo>
                    <a:pt x="185" y="596"/>
                  </a:lnTo>
                  <a:lnTo>
                    <a:pt x="195" y="597"/>
                  </a:lnTo>
                  <a:lnTo>
                    <a:pt x="201" y="598"/>
                  </a:lnTo>
                  <a:lnTo>
                    <a:pt x="205" y="598"/>
                  </a:lnTo>
                  <a:lnTo>
                    <a:pt x="216" y="603"/>
                  </a:lnTo>
                  <a:lnTo>
                    <a:pt x="225" y="605"/>
                  </a:lnTo>
                  <a:lnTo>
                    <a:pt x="242" y="605"/>
                  </a:lnTo>
                  <a:lnTo>
                    <a:pt x="260" y="605"/>
                  </a:lnTo>
                  <a:lnTo>
                    <a:pt x="280" y="605"/>
                  </a:lnTo>
                  <a:lnTo>
                    <a:pt x="288" y="608"/>
                  </a:lnTo>
                  <a:lnTo>
                    <a:pt x="293" y="614"/>
                  </a:lnTo>
                  <a:lnTo>
                    <a:pt x="296" y="618"/>
                  </a:lnTo>
                  <a:lnTo>
                    <a:pt x="301" y="620"/>
                  </a:lnTo>
                  <a:lnTo>
                    <a:pt x="310" y="620"/>
                  </a:lnTo>
                  <a:lnTo>
                    <a:pt x="311" y="620"/>
                  </a:lnTo>
                  <a:lnTo>
                    <a:pt x="318" y="617"/>
                  </a:lnTo>
                  <a:lnTo>
                    <a:pt x="325" y="612"/>
                  </a:lnTo>
                  <a:lnTo>
                    <a:pt x="329" y="611"/>
                  </a:lnTo>
                  <a:lnTo>
                    <a:pt x="338" y="612"/>
                  </a:lnTo>
                  <a:lnTo>
                    <a:pt x="342" y="614"/>
                  </a:lnTo>
                  <a:lnTo>
                    <a:pt x="346" y="611"/>
                  </a:lnTo>
                  <a:lnTo>
                    <a:pt x="346" y="607"/>
                  </a:lnTo>
                  <a:lnTo>
                    <a:pt x="346" y="603"/>
                  </a:lnTo>
                  <a:lnTo>
                    <a:pt x="348" y="598"/>
                  </a:lnTo>
                  <a:lnTo>
                    <a:pt x="353" y="594"/>
                  </a:lnTo>
                  <a:lnTo>
                    <a:pt x="363" y="594"/>
                  </a:lnTo>
                  <a:lnTo>
                    <a:pt x="386" y="593"/>
                  </a:lnTo>
                  <a:lnTo>
                    <a:pt x="424" y="593"/>
                  </a:lnTo>
                  <a:lnTo>
                    <a:pt x="435" y="593"/>
                  </a:lnTo>
                  <a:lnTo>
                    <a:pt x="443" y="596"/>
                  </a:lnTo>
                  <a:lnTo>
                    <a:pt x="461" y="596"/>
                  </a:lnTo>
                  <a:lnTo>
                    <a:pt x="474" y="594"/>
                  </a:lnTo>
                  <a:lnTo>
                    <a:pt x="477" y="590"/>
                  </a:lnTo>
                  <a:lnTo>
                    <a:pt x="481" y="580"/>
                  </a:lnTo>
                  <a:lnTo>
                    <a:pt x="486" y="570"/>
                  </a:lnTo>
                  <a:lnTo>
                    <a:pt x="520" y="570"/>
                  </a:lnTo>
                  <a:lnTo>
                    <a:pt x="537" y="570"/>
                  </a:lnTo>
                  <a:lnTo>
                    <a:pt x="570" y="573"/>
                  </a:lnTo>
                  <a:lnTo>
                    <a:pt x="601" y="574"/>
                  </a:lnTo>
                  <a:lnTo>
                    <a:pt x="607" y="574"/>
                  </a:lnTo>
                  <a:lnTo>
                    <a:pt x="633" y="576"/>
                  </a:lnTo>
                  <a:lnTo>
                    <a:pt x="638" y="569"/>
                  </a:lnTo>
                  <a:lnTo>
                    <a:pt x="639" y="564"/>
                  </a:lnTo>
                  <a:lnTo>
                    <a:pt x="646" y="550"/>
                  </a:lnTo>
                  <a:lnTo>
                    <a:pt x="650" y="536"/>
                  </a:lnTo>
                  <a:lnTo>
                    <a:pt x="656" y="522"/>
                  </a:lnTo>
                  <a:lnTo>
                    <a:pt x="663" y="508"/>
                  </a:lnTo>
                  <a:lnTo>
                    <a:pt x="670" y="495"/>
                  </a:lnTo>
                  <a:lnTo>
                    <a:pt x="677" y="484"/>
                  </a:lnTo>
                  <a:lnTo>
                    <a:pt x="686" y="465"/>
                  </a:lnTo>
                  <a:lnTo>
                    <a:pt x="697" y="444"/>
                  </a:lnTo>
                  <a:lnTo>
                    <a:pt x="707" y="423"/>
                  </a:lnTo>
                  <a:lnTo>
                    <a:pt x="714" y="410"/>
                  </a:lnTo>
                  <a:lnTo>
                    <a:pt x="715" y="407"/>
                  </a:lnTo>
                  <a:lnTo>
                    <a:pt x="717" y="403"/>
                  </a:lnTo>
                  <a:lnTo>
                    <a:pt x="721" y="395"/>
                  </a:lnTo>
                  <a:lnTo>
                    <a:pt x="725" y="385"/>
                  </a:lnTo>
                  <a:lnTo>
                    <a:pt x="730" y="376"/>
                  </a:lnTo>
                  <a:lnTo>
                    <a:pt x="732" y="366"/>
                  </a:lnTo>
                  <a:lnTo>
                    <a:pt x="735" y="359"/>
                  </a:lnTo>
                  <a:lnTo>
                    <a:pt x="739" y="352"/>
                  </a:lnTo>
                  <a:lnTo>
                    <a:pt x="741" y="348"/>
                  </a:lnTo>
                  <a:lnTo>
                    <a:pt x="747" y="337"/>
                  </a:lnTo>
                  <a:lnTo>
                    <a:pt x="752" y="324"/>
                  </a:lnTo>
                  <a:lnTo>
                    <a:pt x="759" y="310"/>
                  </a:lnTo>
                  <a:lnTo>
                    <a:pt x="765" y="300"/>
                  </a:lnTo>
                  <a:lnTo>
                    <a:pt x="766" y="298"/>
                  </a:lnTo>
                  <a:lnTo>
                    <a:pt x="768" y="294"/>
                  </a:lnTo>
                  <a:lnTo>
                    <a:pt x="769" y="288"/>
                  </a:lnTo>
                  <a:lnTo>
                    <a:pt x="773" y="281"/>
                  </a:lnTo>
                  <a:lnTo>
                    <a:pt x="778" y="276"/>
                  </a:lnTo>
                  <a:lnTo>
                    <a:pt x="781" y="270"/>
                  </a:lnTo>
                  <a:lnTo>
                    <a:pt x="781" y="269"/>
                  </a:lnTo>
                  <a:lnTo>
                    <a:pt x="783" y="263"/>
                  </a:lnTo>
                  <a:lnTo>
                    <a:pt x="788" y="257"/>
                  </a:lnTo>
                  <a:lnTo>
                    <a:pt x="790" y="253"/>
                  </a:lnTo>
                  <a:lnTo>
                    <a:pt x="796" y="245"/>
                  </a:lnTo>
                  <a:lnTo>
                    <a:pt x="800" y="235"/>
                  </a:lnTo>
                  <a:lnTo>
                    <a:pt x="803" y="229"/>
                  </a:lnTo>
                  <a:lnTo>
                    <a:pt x="809" y="218"/>
                  </a:lnTo>
                  <a:lnTo>
                    <a:pt x="817" y="201"/>
                  </a:lnTo>
                  <a:lnTo>
                    <a:pt x="827" y="187"/>
                  </a:lnTo>
                  <a:lnTo>
                    <a:pt x="834" y="175"/>
                  </a:lnTo>
                  <a:lnTo>
                    <a:pt x="843" y="161"/>
                  </a:lnTo>
                  <a:lnTo>
                    <a:pt x="845" y="153"/>
                  </a:lnTo>
                  <a:lnTo>
                    <a:pt x="845" y="148"/>
                  </a:lnTo>
                  <a:lnTo>
                    <a:pt x="845" y="147"/>
                  </a:lnTo>
                  <a:lnTo>
                    <a:pt x="843" y="143"/>
                  </a:lnTo>
                  <a:lnTo>
                    <a:pt x="838" y="138"/>
                  </a:lnTo>
                  <a:lnTo>
                    <a:pt x="824" y="129"/>
                  </a:lnTo>
                  <a:lnTo>
                    <a:pt x="819" y="124"/>
                  </a:lnTo>
                  <a:lnTo>
                    <a:pt x="812" y="116"/>
                  </a:lnTo>
                  <a:lnTo>
                    <a:pt x="800" y="106"/>
                  </a:lnTo>
                  <a:lnTo>
                    <a:pt x="790" y="96"/>
                  </a:lnTo>
                  <a:lnTo>
                    <a:pt x="773" y="82"/>
                  </a:lnTo>
                  <a:lnTo>
                    <a:pt x="765" y="72"/>
                  </a:lnTo>
                  <a:lnTo>
                    <a:pt x="764" y="69"/>
                  </a:lnTo>
                  <a:lnTo>
                    <a:pt x="764" y="65"/>
                  </a:lnTo>
                  <a:lnTo>
                    <a:pt x="764" y="59"/>
                  </a:lnTo>
                  <a:lnTo>
                    <a:pt x="764" y="49"/>
                  </a:lnTo>
                  <a:lnTo>
                    <a:pt x="765" y="38"/>
                  </a:lnTo>
                  <a:lnTo>
                    <a:pt x="766" y="28"/>
                  </a:lnTo>
                  <a:lnTo>
                    <a:pt x="766" y="18"/>
                  </a:lnTo>
                  <a:lnTo>
                    <a:pt x="765" y="11"/>
                  </a:lnTo>
                  <a:lnTo>
                    <a:pt x="765" y="5"/>
                  </a:lnTo>
                  <a:lnTo>
                    <a:pt x="940" y="4"/>
                  </a:lnTo>
                  <a:lnTo>
                    <a:pt x="1783" y="0"/>
                  </a:lnTo>
                  <a:lnTo>
                    <a:pt x="1796" y="0"/>
                  </a:lnTo>
                  <a:lnTo>
                    <a:pt x="1803" y="5"/>
                  </a:lnTo>
                  <a:lnTo>
                    <a:pt x="1861" y="63"/>
                  </a:lnTo>
                  <a:lnTo>
                    <a:pt x="1923" y="127"/>
                  </a:lnTo>
                  <a:lnTo>
                    <a:pt x="1978" y="182"/>
                  </a:lnTo>
                  <a:lnTo>
                    <a:pt x="2021" y="225"/>
                  </a:lnTo>
                  <a:lnTo>
                    <a:pt x="2084" y="288"/>
                  </a:lnTo>
                  <a:lnTo>
                    <a:pt x="2132" y="337"/>
                  </a:lnTo>
                  <a:lnTo>
                    <a:pt x="2183" y="387"/>
                  </a:lnTo>
                  <a:lnTo>
                    <a:pt x="2244" y="448"/>
                  </a:lnTo>
                  <a:lnTo>
                    <a:pt x="2299" y="505"/>
                  </a:lnTo>
                  <a:lnTo>
                    <a:pt x="2370" y="576"/>
                  </a:lnTo>
                  <a:close/>
                </a:path>
              </a:pathLst>
            </a:custGeom>
            <a:grp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0" name="Freeform 28">
              <a:extLst>
                <a:ext uri="{FF2B5EF4-FFF2-40B4-BE49-F238E27FC236}">
                  <a16:creationId xmlns:a16="http://schemas.microsoft.com/office/drawing/2014/main" id="{995028DA-362E-393B-2317-1758354B09B4}"/>
                </a:ext>
              </a:extLst>
            </p:cNvPr>
            <p:cNvSpPr>
              <a:spLocks/>
            </p:cNvSpPr>
            <p:nvPr/>
          </p:nvSpPr>
          <p:spPr bwMode="auto">
            <a:xfrm>
              <a:off x="1558" y="1688"/>
              <a:ext cx="370" cy="349"/>
            </a:xfrm>
            <a:custGeom>
              <a:avLst/>
              <a:gdLst>
                <a:gd name="T0" fmla="*/ 237 w 370"/>
                <a:gd name="T1" fmla="*/ 6 h 349"/>
                <a:gd name="T2" fmla="*/ 253 w 370"/>
                <a:gd name="T3" fmla="*/ 5 h 349"/>
                <a:gd name="T4" fmla="*/ 257 w 370"/>
                <a:gd name="T5" fmla="*/ 12 h 349"/>
                <a:gd name="T6" fmla="*/ 261 w 370"/>
                <a:gd name="T7" fmla="*/ 16 h 349"/>
                <a:gd name="T8" fmla="*/ 267 w 370"/>
                <a:gd name="T9" fmla="*/ 15 h 349"/>
                <a:gd name="T10" fmla="*/ 270 w 370"/>
                <a:gd name="T11" fmla="*/ 12 h 349"/>
                <a:gd name="T12" fmla="*/ 276 w 370"/>
                <a:gd name="T13" fmla="*/ 9 h 349"/>
                <a:gd name="T14" fmla="*/ 280 w 370"/>
                <a:gd name="T15" fmla="*/ 10 h 349"/>
                <a:gd name="T16" fmla="*/ 286 w 370"/>
                <a:gd name="T17" fmla="*/ 15 h 349"/>
                <a:gd name="T18" fmla="*/ 290 w 370"/>
                <a:gd name="T19" fmla="*/ 16 h 349"/>
                <a:gd name="T20" fmla="*/ 295 w 370"/>
                <a:gd name="T21" fmla="*/ 18 h 349"/>
                <a:gd name="T22" fmla="*/ 295 w 370"/>
                <a:gd name="T23" fmla="*/ 23 h 349"/>
                <a:gd name="T24" fmla="*/ 293 w 370"/>
                <a:gd name="T25" fmla="*/ 27 h 349"/>
                <a:gd name="T26" fmla="*/ 297 w 370"/>
                <a:gd name="T27" fmla="*/ 29 h 349"/>
                <a:gd name="T28" fmla="*/ 303 w 370"/>
                <a:gd name="T29" fmla="*/ 30 h 349"/>
                <a:gd name="T30" fmla="*/ 308 w 370"/>
                <a:gd name="T31" fmla="*/ 29 h 349"/>
                <a:gd name="T32" fmla="*/ 314 w 370"/>
                <a:gd name="T33" fmla="*/ 29 h 349"/>
                <a:gd name="T34" fmla="*/ 318 w 370"/>
                <a:gd name="T35" fmla="*/ 32 h 349"/>
                <a:gd name="T36" fmla="*/ 322 w 370"/>
                <a:gd name="T37" fmla="*/ 32 h 349"/>
                <a:gd name="T38" fmla="*/ 327 w 370"/>
                <a:gd name="T39" fmla="*/ 27 h 349"/>
                <a:gd name="T40" fmla="*/ 328 w 370"/>
                <a:gd name="T41" fmla="*/ 23 h 349"/>
                <a:gd name="T42" fmla="*/ 334 w 370"/>
                <a:gd name="T43" fmla="*/ 25 h 349"/>
                <a:gd name="T44" fmla="*/ 339 w 370"/>
                <a:gd name="T45" fmla="*/ 23 h 349"/>
                <a:gd name="T46" fmla="*/ 335 w 370"/>
                <a:gd name="T47" fmla="*/ 46 h 349"/>
                <a:gd name="T48" fmla="*/ 328 w 370"/>
                <a:gd name="T49" fmla="*/ 73 h 349"/>
                <a:gd name="T50" fmla="*/ 341 w 370"/>
                <a:gd name="T51" fmla="*/ 85 h 349"/>
                <a:gd name="T52" fmla="*/ 328 w 370"/>
                <a:gd name="T53" fmla="*/ 111 h 349"/>
                <a:gd name="T54" fmla="*/ 315 w 370"/>
                <a:gd name="T55" fmla="*/ 114 h 349"/>
                <a:gd name="T56" fmla="*/ 295 w 370"/>
                <a:gd name="T57" fmla="*/ 127 h 349"/>
                <a:gd name="T58" fmla="*/ 305 w 370"/>
                <a:gd name="T59" fmla="*/ 144 h 349"/>
                <a:gd name="T60" fmla="*/ 315 w 370"/>
                <a:gd name="T61" fmla="*/ 165 h 349"/>
                <a:gd name="T62" fmla="*/ 341 w 370"/>
                <a:gd name="T63" fmla="*/ 162 h 349"/>
                <a:gd name="T64" fmla="*/ 355 w 370"/>
                <a:gd name="T65" fmla="*/ 185 h 349"/>
                <a:gd name="T66" fmla="*/ 359 w 370"/>
                <a:gd name="T67" fmla="*/ 199 h 349"/>
                <a:gd name="T68" fmla="*/ 349 w 370"/>
                <a:gd name="T69" fmla="*/ 219 h 349"/>
                <a:gd name="T70" fmla="*/ 346 w 370"/>
                <a:gd name="T71" fmla="*/ 211 h 349"/>
                <a:gd name="T72" fmla="*/ 335 w 370"/>
                <a:gd name="T73" fmla="*/ 213 h 349"/>
                <a:gd name="T74" fmla="*/ 332 w 370"/>
                <a:gd name="T75" fmla="*/ 226 h 349"/>
                <a:gd name="T76" fmla="*/ 345 w 370"/>
                <a:gd name="T77" fmla="*/ 234 h 349"/>
                <a:gd name="T78" fmla="*/ 359 w 370"/>
                <a:gd name="T79" fmla="*/ 234 h 349"/>
                <a:gd name="T80" fmla="*/ 369 w 370"/>
                <a:gd name="T81" fmla="*/ 248 h 349"/>
                <a:gd name="T82" fmla="*/ 353 w 370"/>
                <a:gd name="T83" fmla="*/ 264 h 349"/>
                <a:gd name="T84" fmla="*/ 351 w 370"/>
                <a:gd name="T85" fmla="*/ 284 h 349"/>
                <a:gd name="T86" fmla="*/ 341 w 370"/>
                <a:gd name="T87" fmla="*/ 299 h 349"/>
                <a:gd name="T88" fmla="*/ 331 w 370"/>
                <a:gd name="T89" fmla="*/ 320 h 349"/>
                <a:gd name="T90" fmla="*/ 310 w 370"/>
                <a:gd name="T91" fmla="*/ 327 h 349"/>
                <a:gd name="T92" fmla="*/ 278 w 370"/>
                <a:gd name="T93" fmla="*/ 325 h 349"/>
                <a:gd name="T94" fmla="*/ 237 w 370"/>
                <a:gd name="T95" fmla="*/ 325 h 349"/>
                <a:gd name="T96" fmla="*/ 208 w 370"/>
                <a:gd name="T97" fmla="*/ 333 h 349"/>
                <a:gd name="T98" fmla="*/ 184 w 370"/>
                <a:gd name="T99" fmla="*/ 349 h 349"/>
                <a:gd name="T100" fmla="*/ 155 w 370"/>
                <a:gd name="T101" fmla="*/ 333 h 349"/>
                <a:gd name="T102" fmla="*/ 106 w 370"/>
                <a:gd name="T103" fmla="*/ 330 h 349"/>
                <a:gd name="T104" fmla="*/ 93 w 370"/>
                <a:gd name="T105" fmla="*/ 322 h 349"/>
                <a:gd name="T106" fmla="*/ 21 w 370"/>
                <a:gd name="T107" fmla="*/ 144 h 349"/>
                <a:gd name="T108" fmla="*/ 109 w 370"/>
                <a:gd name="T109" fmla="*/ 78 h 349"/>
                <a:gd name="T110" fmla="*/ 129 w 370"/>
                <a:gd name="T111" fmla="*/ 74 h 349"/>
                <a:gd name="T112" fmla="*/ 140 w 370"/>
                <a:gd name="T113" fmla="*/ 52 h 349"/>
                <a:gd name="T114" fmla="*/ 141 w 370"/>
                <a:gd name="T115" fmla="*/ 25 h 349"/>
                <a:gd name="T116" fmla="*/ 164 w 370"/>
                <a:gd name="T117" fmla="*/ 8 h 349"/>
                <a:gd name="T118" fmla="*/ 191 w 370"/>
                <a:gd name="T119" fmla="*/ 2 h 349"/>
                <a:gd name="T120" fmla="*/ 209 w 370"/>
                <a:gd name="T121" fmla="*/ 5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0" h="349">
                  <a:moveTo>
                    <a:pt x="216" y="6"/>
                  </a:moveTo>
                  <a:lnTo>
                    <a:pt x="219" y="6"/>
                  </a:lnTo>
                  <a:lnTo>
                    <a:pt x="225" y="6"/>
                  </a:lnTo>
                  <a:lnTo>
                    <a:pt x="226" y="5"/>
                  </a:lnTo>
                  <a:lnTo>
                    <a:pt x="228" y="6"/>
                  </a:lnTo>
                  <a:lnTo>
                    <a:pt x="232" y="6"/>
                  </a:lnTo>
                  <a:lnTo>
                    <a:pt x="237" y="6"/>
                  </a:lnTo>
                  <a:lnTo>
                    <a:pt x="240" y="5"/>
                  </a:lnTo>
                  <a:lnTo>
                    <a:pt x="243" y="5"/>
                  </a:lnTo>
                  <a:lnTo>
                    <a:pt x="245" y="5"/>
                  </a:lnTo>
                  <a:lnTo>
                    <a:pt x="247" y="3"/>
                  </a:lnTo>
                  <a:lnTo>
                    <a:pt x="252" y="3"/>
                  </a:lnTo>
                  <a:lnTo>
                    <a:pt x="252" y="5"/>
                  </a:lnTo>
                  <a:lnTo>
                    <a:pt x="253" y="5"/>
                  </a:lnTo>
                  <a:lnTo>
                    <a:pt x="253" y="6"/>
                  </a:lnTo>
                  <a:lnTo>
                    <a:pt x="254" y="10"/>
                  </a:lnTo>
                  <a:lnTo>
                    <a:pt x="254" y="10"/>
                  </a:lnTo>
                  <a:lnTo>
                    <a:pt x="256" y="12"/>
                  </a:lnTo>
                  <a:lnTo>
                    <a:pt x="256" y="12"/>
                  </a:lnTo>
                  <a:lnTo>
                    <a:pt x="257" y="12"/>
                  </a:lnTo>
                  <a:lnTo>
                    <a:pt x="257" y="12"/>
                  </a:lnTo>
                  <a:lnTo>
                    <a:pt x="259" y="13"/>
                  </a:lnTo>
                  <a:lnTo>
                    <a:pt x="259" y="13"/>
                  </a:lnTo>
                  <a:lnTo>
                    <a:pt x="260" y="15"/>
                  </a:lnTo>
                  <a:lnTo>
                    <a:pt x="260" y="15"/>
                  </a:lnTo>
                  <a:lnTo>
                    <a:pt x="260" y="15"/>
                  </a:lnTo>
                  <a:lnTo>
                    <a:pt x="261" y="16"/>
                  </a:lnTo>
                  <a:lnTo>
                    <a:pt x="261" y="16"/>
                  </a:lnTo>
                  <a:lnTo>
                    <a:pt x="263" y="16"/>
                  </a:lnTo>
                  <a:lnTo>
                    <a:pt x="263" y="15"/>
                  </a:lnTo>
                  <a:lnTo>
                    <a:pt x="264" y="15"/>
                  </a:lnTo>
                  <a:lnTo>
                    <a:pt x="264" y="15"/>
                  </a:lnTo>
                  <a:lnTo>
                    <a:pt x="266" y="15"/>
                  </a:lnTo>
                  <a:lnTo>
                    <a:pt x="267" y="15"/>
                  </a:lnTo>
                  <a:lnTo>
                    <a:pt x="267" y="15"/>
                  </a:lnTo>
                  <a:lnTo>
                    <a:pt x="269" y="15"/>
                  </a:lnTo>
                  <a:lnTo>
                    <a:pt x="269" y="15"/>
                  </a:lnTo>
                  <a:lnTo>
                    <a:pt x="270" y="15"/>
                  </a:lnTo>
                  <a:lnTo>
                    <a:pt x="270" y="13"/>
                  </a:lnTo>
                  <a:lnTo>
                    <a:pt x="270" y="13"/>
                  </a:lnTo>
                  <a:lnTo>
                    <a:pt x="270" y="12"/>
                  </a:lnTo>
                  <a:lnTo>
                    <a:pt x="270" y="12"/>
                  </a:lnTo>
                  <a:lnTo>
                    <a:pt x="271" y="10"/>
                  </a:lnTo>
                  <a:lnTo>
                    <a:pt x="271" y="10"/>
                  </a:lnTo>
                  <a:lnTo>
                    <a:pt x="273" y="10"/>
                  </a:lnTo>
                  <a:lnTo>
                    <a:pt x="273" y="9"/>
                  </a:lnTo>
                  <a:lnTo>
                    <a:pt x="274" y="9"/>
                  </a:lnTo>
                  <a:lnTo>
                    <a:pt x="274" y="9"/>
                  </a:lnTo>
                  <a:lnTo>
                    <a:pt x="276" y="9"/>
                  </a:lnTo>
                  <a:lnTo>
                    <a:pt x="276" y="9"/>
                  </a:lnTo>
                  <a:lnTo>
                    <a:pt x="277" y="9"/>
                  </a:lnTo>
                  <a:lnTo>
                    <a:pt x="277" y="9"/>
                  </a:lnTo>
                  <a:lnTo>
                    <a:pt x="278" y="9"/>
                  </a:lnTo>
                  <a:lnTo>
                    <a:pt x="278" y="10"/>
                  </a:lnTo>
                  <a:lnTo>
                    <a:pt x="280" y="10"/>
                  </a:lnTo>
                  <a:lnTo>
                    <a:pt x="280" y="10"/>
                  </a:lnTo>
                  <a:lnTo>
                    <a:pt x="281" y="12"/>
                  </a:lnTo>
                  <a:lnTo>
                    <a:pt x="281" y="12"/>
                  </a:lnTo>
                  <a:lnTo>
                    <a:pt x="283" y="12"/>
                  </a:lnTo>
                  <a:lnTo>
                    <a:pt x="283" y="13"/>
                  </a:lnTo>
                  <a:lnTo>
                    <a:pt x="284" y="13"/>
                  </a:lnTo>
                  <a:lnTo>
                    <a:pt x="284" y="13"/>
                  </a:lnTo>
                  <a:lnTo>
                    <a:pt x="286" y="15"/>
                  </a:lnTo>
                  <a:lnTo>
                    <a:pt x="286" y="15"/>
                  </a:lnTo>
                  <a:lnTo>
                    <a:pt x="287" y="15"/>
                  </a:lnTo>
                  <a:lnTo>
                    <a:pt x="287" y="15"/>
                  </a:lnTo>
                  <a:lnTo>
                    <a:pt x="288" y="15"/>
                  </a:lnTo>
                  <a:lnTo>
                    <a:pt x="288" y="16"/>
                  </a:lnTo>
                  <a:lnTo>
                    <a:pt x="290" y="16"/>
                  </a:lnTo>
                  <a:lnTo>
                    <a:pt x="290" y="16"/>
                  </a:lnTo>
                  <a:lnTo>
                    <a:pt x="291" y="16"/>
                  </a:lnTo>
                  <a:lnTo>
                    <a:pt x="293" y="16"/>
                  </a:lnTo>
                  <a:lnTo>
                    <a:pt x="293" y="16"/>
                  </a:lnTo>
                  <a:lnTo>
                    <a:pt x="294" y="18"/>
                  </a:lnTo>
                  <a:lnTo>
                    <a:pt x="294" y="18"/>
                  </a:lnTo>
                  <a:lnTo>
                    <a:pt x="295" y="18"/>
                  </a:lnTo>
                  <a:lnTo>
                    <a:pt x="295" y="18"/>
                  </a:lnTo>
                  <a:lnTo>
                    <a:pt x="295" y="19"/>
                  </a:lnTo>
                  <a:lnTo>
                    <a:pt x="297" y="19"/>
                  </a:lnTo>
                  <a:lnTo>
                    <a:pt x="297" y="20"/>
                  </a:lnTo>
                  <a:lnTo>
                    <a:pt x="295" y="20"/>
                  </a:lnTo>
                  <a:lnTo>
                    <a:pt x="295" y="22"/>
                  </a:lnTo>
                  <a:lnTo>
                    <a:pt x="295" y="22"/>
                  </a:lnTo>
                  <a:lnTo>
                    <a:pt x="295" y="23"/>
                  </a:lnTo>
                  <a:lnTo>
                    <a:pt x="294" y="23"/>
                  </a:lnTo>
                  <a:lnTo>
                    <a:pt x="294" y="23"/>
                  </a:lnTo>
                  <a:lnTo>
                    <a:pt x="294" y="25"/>
                  </a:lnTo>
                  <a:lnTo>
                    <a:pt x="294" y="25"/>
                  </a:lnTo>
                  <a:lnTo>
                    <a:pt x="293" y="26"/>
                  </a:lnTo>
                  <a:lnTo>
                    <a:pt x="293" y="26"/>
                  </a:lnTo>
                  <a:lnTo>
                    <a:pt x="293" y="27"/>
                  </a:lnTo>
                  <a:lnTo>
                    <a:pt x="293" y="27"/>
                  </a:lnTo>
                  <a:lnTo>
                    <a:pt x="293" y="29"/>
                  </a:lnTo>
                  <a:lnTo>
                    <a:pt x="293" y="29"/>
                  </a:lnTo>
                  <a:lnTo>
                    <a:pt x="294" y="29"/>
                  </a:lnTo>
                  <a:lnTo>
                    <a:pt x="295" y="29"/>
                  </a:lnTo>
                  <a:lnTo>
                    <a:pt x="295" y="29"/>
                  </a:lnTo>
                  <a:lnTo>
                    <a:pt x="297" y="29"/>
                  </a:lnTo>
                  <a:lnTo>
                    <a:pt x="297" y="29"/>
                  </a:lnTo>
                  <a:lnTo>
                    <a:pt x="298" y="29"/>
                  </a:lnTo>
                  <a:lnTo>
                    <a:pt x="300" y="29"/>
                  </a:lnTo>
                  <a:lnTo>
                    <a:pt x="300" y="30"/>
                  </a:lnTo>
                  <a:lnTo>
                    <a:pt x="301" y="30"/>
                  </a:lnTo>
                  <a:lnTo>
                    <a:pt x="301" y="30"/>
                  </a:lnTo>
                  <a:lnTo>
                    <a:pt x="303" y="30"/>
                  </a:lnTo>
                  <a:lnTo>
                    <a:pt x="303" y="30"/>
                  </a:lnTo>
                  <a:lnTo>
                    <a:pt x="304" y="30"/>
                  </a:lnTo>
                  <a:lnTo>
                    <a:pt x="305" y="30"/>
                  </a:lnTo>
                  <a:lnTo>
                    <a:pt x="305" y="30"/>
                  </a:lnTo>
                  <a:lnTo>
                    <a:pt x="307" y="30"/>
                  </a:lnTo>
                  <a:lnTo>
                    <a:pt x="308" y="29"/>
                  </a:lnTo>
                  <a:lnTo>
                    <a:pt x="308" y="29"/>
                  </a:lnTo>
                  <a:lnTo>
                    <a:pt x="310" y="29"/>
                  </a:lnTo>
                  <a:lnTo>
                    <a:pt x="310" y="30"/>
                  </a:lnTo>
                  <a:lnTo>
                    <a:pt x="311" y="30"/>
                  </a:lnTo>
                  <a:lnTo>
                    <a:pt x="312" y="30"/>
                  </a:lnTo>
                  <a:lnTo>
                    <a:pt x="312" y="29"/>
                  </a:lnTo>
                  <a:lnTo>
                    <a:pt x="312" y="29"/>
                  </a:lnTo>
                  <a:lnTo>
                    <a:pt x="314" y="29"/>
                  </a:lnTo>
                  <a:lnTo>
                    <a:pt x="315" y="29"/>
                  </a:lnTo>
                  <a:lnTo>
                    <a:pt x="315" y="29"/>
                  </a:lnTo>
                  <a:lnTo>
                    <a:pt x="317" y="30"/>
                  </a:lnTo>
                  <a:lnTo>
                    <a:pt x="317" y="30"/>
                  </a:lnTo>
                  <a:lnTo>
                    <a:pt x="318" y="30"/>
                  </a:lnTo>
                  <a:lnTo>
                    <a:pt x="318" y="32"/>
                  </a:lnTo>
                  <a:lnTo>
                    <a:pt x="318" y="32"/>
                  </a:lnTo>
                  <a:lnTo>
                    <a:pt x="320" y="32"/>
                  </a:lnTo>
                  <a:lnTo>
                    <a:pt x="320" y="33"/>
                  </a:lnTo>
                  <a:lnTo>
                    <a:pt x="321" y="33"/>
                  </a:lnTo>
                  <a:lnTo>
                    <a:pt x="321" y="33"/>
                  </a:lnTo>
                  <a:lnTo>
                    <a:pt x="322" y="33"/>
                  </a:lnTo>
                  <a:lnTo>
                    <a:pt x="322" y="33"/>
                  </a:lnTo>
                  <a:lnTo>
                    <a:pt x="322" y="32"/>
                  </a:lnTo>
                  <a:lnTo>
                    <a:pt x="324" y="32"/>
                  </a:lnTo>
                  <a:lnTo>
                    <a:pt x="324" y="30"/>
                  </a:lnTo>
                  <a:lnTo>
                    <a:pt x="324" y="30"/>
                  </a:lnTo>
                  <a:lnTo>
                    <a:pt x="325" y="30"/>
                  </a:lnTo>
                  <a:lnTo>
                    <a:pt x="325" y="29"/>
                  </a:lnTo>
                  <a:lnTo>
                    <a:pt x="327" y="29"/>
                  </a:lnTo>
                  <a:lnTo>
                    <a:pt x="327" y="27"/>
                  </a:lnTo>
                  <a:lnTo>
                    <a:pt x="327" y="27"/>
                  </a:lnTo>
                  <a:lnTo>
                    <a:pt x="328" y="27"/>
                  </a:lnTo>
                  <a:lnTo>
                    <a:pt x="328" y="26"/>
                  </a:lnTo>
                  <a:lnTo>
                    <a:pt x="328" y="26"/>
                  </a:lnTo>
                  <a:lnTo>
                    <a:pt x="328" y="25"/>
                  </a:lnTo>
                  <a:lnTo>
                    <a:pt x="328" y="25"/>
                  </a:lnTo>
                  <a:lnTo>
                    <a:pt x="328" y="23"/>
                  </a:lnTo>
                  <a:lnTo>
                    <a:pt x="329" y="23"/>
                  </a:lnTo>
                  <a:lnTo>
                    <a:pt x="329" y="22"/>
                  </a:lnTo>
                  <a:lnTo>
                    <a:pt x="331" y="23"/>
                  </a:lnTo>
                  <a:lnTo>
                    <a:pt x="331" y="23"/>
                  </a:lnTo>
                  <a:lnTo>
                    <a:pt x="332" y="23"/>
                  </a:lnTo>
                  <a:lnTo>
                    <a:pt x="332" y="23"/>
                  </a:lnTo>
                  <a:lnTo>
                    <a:pt x="334" y="25"/>
                  </a:lnTo>
                  <a:lnTo>
                    <a:pt x="334" y="25"/>
                  </a:lnTo>
                  <a:lnTo>
                    <a:pt x="335" y="25"/>
                  </a:lnTo>
                  <a:lnTo>
                    <a:pt x="336" y="23"/>
                  </a:lnTo>
                  <a:lnTo>
                    <a:pt x="336" y="23"/>
                  </a:lnTo>
                  <a:lnTo>
                    <a:pt x="336" y="23"/>
                  </a:lnTo>
                  <a:lnTo>
                    <a:pt x="338" y="23"/>
                  </a:lnTo>
                  <a:lnTo>
                    <a:pt x="339" y="23"/>
                  </a:lnTo>
                  <a:lnTo>
                    <a:pt x="341" y="27"/>
                  </a:lnTo>
                  <a:lnTo>
                    <a:pt x="342" y="30"/>
                  </a:lnTo>
                  <a:lnTo>
                    <a:pt x="343" y="36"/>
                  </a:lnTo>
                  <a:lnTo>
                    <a:pt x="343" y="37"/>
                  </a:lnTo>
                  <a:lnTo>
                    <a:pt x="343" y="37"/>
                  </a:lnTo>
                  <a:lnTo>
                    <a:pt x="338" y="42"/>
                  </a:lnTo>
                  <a:lnTo>
                    <a:pt x="335" y="46"/>
                  </a:lnTo>
                  <a:lnTo>
                    <a:pt x="335" y="49"/>
                  </a:lnTo>
                  <a:lnTo>
                    <a:pt x="335" y="54"/>
                  </a:lnTo>
                  <a:lnTo>
                    <a:pt x="335" y="58"/>
                  </a:lnTo>
                  <a:lnTo>
                    <a:pt x="336" y="61"/>
                  </a:lnTo>
                  <a:lnTo>
                    <a:pt x="335" y="66"/>
                  </a:lnTo>
                  <a:lnTo>
                    <a:pt x="332" y="69"/>
                  </a:lnTo>
                  <a:lnTo>
                    <a:pt x="328" y="73"/>
                  </a:lnTo>
                  <a:lnTo>
                    <a:pt x="325" y="77"/>
                  </a:lnTo>
                  <a:lnTo>
                    <a:pt x="325" y="78"/>
                  </a:lnTo>
                  <a:lnTo>
                    <a:pt x="328" y="81"/>
                  </a:lnTo>
                  <a:lnTo>
                    <a:pt x="332" y="81"/>
                  </a:lnTo>
                  <a:lnTo>
                    <a:pt x="335" y="81"/>
                  </a:lnTo>
                  <a:lnTo>
                    <a:pt x="338" y="83"/>
                  </a:lnTo>
                  <a:lnTo>
                    <a:pt x="341" y="85"/>
                  </a:lnTo>
                  <a:lnTo>
                    <a:pt x="341" y="91"/>
                  </a:lnTo>
                  <a:lnTo>
                    <a:pt x="338" y="94"/>
                  </a:lnTo>
                  <a:lnTo>
                    <a:pt x="334" y="98"/>
                  </a:lnTo>
                  <a:lnTo>
                    <a:pt x="332" y="104"/>
                  </a:lnTo>
                  <a:lnTo>
                    <a:pt x="329" y="108"/>
                  </a:lnTo>
                  <a:lnTo>
                    <a:pt x="328" y="110"/>
                  </a:lnTo>
                  <a:lnTo>
                    <a:pt x="328" y="111"/>
                  </a:lnTo>
                  <a:lnTo>
                    <a:pt x="327" y="112"/>
                  </a:lnTo>
                  <a:lnTo>
                    <a:pt x="324" y="111"/>
                  </a:lnTo>
                  <a:lnTo>
                    <a:pt x="324" y="110"/>
                  </a:lnTo>
                  <a:lnTo>
                    <a:pt x="321" y="111"/>
                  </a:lnTo>
                  <a:lnTo>
                    <a:pt x="320" y="114"/>
                  </a:lnTo>
                  <a:lnTo>
                    <a:pt x="318" y="114"/>
                  </a:lnTo>
                  <a:lnTo>
                    <a:pt x="315" y="114"/>
                  </a:lnTo>
                  <a:lnTo>
                    <a:pt x="312" y="112"/>
                  </a:lnTo>
                  <a:lnTo>
                    <a:pt x="308" y="110"/>
                  </a:lnTo>
                  <a:lnTo>
                    <a:pt x="305" y="110"/>
                  </a:lnTo>
                  <a:lnTo>
                    <a:pt x="301" y="114"/>
                  </a:lnTo>
                  <a:lnTo>
                    <a:pt x="298" y="117"/>
                  </a:lnTo>
                  <a:lnTo>
                    <a:pt x="295" y="122"/>
                  </a:lnTo>
                  <a:lnTo>
                    <a:pt x="295" y="127"/>
                  </a:lnTo>
                  <a:lnTo>
                    <a:pt x="297" y="132"/>
                  </a:lnTo>
                  <a:lnTo>
                    <a:pt x="298" y="135"/>
                  </a:lnTo>
                  <a:lnTo>
                    <a:pt x="300" y="138"/>
                  </a:lnTo>
                  <a:lnTo>
                    <a:pt x="301" y="141"/>
                  </a:lnTo>
                  <a:lnTo>
                    <a:pt x="303" y="142"/>
                  </a:lnTo>
                  <a:lnTo>
                    <a:pt x="304" y="142"/>
                  </a:lnTo>
                  <a:lnTo>
                    <a:pt x="305" y="144"/>
                  </a:lnTo>
                  <a:lnTo>
                    <a:pt x="307" y="146"/>
                  </a:lnTo>
                  <a:lnTo>
                    <a:pt x="307" y="149"/>
                  </a:lnTo>
                  <a:lnTo>
                    <a:pt x="308" y="153"/>
                  </a:lnTo>
                  <a:lnTo>
                    <a:pt x="310" y="158"/>
                  </a:lnTo>
                  <a:lnTo>
                    <a:pt x="311" y="160"/>
                  </a:lnTo>
                  <a:lnTo>
                    <a:pt x="312" y="163"/>
                  </a:lnTo>
                  <a:lnTo>
                    <a:pt x="315" y="165"/>
                  </a:lnTo>
                  <a:lnTo>
                    <a:pt x="318" y="163"/>
                  </a:lnTo>
                  <a:lnTo>
                    <a:pt x="320" y="163"/>
                  </a:lnTo>
                  <a:lnTo>
                    <a:pt x="324" y="163"/>
                  </a:lnTo>
                  <a:lnTo>
                    <a:pt x="328" y="163"/>
                  </a:lnTo>
                  <a:lnTo>
                    <a:pt x="335" y="160"/>
                  </a:lnTo>
                  <a:lnTo>
                    <a:pt x="338" y="160"/>
                  </a:lnTo>
                  <a:lnTo>
                    <a:pt x="341" y="162"/>
                  </a:lnTo>
                  <a:lnTo>
                    <a:pt x="345" y="166"/>
                  </a:lnTo>
                  <a:lnTo>
                    <a:pt x="346" y="169"/>
                  </a:lnTo>
                  <a:lnTo>
                    <a:pt x="349" y="170"/>
                  </a:lnTo>
                  <a:lnTo>
                    <a:pt x="351" y="175"/>
                  </a:lnTo>
                  <a:lnTo>
                    <a:pt x="352" y="177"/>
                  </a:lnTo>
                  <a:lnTo>
                    <a:pt x="353" y="182"/>
                  </a:lnTo>
                  <a:lnTo>
                    <a:pt x="355" y="185"/>
                  </a:lnTo>
                  <a:lnTo>
                    <a:pt x="358" y="187"/>
                  </a:lnTo>
                  <a:lnTo>
                    <a:pt x="360" y="189"/>
                  </a:lnTo>
                  <a:lnTo>
                    <a:pt x="363" y="190"/>
                  </a:lnTo>
                  <a:lnTo>
                    <a:pt x="363" y="193"/>
                  </a:lnTo>
                  <a:lnTo>
                    <a:pt x="362" y="196"/>
                  </a:lnTo>
                  <a:lnTo>
                    <a:pt x="359" y="197"/>
                  </a:lnTo>
                  <a:lnTo>
                    <a:pt x="359" y="199"/>
                  </a:lnTo>
                  <a:lnTo>
                    <a:pt x="356" y="202"/>
                  </a:lnTo>
                  <a:lnTo>
                    <a:pt x="356" y="206"/>
                  </a:lnTo>
                  <a:lnTo>
                    <a:pt x="356" y="210"/>
                  </a:lnTo>
                  <a:lnTo>
                    <a:pt x="356" y="213"/>
                  </a:lnTo>
                  <a:lnTo>
                    <a:pt x="355" y="214"/>
                  </a:lnTo>
                  <a:lnTo>
                    <a:pt x="352" y="217"/>
                  </a:lnTo>
                  <a:lnTo>
                    <a:pt x="349" y="219"/>
                  </a:lnTo>
                  <a:lnTo>
                    <a:pt x="346" y="220"/>
                  </a:lnTo>
                  <a:lnTo>
                    <a:pt x="345" y="220"/>
                  </a:lnTo>
                  <a:lnTo>
                    <a:pt x="343" y="220"/>
                  </a:lnTo>
                  <a:lnTo>
                    <a:pt x="343" y="219"/>
                  </a:lnTo>
                  <a:lnTo>
                    <a:pt x="343" y="217"/>
                  </a:lnTo>
                  <a:lnTo>
                    <a:pt x="345" y="216"/>
                  </a:lnTo>
                  <a:lnTo>
                    <a:pt x="346" y="211"/>
                  </a:lnTo>
                  <a:lnTo>
                    <a:pt x="346" y="211"/>
                  </a:lnTo>
                  <a:lnTo>
                    <a:pt x="345" y="210"/>
                  </a:lnTo>
                  <a:lnTo>
                    <a:pt x="342" y="210"/>
                  </a:lnTo>
                  <a:lnTo>
                    <a:pt x="341" y="211"/>
                  </a:lnTo>
                  <a:lnTo>
                    <a:pt x="339" y="213"/>
                  </a:lnTo>
                  <a:lnTo>
                    <a:pt x="336" y="214"/>
                  </a:lnTo>
                  <a:lnTo>
                    <a:pt x="335" y="213"/>
                  </a:lnTo>
                  <a:lnTo>
                    <a:pt x="334" y="211"/>
                  </a:lnTo>
                  <a:lnTo>
                    <a:pt x="332" y="211"/>
                  </a:lnTo>
                  <a:lnTo>
                    <a:pt x="331" y="214"/>
                  </a:lnTo>
                  <a:lnTo>
                    <a:pt x="331" y="217"/>
                  </a:lnTo>
                  <a:lnTo>
                    <a:pt x="331" y="221"/>
                  </a:lnTo>
                  <a:lnTo>
                    <a:pt x="331" y="223"/>
                  </a:lnTo>
                  <a:lnTo>
                    <a:pt x="332" y="226"/>
                  </a:lnTo>
                  <a:lnTo>
                    <a:pt x="334" y="228"/>
                  </a:lnTo>
                  <a:lnTo>
                    <a:pt x="335" y="230"/>
                  </a:lnTo>
                  <a:lnTo>
                    <a:pt x="336" y="231"/>
                  </a:lnTo>
                  <a:lnTo>
                    <a:pt x="341" y="230"/>
                  </a:lnTo>
                  <a:lnTo>
                    <a:pt x="343" y="228"/>
                  </a:lnTo>
                  <a:lnTo>
                    <a:pt x="345" y="230"/>
                  </a:lnTo>
                  <a:lnTo>
                    <a:pt x="345" y="234"/>
                  </a:lnTo>
                  <a:lnTo>
                    <a:pt x="345" y="237"/>
                  </a:lnTo>
                  <a:lnTo>
                    <a:pt x="346" y="241"/>
                  </a:lnTo>
                  <a:lnTo>
                    <a:pt x="349" y="243"/>
                  </a:lnTo>
                  <a:lnTo>
                    <a:pt x="352" y="243"/>
                  </a:lnTo>
                  <a:lnTo>
                    <a:pt x="353" y="240"/>
                  </a:lnTo>
                  <a:lnTo>
                    <a:pt x="356" y="235"/>
                  </a:lnTo>
                  <a:lnTo>
                    <a:pt x="359" y="234"/>
                  </a:lnTo>
                  <a:lnTo>
                    <a:pt x="360" y="233"/>
                  </a:lnTo>
                  <a:lnTo>
                    <a:pt x="362" y="233"/>
                  </a:lnTo>
                  <a:lnTo>
                    <a:pt x="365" y="233"/>
                  </a:lnTo>
                  <a:lnTo>
                    <a:pt x="366" y="234"/>
                  </a:lnTo>
                  <a:lnTo>
                    <a:pt x="366" y="237"/>
                  </a:lnTo>
                  <a:lnTo>
                    <a:pt x="369" y="244"/>
                  </a:lnTo>
                  <a:lnTo>
                    <a:pt x="369" y="248"/>
                  </a:lnTo>
                  <a:lnTo>
                    <a:pt x="370" y="252"/>
                  </a:lnTo>
                  <a:lnTo>
                    <a:pt x="369" y="257"/>
                  </a:lnTo>
                  <a:lnTo>
                    <a:pt x="367" y="258"/>
                  </a:lnTo>
                  <a:lnTo>
                    <a:pt x="363" y="261"/>
                  </a:lnTo>
                  <a:lnTo>
                    <a:pt x="360" y="262"/>
                  </a:lnTo>
                  <a:lnTo>
                    <a:pt x="356" y="264"/>
                  </a:lnTo>
                  <a:lnTo>
                    <a:pt x="353" y="264"/>
                  </a:lnTo>
                  <a:lnTo>
                    <a:pt x="352" y="267"/>
                  </a:lnTo>
                  <a:lnTo>
                    <a:pt x="349" y="269"/>
                  </a:lnTo>
                  <a:lnTo>
                    <a:pt x="348" y="271"/>
                  </a:lnTo>
                  <a:lnTo>
                    <a:pt x="346" y="275"/>
                  </a:lnTo>
                  <a:lnTo>
                    <a:pt x="348" y="278"/>
                  </a:lnTo>
                  <a:lnTo>
                    <a:pt x="349" y="281"/>
                  </a:lnTo>
                  <a:lnTo>
                    <a:pt x="351" y="284"/>
                  </a:lnTo>
                  <a:lnTo>
                    <a:pt x="351" y="286"/>
                  </a:lnTo>
                  <a:lnTo>
                    <a:pt x="349" y="289"/>
                  </a:lnTo>
                  <a:lnTo>
                    <a:pt x="348" y="291"/>
                  </a:lnTo>
                  <a:lnTo>
                    <a:pt x="346" y="292"/>
                  </a:lnTo>
                  <a:lnTo>
                    <a:pt x="345" y="292"/>
                  </a:lnTo>
                  <a:lnTo>
                    <a:pt x="342" y="295"/>
                  </a:lnTo>
                  <a:lnTo>
                    <a:pt x="341" y="299"/>
                  </a:lnTo>
                  <a:lnTo>
                    <a:pt x="339" y="302"/>
                  </a:lnTo>
                  <a:lnTo>
                    <a:pt x="339" y="305"/>
                  </a:lnTo>
                  <a:lnTo>
                    <a:pt x="339" y="309"/>
                  </a:lnTo>
                  <a:lnTo>
                    <a:pt x="338" y="313"/>
                  </a:lnTo>
                  <a:lnTo>
                    <a:pt x="336" y="316"/>
                  </a:lnTo>
                  <a:lnTo>
                    <a:pt x="334" y="318"/>
                  </a:lnTo>
                  <a:lnTo>
                    <a:pt x="331" y="320"/>
                  </a:lnTo>
                  <a:lnTo>
                    <a:pt x="328" y="325"/>
                  </a:lnTo>
                  <a:lnTo>
                    <a:pt x="327" y="327"/>
                  </a:lnTo>
                  <a:lnTo>
                    <a:pt x="324" y="330"/>
                  </a:lnTo>
                  <a:lnTo>
                    <a:pt x="321" y="333"/>
                  </a:lnTo>
                  <a:lnTo>
                    <a:pt x="321" y="333"/>
                  </a:lnTo>
                  <a:lnTo>
                    <a:pt x="315" y="332"/>
                  </a:lnTo>
                  <a:lnTo>
                    <a:pt x="310" y="327"/>
                  </a:lnTo>
                  <a:lnTo>
                    <a:pt x="305" y="326"/>
                  </a:lnTo>
                  <a:lnTo>
                    <a:pt x="301" y="325"/>
                  </a:lnTo>
                  <a:lnTo>
                    <a:pt x="298" y="326"/>
                  </a:lnTo>
                  <a:lnTo>
                    <a:pt x="291" y="329"/>
                  </a:lnTo>
                  <a:lnTo>
                    <a:pt x="286" y="329"/>
                  </a:lnTo>
                  <a:lnTo>
                    <a:pt x="281" y="326"/>
                  </a:lnTo>
                  <a:lnTo>
                    <a:pt x="278" y="325"/>
                  </a:lnTo>
                  <a:lnTo>
                    <a:pt x="274" y="323"/>
                  </a:lnTo>
                  <a:lnTo>
                    <a:pt x="271" y="325"/>
                  </a:lnTo>
                  <a:lnTo>
                    <a:pt x="264" y="326"/>
                  </a:lnTo>
                  <a:lnTo>
                    <a:pt x="259" y="327"/>
                  </a:lnTo>
                  <a:lnTo>
                    <a:pt x="250" y="327"/>
                  </a:lnTo>
                  <a:lnTo>
                    <a:pt x="242" y="326"/>
                  </a:lnTo>
                  <a:lnTo>
                    <a:pt x="237" y="325"/>
                  </a:lnTo>
                  <a:lnTo>
                    <a:pt x="235" y="325"/>
                  </a:lnTo>
                  <a:lnTo>
                    <a:pt x="232" y="326"/>
                  </a:lnTo>
                  <a:lnTo>
                    <a:pt x="230" y="326"/>
                  </a:lnTo>
                  <a:lnTo>
                    <a:pt x="225" y="330"/>
                  </a:lnTo>
                  <a:lnTo>
                    <a:pt x="220" y="332"/>
                  </a:lnTo>
                  <a:lnTo>
                    <a:pt x="213" y="333"/>
                  </a:lnTo>
                  <a:lnTo>
                    <a:pt x="208" y="333"/>
                  </a:lnTo>
                  <a:lnTo>
                    <a:pt x="204" y="335"/>
                  </a:lnTo>
                  <a:lnTo>
                    <a:pt x="202" y="336"/>
                  </a:lnTo>
                  <a:lnTo>
                    <a:pt x="199" y="339"/>
                  </a:lnTo>
                  <a:lnTo>
                    <a:pt x="194" y="343"/>
                  </a:lnTo>
                  <a:lnTo>
                    <a:pt x="189" y="346"/>
                  </a:lnTo>
                  <a:lnTo>
                    <a:pt x="187" y="349"/>
                  </a:lnTo>
                  <a:lnTo>
                    <a:pt x="184" y="349"/>
                  </a:lnTo>
                  <a:lnTo>
                    <a:pt x="181" y="347"/>
                  </a:lnTo>
                  <a:lnTo>
                    <a:pt x="178" y="346"/>
                  </a:lnTo>
                  <a:lnTo>
                    <a:pt x="174" y="344"/>
                  </a:lnTo>
                  <a:lnTo>
                    <a:pt x="171" y="342"/>
                  </a:lnTo>
                  <a:lnTo>
                    <a:pt x="165" y="337"/>
                  </a:lnTo>
                  <a:lnTo>
                    <a:pt x="158" y="333"/>
                  </a:lnTo>
                  <a:lnTo>
                    <a:pt x="155" y="333"/>
                  </a:lnTo>
                  <a:lnTo>
                    <a:pt x="148" y="335"/>
                  </a:lnTo>
                  <a:lnTo>
                    <a:pt x="139" y="336"/>
                  </a:lnTo>
                  <a:lnTo>
                    <a:pt x="133" y="336"/>
                  </a:lnTo>
                  <a:lnTo>
                    <a:pt x="124" y="336"/>
                  </a:lnTo>
                  <a:lnTo>
                    <a:pt x="119" y="335"/>
                  </a:lnTo>
                  <a:lnTo>
                    <a:pt x="112" y="333"/>
                  </a:lnTo>
                  <a:lnTo>
                    <a:pt x="106" y="330"/>
                  </a:lnTo>
                  <a:lnTo>
                    <a:pt x="102" y="329"/>
                  </a:lnTo>
                  <a:lnTo>
                    <a:pt x="99" y="329"/>
                  </a:lnTo>
                  <a:lnTo>
                    <a:pt x="99" y="327"/>
                  </a:lnTo>
                  <a:lnTo>
                    <a:pt x="99" y="325"/>
                  </a:lnTo>
                  <a:lnTo>
                    <a:pt x="99" y="325"/>
                  </a:lnTo>
                  <a:lnTo>
                    <a:pt x="96" y="323"/>
                  </a:lnTo>
                  <a:lnTo>
                    <a:pt x="93" y="322"/>
                  </a:lnTo>
                  <a:lnTo>
                    <a:pt x="0" y="284"/>
                  </a:lnTo>
                  <a:lnTo>
                    <a:pt x="0" y="281"/>
                  </a:lnTo>
                  <a:lnTo>
                    <a:pt x="1" y="252"/>
                  </a:lnTo>
                  <a:lnTo>
                    <a:pt x="4" y="223"/>
                  </a:lnTo>
                  <a:lnTo>
                    <a:pt x="11" y="183"/>
                  </a:lnTo>
                  <a:lnTo>
                    <a:pt x="18" y="148"/>
                  </a:lnTo>
                  <a:lnTo>
                    <a:pt x="21" y="144"/>
                  </a:lnTo>
                  <a:lnTo>
                    <a:pt x="32" y="115"/>
                  </a:lnTo>
                  <a:lnTo>
                    <a:pt x="34" y="108"/>
                  </a:lnTo>
                  <a:lnTo>
                    <a:pt x="45" y="83"/>
                  </a:lnTo>
                  <a:lnTo>
                    <a:pt x="48" y="77"/>
                  </a:lnTo>
                  <a:lnTo>
                    <a:pt x="105" y="77"/>
                  </a:lnTo>
                  <a:lnTo>
                    <a:pt x="106" y="77"/>
                  </a:lnTo>
                  <a:lnTo>
                    <a:pt x="109" y="78"/>
                  </a:lnTo>
                  <a:lnTo>
                    <a:pt x="113" y="80"/>
                  </a:lnTo>
                  <a:lnTo>
                    <a:pt x="119" y="81"/>
                  </a:lnTo>
                  <a:lnTo>
                    <a:pt x="122" y="80"/>
                  </a:lnTo>
                  <a:lnTo>
                    <a:pt x="124" y="80"/>
                  </a:lnTo>
                  <a:lnTo>
                    <a:pt x="124" y="78"/>
                  </a:lnTo>
                  <a:lnTo>
                    <a:pt x="126" y="77"/>
                  </a:lnTo>
                  <a:lnTo>
                    <a:pt x="129" y="74"/>
                  </a:lnTo>
                  <a:lnTo>
                    <a:pt x="131" y="73"/>
                  </a:lnTo>
                  <a:lnTo>
                    <a:pt x="133" y="70"/>
                  </a:lnTo>
                  <a:lnTo>
                    <a:pt x="133" y="66"/>
                  </a:lnTo>
                  <a:lnTo>
                    <a:pt x="134" y="61"/>
                  </a:lnTo>
                  <a:lnTo>
                    <a:pt x="136" y="57"/>
                  </a:lnTo>
                  <a:lnTo>
                    <a:pt x="137" y="54"/>
                  </a:lnTo>
                  <a:lnTo>
                    <a:pt x="140" y="52"/>
                  </a:lnTo>
                  <a:lnTo>
                    <a:pt x="141" y="49"/>
                  </a:lnTo>
                  <a:lnTo>
                    <a:pt x="141" y="46"/>
                  </a:lnTo>
                  <a:lnTo>
                    <a:pt x="141" y="40"/>
                  </a:lnTo>
                  <a:lnTo>
                    <a:pt x="140" y="35"/>
                  </a:lnTo>
                  <a:lnTo>
                    <a:pt x="140" y="32"/>
                  </a:lnTo>
                  <a:lnTo>
                    <a:pt x="140" y="29"/>
                  </a:lnTo>
                  <a:lnTo>
                    <a:pt x="141" y="25"/>
                  </a:lnTo>
                  <a:lnTo>
                    <a:pt x="144" y="20"/>
                  </a:lnTo>
                  <a:lnTo>
                    <a:pt x="146" y="18"/>
                  </a:lnTo>
                  <a:lnTo>
                    <a:pt x="147" y="16"/>
                  </a:lnTo>
                  <a:lnTo>
                    <a:pt x="154" y="10"/>
                  </a:lnTo>
                  <a:lnTo>
                    <a:pt x="157" y="9"/>
                  </a:lnTo>
                  <a:lnTo>
                    <a:pt x="161" y="9"/>
                  </a:lnTo>
                  <a:lnTo>
                    <a:pt x="164" y="8"/>
                  </a:lnTo>
                  <a:lnTo>
                    <a:pt x="167" y="9"/>
                  </a:lnTo>
                  <a:lnTo>
                    <a:pt x="170" y="9"/>
                  </a:lnTo>
                  <a:lnTo>
                    <a:pt x="174" y="9"/>
                  </a:lnTo>
                  <a:lnTo>
                    <a:pt x="180" y="8"/>
                  </a:lnTo>
                  <a:lnTo>
                    <a:pt x="182" y="5"/>
                  </a:lnTo>
                  <a:lnTo>
                    <a:pt x="187" y="3"/>
                  </a:lnTo>
                  <a:lnTo>
                    <a:pt x="191" y="2"/>
                  </a:lnTo>
                  <a:lnTo>
                    <a:pt x="191" y="2"/>
                  </a:lnTo>
                  <a:lnTo>
                    <a:pt x="194" y="0"/>
                  </a:lnTo>
                  <a:lnTo>
                    <a:pt x="197" y="2"/>
                  </a:lnTo>
                  <a:lnTo>
                    <a:pt x="202" y="3"/>
                  </a:lnTo>
                  <a:lnTo>
                    <a:pt x="204" y="5"/>
                  </a:lnTo>
                  <a:lnTo>
                    <a:pt x="205" y="5"/>
                  </a:lnTo>
                  <a:lnTo>
                    <a:pt x="209" y="5"/>
                  </a:lnTo>
                  <a:lnTo>
                    <a:pt x="212" y="6"/>
                  </a:lnTo>
                  <a:lnTo>
                    <a:pt x="213" y="6"/>
                  </a:lnTo>
                  <a:lnTo>
                    <a:pt x="216" y="6"/>
                  </a:lnTo>
                  <a:close/>
                </a:path>
              </a:pathLst>
            </a:custGeom>
            <a:grp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1" name="Freeform 29">
              <a:extLst>
                <a:ext uri="{FF2B5EF4-FFF2-40B4-BE49-F238E27FC236}">
                  <a16:creationId xmlns:a16="http://schemas.microsoft.com/office/drawing/2014/main" id="{54D9B2C6-9013-B888-4E7A-AFA7BB8D5AEA}"/>
                </a:ext>
              </a:extLst>
            </p:cNvPr>
            <p:cNvSpPr>
              <a:spLocks/>
            </p:cNvSpPr>
            <p:nvPr/>
          </p:nvSpPr>
          <p:spPr bwMode="auto">
            <a:xfrm>
              <a:off x="1978" y="214"/>
              <a:ext cx="3155" cy="1566"/>
            </a:xfrm>
            <a:custGeom>
              <a:avLst/>
              <a:gdLst>
                <a:gd name="T0" fmla="*/ 3134 w 3155"/>
                <a:gd name="T1" fmla="*/ 1007 h 1566"/>
                <a:gd name="T2" fmla="*/ 2869 w 3155"/>
                <a:gd name="T3" fmla="*/ 1289 h 1566"/>
                <a:gd name="T4" fmla="*/ 2478 w 3155"/>
                <a:gd name="T5" fmla="*/ 1386 h 1566"/>
                <a:gd name="T6" fmla="*/ 2083 w 3155"/>
                <a:gd name="T7" fmla="*/ 1485 h 1566"/>
                <a:gd name="T8" fmla="*/ 1313 w 3155"/>
                <a:gd name="T9" fmla="*/ 1427 h 1566"/>
                <a:gd name="T10" fmla="*/ 482 w 3155"/>
                <a:gd name="T11" fmla="*/ 1169 h 1566"/>
                <a:gd name="T12" fmla="*/ 435 w 3155"/>
                <a:gd name="T13" fmla="*/ 1142 h 1566"/>
                <a:gd name="T14" fmla="*/ 376 w 3155"/>
                <a:gd name="T15" fmla="*/ 1153 h 1566"/>
                <a:gd name="T16" fmla="*/ 314 w 3155"/>
                <a:gd name="T17" fmla="*/ 1152 h 1566"/>
                <a:gd name="T18" fmla="*/ 257 w 3155"/>
                <a:gd name="T19" fmla="*/ 1118 h 1566"/>
                <a:gd name="T20" fmla="*/ 243 w 3155"/>
                <a:gd name="T21" fmla="*/ 1112 h 1566"/>
                <a:gd name="T22" fmla="*/ 243 w 3155"/>
                <a:gd name="T23" fmla="*/ 1116 h 1566"/>
                <a:gd name="T24" fmla="*/ 240 w 3155"/>
                <a:gd name="T25" fmla="*/ 1123 h 1566"/>
                <a:gd name="T26" fmla="*/ 239 w 3155"/>
                <a:gd name="T27" fmla="*/ 1130 h 1566"/>
                <a:gd name="T28" fmla="*/ 232 w 3155"/>
                <a:gd name="T29" fmla="*/ 1129 h 1566"/>
                <a:gd name="T30" fmla="*/ 223 w 3155"/>
                <a:gd name="T31" fmla="*/ 1129 h 1566"/>
                <a:gd name="T32" fmla="*/ 215 w 3155"/>
                <a:gd name="T33" fmla="*/ 1132 h 1566"/>
                <a:gd name="T34" fmla="*/ 178 w 3155"/>
                <a:gd name="T35" fmla="*/ 1142 h 1566"/>
                <a:gd name="T36" fmla="*/ 143 w 3155"/>
                <a:gd name="T37" fmla="*/ 1111 h 1566"/>
                <a:gd name="T38" fmla="*/ 124 w 3155"/>
                <a:gd name="T39" fmla="*/ 1119 h 1566"/>
                <a:gd name="T40" fmla="*/ 90 w 3155"/>
                <a:gd name="T41" fmla="*/ 1106 h 1566"/>
                <a:gd name="T42" fmla="*/ 77 w 3155"/>
                <a:gd name="T43" fmla="*/ 1077 h 1566"/>
                <a:gd name="T44" fmla="*/ 48 w 3155"/>
                <a:gd name="T45" fmla="*/ 1064 h 1566"/>
                <a:gd name="T46" fmla="*/ 32 w 3155"/>
                <a:gd name="T47" fmla="*/ 1040 h 1566"/>
                <a:gd name="T48" fmla="*/ 18 w 3155"/>
                <a:gd name="T49" fmla="*/ 1019 h 1566"/>
                <a:gd name="T50" fmla="*/ 6 w 3155"/>
                <a:gd name="T51" fmla="*/ 1016 h 1566"/>
                <a:gd name="T52" fmla="*/ 11 w 3155"/>
                <a:gd name="T53" fmla="*/ 998 h 1566"/>
                <a:gd name="T54" fmla="*/ 18 w 3155"/>
                <a:gd name="T55" fmla="*/ 989 h 1566"/>
                <a:gd name="T56" fmla="*/ 32 w 3155"/>
                <a:gd name="T57" fmla="*/ 972 h 1566"/>
                <a:gd name="T58" fmla="*/ 51 w 3155"/>
                <a:gd name="T59" fmla="*/ 964 h 1566"/>
                <a:gd name="T60" fmla="*/ 65 w 3155"/>
                <a:gd name="T61" fmla="*/ 951 h 1566"/>
                <a:gd name="T62" fmla="*/ 69 w 3155"/>
                <a:gd name="T63" fmla="*/ 930 h 1566"/>
                <a:gd name="T64" fmla="*/ 77 w 3155"/>
                <a:gd name="T65" fmla="*/ 903 h 1566"/>
                <a:gd name="T66" fmla="*/ 65 w 3155"/>
                <a:gd name="T67" fmla="*/ 873 h 1566"/>
                <a:gd name="T68" fmla="*/ 45 w 3155"/>
                <a:gd name="T69" fmla="*/ 853 h 1566"/>
                <a:gd name="T70" fmla="*/ 69 w 3155"/>
                <a:gd name="T71" fmla="*/ 855 h 1566"/>
                <a:gd name="T72" fmla="*/ 75 w 3155"/>
                <a:gd name="T73" fmla="*/ 859 h 1566"/>
                <a:gd name="T74" fmla="*/ 85 w 3155"/>
                <a:gd name="T75" fmla="*/ 853 h 1566"/>
                <a:gd name="T76" fmla="*/ 116 w 3155"/>
                <a:gd name="T77" fmla="*/ 869 h 1566"/>
                <a:gd name="T78" fmla="*/ 128 w 3155"/>
                <a:gd name="T79" fmla="*/ 845 h 1566"/>
                <a:gd name="T80" fmla="*/ 160 w 3155"/>
                <a:gd name="T81" fmla="*/ 802 h 1566"/>
                <a:gd name="T82" fmla="*/ 216 w 3155"/>
                <a:gd name="T83" fmla="*/ 801 h 1566"/>
                <a:gd name="T84" fmla="*/ 257 w 3155"/>
                <a:gd name="T85" fmla="*/ 790 h 1566"/>
                <a:gd name="T86" fmla="*/ 261 w 3155"/>
                <a:gd name="T87" fmla="*/ 811 h 1566"/>
                <a:gd name="T88" fmla="*/ 278 w 3155"/>
                <a:gd name="T89" fmla="*/ 824 h 1566"/>
                <a:gd name="T90" fmla="*/ 311 w 3155"/>
                <a:gd name="T91" fmla="*/ 831 h 1566"/>
                <a:gd name="T92" fmla="*/ 407 w 3155"/>
                <a:gd name="T93" fmla="*/ 903 h 1566"/>
                <a:gd name="T94" fmla="*/ 516 w 3155"/>
                <a:gd name="T95" fmla="*/ 940 h 1566"/>
                <a:gd name="T96" fmla="*/ 734 w 3155"/>
                <a:gd name="T97" fmla="*/ 986 h 1566"/>
                <a:gd name="T98" fmla="*/ 865 w 3155"/>
                <a:gd name="T99" fmla="*/ 971 h 1566"/>
                <a:gd name="T100" fmla="*/ 1053 w 3155"/>
                <a:gd name="T101" fmla="*/ 874 h 1566"/>
                <a:gd name="T102" fmla="*/ 2150 w 3155"/>
                <a:gd name="T103" fmla="*/ 285 h 1566"/>
                <a:gd name="T104" fmla="*/ 2732 w 3155"/>
                <a:gd name="T105" fmla="*/ 155 h 1566"/>
                <a:gd name="T106" fmla="*/ 2847 w 3155"/>
                <a:gd name="T107" fmla="*/ 495 h 1566"/>
                <a:gd name="T108" fmla="*/ 2909 w 3155"/>
                <a:gd name="T109" fmla="*/ 828 h 15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55" h="1566">
                  <a:moveTo>
                    <a:pt x="2901" y="962"/>
                  </a:moveTo>
                  <a:lnTo>
                    <a:pt x="2915" y="1002"/>
                  </a:lnTo>
                  <a:lnTo>
                    <a:pt x="2967" y="989"/>
                  </a:lnTo>
                  <a:lnTo>
                    <a:pt x="3017" y="978"/>
                  </a:lnTo>
                  <a:lnTo>
                    <a:pt x="3065" y="966"/>
                  </a:lnTo>
                  <a:lnTo>
                    <a:pt x="3117" y="954"/>
                  </a:lnTo>
                  <a:lnTo>
                    <a:pt x="3134" y="1007"/>
                  </a:lnTo>
                  <a:lnTo>
                    <a:pt x="3155" y="1071"/>
                  </a:lnTo>
                  <a:lnTo>
                    <a:pt x="3118" y="1098"/>
                  </a:lnTo>
                  <a:lnTo>
                    <a:pt x="3062" y="1142"/>
                  </a:lnTo>
                  <a:lnTo>
                    <a:pt x="3015" y="1177"/>
                  </a:lnTo>
                  <a:lnTo>
                    <a:pt x="2967" y="1214"/>
                  </a:lnTo>
                  <a:lnTo>
                    <a:pt x="2919" y="1251"/>
                  </a:lnTo>
                  <a:lnTo>
                    <a:pt x="2869" y="1289"/>
                  </a:lnTo>
                  <a:lnTo>
                    <a:pt x="2813" y="1303"/>
                  </a:lnTo>
                  <a:lnTo>
                    <a:pt x="2759" y="1317"/>
                  </a:lnTo>
                  <a:lnTo>
                    <a:pt x="2696" y="1332"/>
                  </a:lnTo>
                  <a:lnTo>
                    <a:pt x="2640" y="1347"/>
                  </a:lnTo>
                  <a:lnTo>
                    <a:pt x="2581" y="1361"/>
                  </a:lnTo>
                  <a:lnTo>
                    <a:pt x="2526" y="1375"/>
                  </a:lnTo>
                  <a:lnTo>
                    <a:pt x="2478" y="1386"/>
                  </a:lnTo>
                  <a:lnTo>
                    <a:pt x="2428" y="1399"/>
                  </a:lnTo>
                  <a:lnTo>
                    <a:pt x="2363" y="1415"/>
                  </a:lnTo>
                  <a:lnTo>
                    <a:pt x="2310" y="1429"/>
                  </a:lnTo>
                  <a:lnTo>
                    <a:pt x="2255" y="1443"/>
                  </a:lnTo>
                  <a:lnTo>
                    <a:pt x="2198" y="1457"/>
                  </a:lnTo>
                  <a:lnTo>
                    <a:pt x="2141" y="1471"/>
                  </a:lnTo>
                  <a:lnTo>
                    <a:pt x="2083" y="1485"/>
                  </a:lnTo>
                  <a:lnTo>
                    <a:pt x="2021" y="1501"/>
                  </a:lnTo>
                  <a:lnTo>
                    <a:pt x="1968" y="1514"/>
                  </a:lnTo>
                  <a:lnTo>
                    <a:pt x="1915" y="1526"/>
                  </a:lnTo>
                  <a:lnTo>
                    <a:pt x="1856" y="1542"/>
                  </a:lnTo>
                  <a:lnTo>
                    <a:pt x="1796" y="1556"/>
                  </a:lnTo>
                  <a:lnTo>
                    <a:pt x="1761" y="1566"/>
                  </a:lnTo>
                  <a:lnTo>
                    <a:pt x="1313" y="1427"/>
                  </a:lnTo>
                  <a:lnTo>
                    <a:pt x="816" y="1280"/>
                  </a:lnTo>
                  <a:lnTo>
                    <a:pt x="610" y="1221"/>
                  </a:lnTo>
                  <a:lnTo>
                    <a:pt x="502" y="1188"/>
                  </a:lnTo>
                  <a:lnTo>
                    <a:pt x="495" y="1183"/>
                  </a:lnTo>
                  <a:lnTo>
                    <a:pt x="489" y="1176"/>
                  </a:lnTo>
                  <a:lnTo>
                    <a:pt x="485" y="1173"/>
                  </a:lnTo>
                  <a:lnTo>
                    <a:pt x="482" y="1169"/>
                  </a:lnTo>
                  <a:lnTo>
                    <a:pt x="480" y="1161"/>
                  </a:lnTo>
                  <a:lnTo>
                    <a:pt x="479" y="1153"/>
                  </a:lnTo>
                  <a:lnTo>
                    <a:pt x="478" y="1146"/>
                  </a:lnTo>
                  <a:lnTo>
                    <a:pt x="466" y="1140"/>
                  </a:lnTo>
                  <a:lnTo>
                    <a:pt x="454" y="1139"/>
                  </a:lnTo>
                  <a:lnTo>
                    <a:pt x="442" y="1140"/>
                  </a:lnTo>
                  <a:lnTo>
                    <a:pt x="435" y="1142"/>
                  </a:lnTo>
                  <a:lnTo>
                    <a:pt x="424" y="1140"/>
                  </a:lnTo>
                  <a:lnTo>
                    <a:pt x="417" y="1140"/>
                  </a:lnTo>
                  <a:lnTo>
                    <a:pt x="408" y="1142"/>
                  </a:lnTo>
                  <a:lnTo>
                    <a:pt x="397" y="1143"/>
                  </a:lnTo>
                  <a:lnTo>
                    <a:pt x="391" y="1145"/>
                  </a:lnTo>
                  <a:lnTo>
                    <a:pt x="384" y="1145"/>
                  </a:lnTo>
                  <a:lnTo>
                    <a:pt x="376" y="1153"/>
                  </a:lnTo>
                  <a:lnTo>
                    <a:pt x="370" y="1157"/>
                  </a:lnTo>
                  <a:lnTo>
                    <a:pt x="360" y="1157"/>
                  </a:lnTo>
                  <a:lnTo>
                    <a:pt x="352" y="1157"/>
                  </a:lnTo>
                  <a:lnTo>
                    <a:pt x="343" y="1159"/>
                  </a:lnTo>
                  <a:lnTo>
                    <a:pt x="334" y="1160"/>
                  </a:lnTo>
                  <a:lnTo>
                    <a:pt x="325" y="1157"/>
                  </a:lnTo>
                  <a:lnTo>
                    <a:pt x="314" y="1152"/>
                  </a:lnTo>
                  <a:lnTo>
                    <a:pt x="302" y="1146"/>
                  </a:lnTo>
                  <a:lnTo>
                    <a:pt x="290" y="1137"/>
                  </a:lnTo>
                  <a:lnTo>
                    <a:pt x="284" y="1135"/>
                  </a:lnTo>
                  <a:lnTo>
                    <a:pt x="280" y="1130"/>
                  </a:lnTo>
                  <a:lnTo>
                    <a:pt x="277" y="1129"/>
                  </a:lnTo>
                  <a:lnTo>
                    <a:pt x="268" y="1125"/>
                  </a:lnTo>
                  <a:lnTo>
                    <a:pt x="257" y="1118"/>
                  </a:lnTo>
                  <a:lnTo>
                    <a:pt x="247" y="1109"/>
                  </a:lnTo>
                  <a:lnTo>
                    <a:pt x="247" y="1109"/>
                  </a:lnTo>
                  <a:lnTo>
                    <a:pt x="247" y="1111"/>
                  </a:lnTo>
                  <a:lnTo>
                    <a:pt x="246" y="1111"/>
                  </a:lnTo>
                  <a:lnTo>
                    <a:pt x="244" y="1111"/>
                  </a:lnTo>
                  <a:lnTo>
                    <a:pt x="244" y="1112"/>
                  </a:lnTo>
                  <a:lnTo>
                    <a:pt x="243" y="1112"/>
                  </a:lnTo>
                  <a:lnTo>
                    <a:pt x="243" y="1113"/>
                  </a:lnTo>
                  <a:lnTo>
                    <a:pt x="243" y="1113"/>
                  </a:lnTo>
                  <a:lnTo>
                    <a:pt x="244" y="1113"/>
                  </a:lnTo>
                  <a:lnTo>
                    <a:pt x="244" y="1115"/>
                  </a:lnTo>
                  <a:lnTo>
                    <a:pt x="243" y="1115"/>
                  </a:lnTo>
                  <a:lnTo>
                    <a:pt x="243" y="1116"/>
                  </a:lnTo>
                  <a:lnTo>
                    <a:pt x="243" y="1116"/>
                  </a:lnTo>
                  <a:lnTo>
                    <a:pt x="242" y="1116"/>
                  </a:lnTo>
                  <a:lnTo>
                    <a:pt x="243" y="1119"/>
                  </a:lnTo>
                  <a:lnTo>
                    <a:pt x="243" y="1119"/>
                  </a:lnTo>
                  <a:lnTo>
                    <a:pt x="242" y="1120"/>
                  </a:lnTo>
                  <a:lnTo>
                    <a:pt x="242" y="1122"/>
                  </a:lnTo>
                  <a:lnTo>
                    <a:pt x="242" y="1122"/>
                  </a:lnTo>
                  <a:lnTo>
                    <a:pt x="240" y="1123"/>
                  </a:lnTo>
                  <a:lnTo>
                    <a:pt x="240" y="1123"/>
                  </a:lnTo>
                  <a:lnTo>
                    <a:pt x="240" y="1125"/>
                  </a:lnTo>
                  <a:lnTo>
                    <a:pt x="240" y="1125"/>
                  </a:lnTo>
                  <a:lnTo>
                    <a:pt x="242" y="1125"/>
                  </a:lnTo>
                  <a:lnTo>
                    <a:pt x="242" y="1126"/>
                  </a:lnTo>
                  <a:lnTo>
                    <a:pt x="242" y="1126"/>
                  </a:lnTo>
                  <a:lnTo>
                    <a:pt x="239" y="1130"/>
                  </a:lnTo>
                  <a:lnTo>
                    <a:pt x="239" y="1130"/>
                  </a:lnTo>
                  <a:lnTo>
                    <a:pt x="237" y="1130"/>
                  </a:lnTo>
                  <a:lnTo>
                    <a:pt x="236" y="1130"/>
                  </a:lnTo>
                  <a:lnTo>
                    <a:pt x="236" y="1129"/>
                  </a:lnTo>
                  <a:lnTo>
                    <a:pt x="233" y="1129"/>
                  </a:lnTo>
                  <a:lnTo>
                    <a:pt x="233" y="1129"/>
                  </a:lnTo>
                  <a:lnTo>
                    <a:pt x="232" y="1129"/>
                  </a:lnTo>
                  <a:lnTo>
                    <a:pt x="229" y="1129"/>
                  </a:lnTo>
                  <a:lnTo>
                    <a:pt x="229" y="1129"/>
                  </a:lnTo>
                  <a:lnTo>
                    <a:pt x="227" y="1129"/>
                  </a:lnTo>
                  <a:lnTo>
                    <a:pt x="226" y="1129"/>
                  </a:lnTo>
                  <a:lnTo>
                    <a:pt x="226" y="1129"/>
                  </a:lnTo>
                  <a:lnTo>
                    <a:pt x="225" y="1129"/>
                  </a:lnTo>
                  <a:lnTo>
                    <a:pt x="223" y="1129"/>
                  </a:lnTo>
                  <a:lnTo>
                    <a:pt x="223" y="1129"/>
                  </a:lnTo>
                  <a:lnTo>
                    <a:pt x="222" y="1128"/>
                  </a:lnTo>
                  <a:lnTo>
                    <a:pt x="222" y="1129"/>
                  </a:lnTo>
                  <a:lnTo>
                    <a:pt x="220" y="1129"/>
                  </a:lnTo>
                  <a:lnTo>
                    <a:pt x="220" y="1129"/>
                  </a:lnTo>
                  <a:lnTo>
                    <a:pt x="220" y="1130"/>
                  </a:lnTo>
                  <a:lnTo>
                    <a:pt x="215" y="1132"/>
                  </a:lnTo>
                  <a:lnTo>
                    <a:pt x="210" y="1135"/>
                  </a:lnTo>
                  <a:lnTo>
                    <a:pt x="202" y="1135"/>
                  </a:lnTo>
                  <a:lnTo>
                    <a:pt x="201" y="1137"/>
                  </a:lnTo>
                  <a:lnTo>
                    <a:pt x="199" y="1143"/>
                  </a:lnTo>
                  <a:lnTo>
                    <a:pt x="193" y="1147"/>
                  </a:lnTo>
                  <a:lnTo>
                    <a:pt x="188" y="1147"/>
                  </a:lnTo>
                  <a:lnTo>
                    <a:pt x="178" y="1142"/>
                  </a:lnTo>
                  <a:lnTo>
                    <a:pt x="171" y="1139"/>
                  </a:lnTo>
                  <a:lnTo>
                    <a:pt x="165" y="1137"/>
                  </a:lnTo>
                  <a:lnTo>
                    <a:pt x="157" y="1135"/>
                  </a:lnTo>
                  <a:lnTo>
                    <a:pt x="148" y="1129"/>
                  </a:lnTo>
                  <a:lnTo>
                    <a:pt x="144" y="1122"/>
                  </a:lnTo>
                  <a:lnTo>
                    <a:pt x="143" y="1116"/>
                  </a:lnTo>
                  <a:lnTo>
                    <a:pt x="143" y="1111"/>
                  </a:lnTo>
                  <a:lnTo>
                    <a:pt x="141" y="1109"/>
                  </a:lnTo>
                  <a:lnTo>
                    <a:pt x="140" y="1109"/>
                  </a:lnTo>
                  <a:lnTo>
                    <a:pt x="137" y="1108"/>
                  </a:lnTo>
                  <a:lnTo>
                    <a:pt x="133" y="1109"/>
                  </a:lnTo>
                  <a:lnTo>
                    <a:pt x="128" y="1111"/>
                  </a:lnTo>
                  <a:lnTo>
                    <a:pt x="127" y="1115"/>
                  </a:lnTo>
                  <a:lnTo>
                    <a:pt x="124" y="1119"/>
                  </a:lnTo>
                  <a:lnTo>
                    <a:pt x="121" y="1115"/>
                  </a:lnTo>
                  <a:lnTo>
                    <a:pt x="116" y="1112"/>
                  </a:lnTo>
                  <a:lnTo>
                    <a:pt x="106" y="1109"/>
                  </a:lnTo>
                  <a:lnTo>
                    <a:pt x="99" y="1109"/>
                  </a:lnTo>
                  <a:lnTo>
                    <a:pt x="94" y="1109"/>
                  </a:lnTo>
                  <a:lnTo>
                    <a:pt x="92" y="1109"/>
                  </a:lnTo>
                  <a:lnTo>
                    <a:pt x="90" y="1106"/>
                  </a:lnTo>
                  <a:lnTo>
                    <a:pt x="93" y="1103"/>
                  </a:lnTo>
                  <a:lnTo>
                    <a:pt x="90" y="1103"/>
                  </a:lnTo>
                  <a:lnTo>
                    <a:pt x="89" y="1101"/>
                  </a:lnTo>
                  <a:lnTo>
                    <a:pt x="89" y="1099"/>
                  </a:lnTo>
                  <a:lnTo>
                    <a:pt x="87" y="1094"/>
                  </a:lnTo>
                  <a:lnTo>
                    <a:pt x="83" y="1084"/>
                  </a:lnTo>
                  <a:lnTo>
                    <a:pt x="77" y="1077"/>
                  </a:lnTo>
                  <a:lnTo>
                    <a:pt x="71" y="1071"/>
                  </a:lnTo>
                  <a:lnTo>
                    <a:pt x="69" y="1071"/>
                  </a:lnTo>
                  <a:lnTo>
                    <a:pt x="68" y="1070"/>
                  </a:lnTo>
                  <a:lnTo>
                    <a:pt x="65" y="1068"/>
                  </a:lnTo>
                  <a:lnTo>
                    <a:pt x="59" y="1067"/>
                  </a:lnTo>
                  <a:lnTo>
                    <a:pt x="54" y="1066"/>
                  </a:lnTo>
                  <a:lnTo>
                    <a:pt x="48" y="1064"/>
                  </a:lnTo>
                  <a:lnTo>
                    <a:pt x="43" y="1061"/>
                  </a:lnTo>
                  <a:lnTo>
                    <a:pt x="42" y="1058"/>
                  </a:lnTo>
                  <a:lnTo>
                    <a:pt x="41" y="1058"/>
                  </a:lnTo>
                  <a:lnTo>
                    <a:pt x="38" y="1054"/>
                  </a:lnTo>
                  <a:lnTo>
                    <a:pt x="34" y="1049"/>
                  </a:lnTo>
                  <a:lnTo>
                    <a:pt x="31" y="1043"/>
                  </a:lnTo>
                  <a:lnTo>
                    <a:pt x="32" y="1040"/>
                  </a:lnTo>
                  <a:lnTo>
                    <a:pt x="34" y="1036"/>
                  </a:lnTo>
                  <a:lnTo>
                    <a:pt x="32" y="1034"/>
                  </a:lnTo>
                  <a:lnTo>
                    <a:pt x="31" y="1033"/>
                  </a:lnTo>
                  <a:lnTo>
                    <a:pt x="27" y="1030"/>
                  </a:lnTo>
                  <a:lnTo>
                    <a:pt x="24" y="1023"/>
                  </a:lnTo>
                  <a:lnTo>
                    <a:pt x="22" y="1020"/>
                  </a:lnTo>
                  <a:lnTo>
                    <a:pt x="18" y="1019"/>
                  </a:lnTo>
                  <a:lnTo>
                    <a:pt x="14" y="1020"/>
                  </a:lnTo>
                  <a:lnTo>
                    <a:pt x="14" y="1019"/>
                  </a:lnTo>
                  <a:lnTo>
                    <a:pt x="13" y="1017"/>
                  </a:lnTo>
                  <a:lnTo>
                    <a:pt x="11" y="1015"/>
                  </a:lnTo>
                  <a:lnTo>
                    <a:pt x="11" y="1015"/>
                  </a:lnTo>
                  <a:lnTo>
                    <a:pt x="10" y="1015"/>
                  </a:lnTo>
                  <a:lnTo>
                    <a:pt x="6" y="1016"/>
                  </a:lnTo>
                  <a:lnTo>
                    <a:pt x="0" y="1012"/>
                  </a:lnTo>
                  <a:lnTo>
                    <a:pt x="3" y="1003"/>
                  </a:lnTo>
                  <a:lnTo>
                    <a:pt x="7" y="1002"/>
                  </a:lnTo>
                  <a:lnTo>
                    <a:pt x="7" y="1000"/>
                  </a:lnTo>
                  <a:lnTo>
                    <a:pt x="7" y="999"/>
                  </a:lnTo>
                  <a:lnTo>
                    <a:pt x="10" y="998"/>
                  </a:lnTo>
                  <a:lnTo>
                    <a:pt x="11" y="998"/>
                  </a:lnTo>
                  <a:lnTo>
                    <a:pt x="11" y="995"/>
                  </a:lnTo>
                  <a:lnTo>
                    <a:pt x="13" y="995"/>
                  </a:lnTo>
                  <a:lnTo>
                    <a:pt x="20" y="996"/>
                  </a:lnTo>
                  <a:lnTo>
                    <a:pt x="24" y="998"/>
                  </a:lnTo>
                  <a:lnTo>
                    <a:pt x="25" y="996"/>
                  </a:lnTo>
                  <a:lnTo>
                    <a:pt x="21" y="993"/>
                  </a:lnTo>
                  <a:lnTo>
                    <a:pt x="18" y="989"/>
                  </a:lnTo>
                  <a:lnTo>
                    <a:pt x="20" y="988"/>
                  </a:lnTo>
                  <a:lnTo>
                    <a:pt x="21" y="985"/>
                  </a:lnTo>
                  <a:lnTo>
                    <a:pt x="22" y="981"/>
                  </a:lnTo>
                  <a:lnTo>
                    <a:pt x="27" y="982"/>
                  </a:lnTo>
                  <a:lnTo>
                    <a:pt x="30" y="979"/>
                  </a:lnTo>
                  <a:lnTo>
                    <a:pt x="30" y="976"/>
                  </a:lnTo>
                  <a:lnTo>
                    <a:pt x="32" y="972"/>
                  </a:lnTo>
                  <a:lnTo>
                    <a:pt x="35" y="969"/>
                  </a:lnTo>
                  <a:lnTo>
                    <a:pt x="35" y="966"/>
                  </a:lnTo>
                  <a:lnTo>
                    <a:pt x="37" y="965"/>
                  </a:lnTo>
                  <a:lnTo>
                    <a:pt x="41" y="965"/>
                  </a:lnTo>
                  <a:lnTo>
                    <a:pt x="45" y="964"/>
                  </a:lnTo>
                  <a:lnTo>
                    <a:pt x="48" y="964"/>
                  </a:lnTo>
                  <a:lnTo>
                    <a:pt x="51" y="964"/>
                  </a:lnTo>
                  <a:lnTo>
                    <a:pt x="54" y="962"/>
                  </a:lnTo>
                  <a:lnTo>
                    <a:pt x="58" y="959"/>
                  </a:lnTo>
                  <a:lnTo>
                    <a:pt x="58" y="958"/>
                  </a:lnTo>
                  <a:lnTo>
                    <a:pt x="58" y="958"/>
                  </a:lnTo>
                  <a:lnTo>
                    <a:pt x="62" y="954"/>
                  </a:lnTo>
                  <a:lnTo>
                    <a:pt x="64" y="952"/>
                  </a:lnTo>
                  <a:lnTo>
                    <a:pt x="65" y="951"/>
                  </a:lnTo>
                  <a:lnTo>
                    <a:pt x="65" y="949"/>
                  </a:lnTo>
                  <a:lnTo>
                    <a:pt x="65" y="945"/>
                  </a:lnTo>
                  <a:lnTo>
                    <a:pt x="65" y="941"/>
                  </a:lnTo>
                  <a:lnTo>
                    <a:pt x="65" y="937"/>
                  </a:lnTo>
                  <a:lnTo>
                    <a:pt x="65" y="931"/>
                  </a:lnTo>
                  <a:lnTo>
                    <a:pt x="66" y="931"/>
                  </a:lnTo>
                  <a:lnTo>
                    <a:pt x="69" y="930"/>
                  </a:lnTo>
                  <a:lnTo>
                    <a:pt x="71" y="928"/>
                  </a:lnTo>
                  <a:lnTo>
                    <a:pt x="75" y="916"/>
                  </a:lnTo>
                  <a:lnTo>
                    <a:pt x="73" y="914"/>
                  </a:lnTo>
                  <a:lnTo>
                    <a:pt x="73" y="913"/>
                  </a:lnTo>
                  <a:lnTo>
                    <a:pt x="73" y="911"/>
                  </a:lnTo>
                  <a:lnTo>
                    <a:pt x="76" y="907"/>
                  </a:lnTo>
                  <a:lnTo>
                    <a:pt x="77" y="903"/>
                  </a:lnTo>
                  <a:lnTo>
                    <a:pt x="75" y="896"/>
                  </a:lnTo>
                  <a:lnTo>
                    <a:pt x="71" y="893"/>
                  </a:lnTo>
                  <a:lnTo>
                    <a:pt x="66" y="889"/>
                  </a:lnTo>
                  <a:lnTo>
                    <a:pt x="64" y="884"/>
                  </a:lnTo>
                  <a:lnTo>
                    <a:pt x="64" y="880"/>
                  </a:lnTo>
                  <a:lnTo>
                    <a:pt x="65" y="877"/>
                  </a:lnTo>
                  <a:lnTo>
                    <a:pt x="65" y="873"/>
                  </a:lnTo>
                  <a:lnTo>
                    <a:pt x="64" y="870"/>
                  </a:lnTo>
                  <a:lnTo>
                    <a:pt x="60" y="867"/>
                  </a:lnTo>
                  <a:lnTo>
                    <a:pt x="58" y="865"/>
                  </a:lnTo>
                  <a:lnTo>
                    <a:pt x="55" y="863"/>
                  </a:lnTo>
                  <a:lnTo>
                    <a:pt x="52" y="860"/>
                  </a:lnTo>
                  <a:lnTo>
                    <a:pt x="47" y="857"/>
                  </a:lnTo>
                  <a:lnTo>
                    <a:pt x="45" y="853"/>
                  </a:lnTo>
                  <a:lnTo>
                    <a:pt x="47" y="852"/>
                  </a:lnTo>
                  <a:lnTo>
                    <a:pt x="55" y="855"/>
                  </a:lnTo>
                  <a:lnTo>
                    <a:pt x="60" y="855"/>
                  </a:lnTo>
                  <a:lnTo>
                    <a:pt x="65" y="855"/>
                  </a:lnTo>
                  <a:lnTo>
                    <a:pt x="66" y="853"/>
                  </a:lnTo>
                  <a:lnTo>
                    <a:pt x="68" y="853"/>
                  </a:lnTo>
                  <a:lnTo>
                    <a:pt x="69" y="855"/>
                  </a:lnTo>
                  <a:lnTo>
                    <a:pt x="69" y="857"/>
                  </a:lnTo>
                  <a:lnTo>
                    <a:pt x="71" y="862"/>
                  </a:lnTo>
                  <a:lnTo>
                    <a:pt x="72" y="865"/>
                  </a:lnTo>
                  <a:lnTo>
                    <a:pt x="75" y="863"/>
                  </a:lnTo>
                  <a:lnTo>
                    <a:pt x="75" y="862"/>
                  </a:lnTo>
                  <a:lnTo>
                    <a:pt x="75" y="862"/>
                  </a:lnTo>
                  <a:lnTo>
                    <a:pt x="75" y="859"/>
                  </a:lnTo>
                  <a:lnTo>
                    <a:pt x="76" y="857"/>
                  </a:lnTo>
                  <a:lnTo>
                    <a:pt x="77" y="856"/>
                  </a:lnTo>
                  <a:lnTo>
                    <a:pt x="77" y="853"/>
                  </a:lnTo>
                  <a:lnTo>
                    <a:pt x="77" y="852"/>
                  </a:lnTo>
                  <a:lnTo>
                    <a:pt x="79" y="850"/>
                  </a:lnTo>
                  <a:lnTo>
                    <a:pt x="81" y="852"/>
                  </a:lnTo>
                  <a:lnTo>
                    <a:pt x="85" y="853"/>
                  </a:lnTo>
                  <a:lnTo>
                    <a:pt x="87" y="856"/>
                  </a:lnTo>
                  <a:lnTo>
                    <a:pt x="93" y="860"/>
                  </a:lnTo>
                  <a:lnTo>
                    <a:pt x="100" y="865"/>
                  </a:lnTo>
                  <a:lnTo>
                    <a:pt x="106" y="866"/>
                  </a:lnTo>
                  <a:lnTo>
                    <a:pt x="110" y="867"/>
                  </a:lnTo>
                  <a:lnTo>
                    <a:pt x="114" y="869"/>
                  </a:lnTo>
                  <a:lnTo>
                    <a:pt x="116" y="869"/>
                  </a:lnTo>
                  <a:lnTo>
                    <a:pt x="118" y="867"/>
                  </a:lnTo>
                  <a:lnTo>
                    <a:pt x="118" y="866"/>
                  </a:lnTo>
                  <a:lnTo>
                    <a:pt x="118" y="862"/>
                  </a:lnTo>
                  <a:lnTo>
                    <a:pt x="121" y="859"/>
                  </a:lnTo>
                  <a:lnTo>
                    <a:pt x="124" y="853"/>
                  </a:lnTo>
                  <a:lnTo>
                    <a:pt x="126" y="849"/>
                  </a:lnTo>
                  <a:lnTo>
                    <a:pt x="128" y="845"/>
                  </a:lnTo>
                  <a:lnTo>
                    <a:pt x="131" y="839"/>
                  </a:lnTo>
                  <a:lnTo>
                    <a:pt x="133" y="835"/>
                  </a:lnTo>
                  <a:lnTo>
                    <a:pt x="135" y="831"/>
                  </a:lnTo>
                  <a:lnTo>
                    <a:pt x="137" y="829"/>
                  </a:lnTo>
                  <a:lnTo>
                    <a:pt x="144" y="808"/>
                  </a:lnTo>
                  <a:lnTo>
                    <a:pt x="158" y="804"/>
                  </a:lnTo>
                  <a:lnTo>
                    <a:pt x="160" y="802"/>
                  </a:lnTo>
                  <a:lnTo>
                    <a:pt x="162" y="801"/>
                  </a:lnTo>
                  <a:lnTo>
                    <a:pt x="165" y="802"/>
                  </a:lnTo>
                  <a:lnTo>
                    <a:pt x="185" y="797"/>
                  </a:lnTo>
                  <a:lnTo>
                    <a:pt x="193" y="797"/>
                  </a:lnTo>
                  <a:lnTo>
                    <a:pt x="208" y="797"/>
                  </a:lnTo>
                  <a:lnTo>
                    <a:pt x="216" y="798"/>
                  </a:lnTo>
                  <a:lnTo>
                    <a:pt x="216" y="801"/>
                  </a:lnTo>
                  <a:lnTo>
                    <a:pt x="223" y="805"/>
                  </a:lnTo>
                  <a:lnTo>
                    <a:pt x="230" y="802"/>
                  </a:lnTo>
                  <a:lnTo>
                    <a:pt x="239" y="801"/>
                  </a:lnTo>
                  <a:lnTo>
                    <a:pt x="247" y="798"/>
                  </a:lnTo>
                  <a:lnTo>
                    <a:pt x="254" y="794"/>
                  </a:lnTo>
                  <a:lnTo>
                    <a:pt x="257" y="792"/>
                  </a:lnTo>
                  <a:lnTo>
                    <a:pt x="257" y="790"/>
                  </a:lnTo>
                  <a:lnTo>
                    <a:pt x="260" y="792"/>
                  </a:lnTo>
                  <a:lnTo>
                    <a:pt x="261" y="792"/>
                  </a:lnTo>
                  <a:lnTo>
                    <a:pt x="261" y="794"/>
                  </a:lnTo>
                  <a:lnTo>
                    <a:pt x="263" y="801"/>
                  </a:lnTo>
                  <a:lnTo>
                    <a:pt x="261" y="802"/>
                  </a:lnTo>
                  <a:lnTo>
                    <a:pt x="261" y="808"/>
                  </a:lnTo>
                  <a:lnTo>
                    <a:pt x="261" y="811"/>
                  </a:lnTo>
                  <a:lnTo>
                    <a:pt x="261" y="812"/>
                  </a:lnTo>
                  <a:lnTo>
                    <a:pt x="263" y="814"/>
                  </a:lnTo>
                  <a:lnTo>
                    <a:pt x="264" y="818"/>
                  </a:lnTo>
                  <a:lnTo>
                    <a:pt x="267" y="824"/>
                  </a:lnTo>
                  <a:lnTo>
                    <a:pt x="270" y="825"/>
                  </a:lnTo>
                  <a:lnTo>
                    <a:pt x="274" y="824"/>
                  </a:lnTo>
                  <a:lnTo>
                    <a:pt x="278" y="824"/>
                  </a:lnTo>
                  <a:lnTo>
                    <a:pt x="285" y="822"/>
                  </a:lnTo>
                  <a:lnTo>
                    <a:pt x="287" y="821"/>
                  </a:lnTo>
                  <a:lnTo>
                    <a:pt x="290" y="821"/>
                  </a:lnTo>
                  <a:lnTo>
                    <a:pt x="291" y="818"/>
                  </a:lnTo>
                  <a:lnTo>
                    <a:pt x="295" y="819"/>
                  </a:lnTo>
                  <a:lnTo>
                    <a:pt x="300" y="825"/>
                  </a:lnTo>
                  <a:lnTo>
                    <a:pt x="311" y="831"/>
                  </a:lnTo>
                  <a:lnTo>
                    <a:pt x="326" y="839"/>
                  </a:lnTo>
                  <a:lnTo>
                    <a:pt x="336" y="845"/>
                  </a:lnTo>
                  <a:lnTo>
                    <a:pt x="346" y="852"/>
                  </a:lnTo>
                  <a:lnTo>
                    <a:pt x="357" y="859"/>
                  </a:lnTo>
                  <a:lnTo>
                    <a:pt x="377" y="876"/>
                  </a:lnTo>
                  <a:lnTo>
                    <a:pt x="393" y="890"/>
                  </a:lnTo>
                  <a:lnTo>
                    <a:pt x="407" y="903"/>
                  </a:lnTo>
                  <a:lnTo>
                    <a:pt x="425" y="918"/>
                  </a:lnTo>
                  <a:lnTo>
                    <a:pt x="435" y="924"/>
                  </a:lnTo>
                  <a:lnTo>
                    <a:pt x="448" y="934"/>
                  </a:lnTo>
                  <a:lnTo>
                    <a:pt x="468" y="934"/>
                  </a:lnTo>
                  <a:lnTo>
                    <a:pt x="480" y="938"/>
                  </a:lnTo>
                  <a:lnTo>
                    <a:pt x="489" y="937"/>
                  </a:lnTo>
                  <a:lnTo>
                    <a:pt x="516" y="940"/>
                  </a:lnTo>
                  <a:lnTo>
                    <a:pt x="546" y="952"/>
                  </a:lnTo>
                  <a:lnTo>
                    <a:pt x="581" y="954"/>
                  </a:lnTo>
                  <a:lnTo>
                    <a:pt x="616" y="959"/>
                  </a:lnTo>
                  <a:lnTo>
                    <a:pt x="626" y="959"/>
                  </a:lnTo>
                  <a:lnTo>
                    <a:pt x="692" y="969"/>
                  </a:lnTo>
                  <a:lnTo>
                    <a:pt x="725" y="975"/>
                  </a:lnTo>
                  <a:lnTo>
                    <a:pt x="734" y="986"/>
                  </a:lnTo>
                  <a:lnTo>
                    <a:pt x="748" y="978"/>
                  </a:lnTo>
                  <a:lnTo>
                    <a:pt x="842" y="992"/>
                  </a:lnTo>
                  <a:lnTo>
                    <a:pt x="848" y="986"/>
                  </a:lnTo>
                  <a:lnTo>
                    <a:pt x="858" y="975"/>
                  </a:lnTo>
                  <a:lnTo>
                    <a:pt x="858" y="975"/>
                  </a:lnTo>
                  <a:lnTo>
                    <a:pt x="861" y="974"/>
                  </a:lnTo>
                  <a:lnTo>
                    <a:pt x="865" y="971"/>
                  </a:lnTo>
                  <a:lnTo>
                    <a:pt x="872" y="969"/>
                  </a:lnTo>
                  <a:lnTo>
                    <a:pt x="879" y="968"/>
                  </a:lnTo>
                  <a:lnTo>
                    <a:pt x="879" y="968"/>
                  </a:lnTo>
                  <a:lnTo>
                    <a:pt x="882" y="966"/>
                  </a:lnTo>
                  <a:lnTo>
                    <a:pt x="882" y="966"/>
                  </a:lnTo>
                  <a:lnTo>
                    <a:pt x="883" y="966"/>
                  </a:lnTo>
                  <a:lnTo>
                    <a:pt x="1053" y="874"/>
                  </a:lnTo>
                  <a:lnTo>
                    <a:pt x="1098" y="850"/>
                  </a:lnTo>
                  <a:lnTo>
                    <a:pt x="1225" y="782"/>
                  </a:lnTo>
                  <a:lnTo>
                    <a:pt x="1405" y="685"/>
                  </a:lnTo>
                  <a:lnTo>
                    <a:pt x="1604" y="579"/>
                  </a:lnTo>
                  <a:lnTo>
                    <a:pt x="1809" y="469"/>
                  </a:lnTo>
                  <a:lnTo>
                    <a:pt x="1979" y="377"/>
                  </a:lnTo>
                  <a:lnTo>
                    <a:pt x="2150" y="285"/>
                  </a:lnTo>
                  <a:lnTo>
                    <a:pt x="2317" y="196"/>
                  </a:lnTo>
                  <a:lnTo>
                    <a:pt x="2482" y="107"/>
                  </a:lnTo>
                  <a:lnTo>
                    <a:pt x="2642" y="22"/>
                  </a:lnTo>
                  <a:lnTo>
                    <a:pt x="2680" y="0"/>
                  </a:lnTo>
                  <a:lnTo>
                    <a:pt x="2698" y="53"/>
                  </a:lnTo>
                  <a:lnTo>
                    <a:pt x="2715" y="105"/>
                  </a:lnTo>
                  <a:lnTo>
                    <a:pt x="2732" y="155"/>
                  </a:lnTo>
                  <a:lnTo>
                    <a:pt x="2749" y="204"/>
                  </a:lnTo>
                  <a:lnTo>
                    <a:pt x="2768" y="258"/>
                  </a:lnTo>
                  <a:lnTo>
                    <a:pt x="2782" y="302"/>
                  </a:lnTo>
                  <a:lnTo>
                    <a:pt x="2800" y="357"/>
                  </a:lnTo>
                  <a:lnTo>
                    <a:pt x="2815" y="399"/>
                  </a:lnTo>
                  <a:lnTo>
                    <a:pt x="2830" y="445"/>
                  </a:lnTo>
                  <a:lnTo>
                    <a:pt x="2847" y="495"/>
                  </a:lnTo>
                  <a:lnTo>
                    <a:pt x="2864" y="546"/>
                  </a:lnTo>
                  <a:lnTo>
                    <a:pt x="2884" y="604"/>
                  </a:lnTo>
                  <a:lnTo>
                    <a:pt x="2898" y="648"/>
                  </a:lnTo>
                  <a:lnTo>
                    <a:pt x="2918" y="707"/>
                  </a:lnTo>
                  <a:lnTo>
                    <a:pt x="2935" y="760"/>
                  </a:lnTo>
                  <a:lnTo>
                    <a:pt x="2954" y="816"/>
                  </a:lnTo>
                  <a:lnTo>
                    <a:pt x="2909" y="828"/>
                  </a:lnTo>
                  <a:lnTo>
                    <a:pt x="2861" y="839"/>
                  </a:lnTo>
                  <a:lnTo>
                    <a:pt x="2875" y="884"/>
                  </a:lnTo>
                  <a:lnTo>
                    <a:pt x="2888" y="923"/>
                  </a:lnTo>
                  <a:lnTo>
                    <a:pt x="2901" y="962"/>
                  </a:lnTo>
                  <a:close/>
                </a:path>
              </a:pathLst>
            </a:custGeom>
            <a:solidFill>
              <a:schemeClr val="accent2"/>
            </a:solid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2" name="Freeform 30">
              <a:extLst>
                <a:ext uri="{FF2B5EF4-FFF2-40B4-BE49-F238E27FC236}">
                  <a16:creationId xmlns:a16="http://schemas.microsoft.com/office/drawing/2014/main" id="{1750EF2A-ED1A-242D-EDBD-B0FD6FC4A392}"/>
                </a:ext>
              </a:extLst>
            </p:cNvPr>
            <p:cNvSpPr>
              <a:spLocks/>
            </p:cNvSpPr>
            <p:nvPr/>
          </p:nvSpPr>
          <p:spPr bwMode="auto">
            <a:xfrm>
              <a:off x="1400" y="2434"/>
              <a:ext cx="746" cy="375"/>
            </a:xfrm>
            <a:custGeom>
              <a:avLst/>
              <a:gdLst>
                <a:gd name="T0" fmla="*/ 296 w 746"/>
                <a:gd name="T1" fmla="*/ 10 h 375"/>
                <a:gd name="T2" fmla="*/ 328 w 746"/>
                <a:gd name="T3" fmla="*/ 13 h 375"/>
                <a:gd name="T4" fmla="*/ 344 w 746"/>
                <a:gd name="T5" fmla="*/ 20 h 375"/>
                <a:gd name="T6" fmla="*/ 359 w 746"/>
                <a:gd name="T7" fmla="*/ 21 h 375"/>
                <a:gd name="T8" fmla="*/ 387 w 746"/>
                <a:gd name="T9" fmla="*/ 29 h 375"/>
                <a:gd name="T10" fmla="*/ 422 w 746"/>
                <a:gd name="T11" fmla="*/ 38 h 375"/>
                <a:gd name="T12" fmla="*/ 435 w 746"/>
                <a:gd name="T13" fmla="*/ 48 h 375"/>
                <a:gd name="T14" fmla="*/ 468 w 746"/>
                <a:gd name="T15" fmla="*/ 62 h 375"/>
                <a:gd name="T16" fmla="*/ 495 w 746"/>
                <a:gd name="T17" fmla="*/ 62 h 375"/>
                <a:gd name="T18" fmla="*/ 499 w 746"/>
                <a:gd name="T19" fmla="*/ 70 h 375"/>
                <a:gd name="T20" fmla="*/ 505 w 746"/>
                <a:gd name="T21" fmla="*/ 84 h 375"/>
                <a:gd name="T22" fmla="*/ 522 w 746"/>
                <a:gd name="T23" fmla="*/ 89 h 375"/>
                <a:gd name="T24" fmla="*/ 527 w 746"/>
                <a:gd name="T25" fmla="*/ 106 h 375"/>
                <a:gd name="T26" fmla="*/ 534 w 746"/>
                <a:gd name="T27" fmla="*/ 97 h 375"/>
                <a:gd name="T28" fmla="*/ 544 w 746"/>
                <a:gd name="T29" fmla="*/ 111 h 375"/>
                <a:gd name="T30" fmla="*/ 560 w 746"/>
                <a:gd name="T31" fmla="*/ 102 h 375"/>
                <a:gd name="T32" fmla="*/ 578 w 746"/>
                <a:gd name="T33" fmla="*/ 105 h 375"/>
                <a:gd name="T34" fmla="*/ 600 w 746"/>
                <a:gd name="T35" fmla="*/ 109 h 375"/>
                <a:gd name="T36" fmla="*/ 608 w 746"/>
                <a:gd name="T37" fmla="*/ 108 h 375"/>
                <a:gd name="T38" fmla="*/ 619 w 746"/>
                <a:gd name="T39" fmla="*/ 109 h 375"/>
                <a:gd name="T40" fmla="*/ 634 w 746"/>
                <a:gd name="T41" fmla="*/ 99 h 375"/>
                <a:gd name="T42" fmla="*/ 652 w 746"/>
                <a:gd name="T43" fmla="*/ 101 h 375"/>
                <a:gd name="T44" fmla="*/ 726 w 746"/>
                <a:gd name="T45" fmla="*/ 106 h 375"/>
                <a:gd name="T46" fmla="*/ 731 w 746"/>
                <a:gd name="T47" fmla="*/ 140 h 375"/>
                <a:gd name="T48" fmla="*/ 713 w 746"/>
                <a:gd name="T49" fmla="*/ 179 h 375"/>
                <a:gd name="T50" fmla="*/ 669 w 746"/>
                <a:gd name="T51" fmla="*/ 264 h 375"/>
                <a:gd name="T52" fmla="*/ 644 w 746"/>
                <a:gd name="T53" fmla="*/ 325 h 375"/>
                <a:gd name="T54" fmla="*/ 543 w 746"/>
                <a:gd name="T55" fmla="*/ 326 h 375"/>
                <a:gd name="T56" fmla="*/ 479 w 746"/>
                <a:gd name="T57" fmla="*/ 350 h 375"/>
                <a:gd name="T58" fmla="*/ 391 w 746"/>
                <a:gd name="T59" fmla="*/ 349 h 375"/>
                <a:gd name="T60" fmla="*/ 352 w 746"/>
                <a:gd name="T61" fmla="*/ 363 h 375"/>
                <a:gd name="T62" fmla="*/ 330 w 746"/>
                <a:gd name="T63" fmla="*/ 368 h 375"/>
                <a:gd name="T64" fmla="*/ 301 w 746"/>
                <a:gd name="T65" fmla="*/ 374 h 375"/>
                <a:gd name="T66" fmla="*/ 247 w 746"/>
                <a:gd name="T67" fmla="*/ 361 h 375"/>
                <a:gd name="T68" fmla="*/ 200 w 746"/>
                <a:gd name="T69" fmla="*/ 353 h 375"/>
                <a:gd name="T70" fmla="*/ 172 w 746"/>
                <a:gd name="T71" fmla="*/ 349 h 375"/>
                <a:gd name="T72" fmla="*/ 115 w 746"/>
                <a:gd name="T73" fmla="*/ 350 h 375"/>
                <a:gd name="T74" fmla="*/ 78 w 746"/>
                <a:gd name="T75" fmla="*/ 316 h 375"/>
                <a:gd name="T76" fmla="*/ 41 w 746"/>
                <a:gd name="T77" fmla="*/ 286 h 375"/>
                <a:gd name="T78" fmla="*/ 0 w 746"/>
                <a:gd name="T79" fmla="*/ 223 h 375"/>
                <a:gd name="T80" fmla="*/ 13 w 746"/>
                <a:gd name="T81" fmla="*/ 190 h 375"/>
                <a:gd name="T82" fmla="*/ 48 w 746"/>
                <a:gd name="T83" fmla="*/ 184 h 375"/>
                <a:gd name="T84" fmla="*/ 68 w 746"/>
                <a:gd name="T85" fmla="*/ 187 h 375"/>
                <a:gd name="T86" fmla="*/ 79 w 746"/>
                <a:gd name="T87" fmla="*/ 194 h 375"/>
                <a:gd name="T88" fmla="*/ 92 w 746"/>
                <a:gd name="T89" fmla="*/ 193 h 375"/>
                <a:gd name="T90" fmla="*/ 94 w 746"/>
                <a:gd name="T91" fmla="*/ 179 h 375"/>
                <a:gd name="T92" fmla="*/ 98 w 746"/>
                <a:gd name="T93" fmla="*/ 163 h 375"/>
                <a:gd name="T94" fmla="*/ 103 w 746"/>
                <a:gd name="T95" fmla="*/ 153 h 375"/>
                <a:gd name="T96" fmla="*/ 111 w 746"/>
                <a:gd name="T97" fmla="*/ 138 h 375"/>
                <a:gd name="T98" fmla="*/ 111 w 746"/>
                <a:gd name="T99" fmla="*/ 122 h 375"/>
                <a:gd name="T100" fmla="*/ 113 w 746"/>
                <a:gd name="T101" fmla="*/ 99 h 375"/>
                <a:gd name="T102" fmla="*/ 130 w 746"/>
                <a:gd name="T103" fmla="*/ 92 h 375"/>
                <a:gd name="T104" fmla="*/ 143 w 746"/>
                <a:gd name="T105" fmla="*/ 70 h 375"/>
                <a:gd name="T106" fmla="*/ 155 w 746"/>
                <a:gd name="T107" fmla="*/ 64 h 375"/>
                <a:gd name="T108" fmla="*/ 150 w 746"/>
                <a:gd name="T109" fmla="*/ 55 h 375"/>
                <a:gd name="T110" fmla="*/ 153 w 746"/>
                <a:gd name="T111" fmla="*/ 26 h 375"/>
                <a:gd name="T112" fmla="*/ 204 w 746"/>
                <a:gd name="T113" fmla="*/ 0 h 375"/>
                <a:gd name="T114" fmla="*/ 272 w 746"/>
                <a:gd name="T115" fmla="*/ 12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46" h="375">
                  <a:moveTo>
                    <a:pt x="272" y="12"/>
                  </a:moveTo>
                  <a:lnTo>
                    <a:pt x="279" y="12"/>
                  </a:lnTo>
                  <a:lnTo>
                    <a:pt x="289" y="10"/>
                  </a:lnTo>
                  <a:lnTo>
                    <a:pt x="292" y="9"/>
                  </a:lnTo>
                  <a:lnTo>
                    <a:pt x="296" y="10"/>
                  </a:lnTo>
                  <a:lnTo>
                    <a:pt x="302" y="13"/>
                  </a:lnTo>
                  <a:lnTo>
                    <a:pt x="305" y="13"/>
                  </a:lnTo>
                  <a:lnTo>
                    <a:pt x="309" y="14"/>
                  </a:lnTo>
                  <a:lnTo>
                    <a:pt x="319" y="13"/>
                  </a:lnTo>
                  <a:lnTo>
                    <a:pt x="328" y="13"/>
                  </a:lnTo>
                  <a:lnTo>
                    <a:pt x="330" y="13"/>
                  </a:lnTo>
                  <a:lnTo>
                    <a:pt x="333" y="13"/>
                  </a:lnTo>
                  <a:lnTo>
                    <a:pt x="339" y="14"/>
                  </a:lnTo>
                  <a:lnTo>
                    <a:pt x="342" y="17"/>
                  </a:lnTo>
                  <a:lnTo>
                    <a:pt x="344" y="20"/>
                  </a:lnTo>
                  <a:lnTo>
                    <a:pt x="346" y="20"/>
                  </a:lnTo>
                  <a:lnTo>
                    <a:pt x="349" y="23"/>
                  </a:lnTo>
                  <a:lnTo>
                    <a:pt x="349" y="23"/>
                  </a:lnTo>
                  <a:lnTo>
                    <a:pt x="354" y="23"/>
                  </a:lnTo>
                  <a:lnTo>
                    <a:pt x="359" y="21"/>
                  </a:lnTo>
                  <a:lnTo>
                    <a:pt x="363" y="20"/>
                  </a:lnTo>
                  <a:lnTo>
                    <a:pt x="370" y="21"/>
                  </a:lnTo>
                  <a:lnTo>
                    <a:pt x="374" y="23"/>
                  </a:lnTo>
                  <a:lnTo>
                    <a:pt x="377" y="24"/>
                  </a:lnTo>
                  <a:lnTo>
                    <a:pt x="387" y="29"/>
                  </a:lnTo>
                  <a:lnTo>
                    <a:pt x="395" y="33"/>
                  </a:lnTo>
                  <a:lnTo>
                    <a:pt x="404" y="36"/>
                  </a:lnTo>
                  <a:lnTo>
                    <a:pt x="413" y="37"/>
                  </a:lnTo>
                  <a:lnTo>
                    <a:pt x="420" y="38"/>
                  </a:lnTo>
                  <a:lnTo>
                    <a:pt x="422" y="38"/>
                  </a:lnTo>
                  <a:lnTo>
                    <a:pt x="425" y="38"/>
                  </a:lnTo>
                  <a:lnTo>
                    <a:pt x="428" y="40"/>
                  </a:lnTo>
                  <a:lnTo>
                    <a:pt x="430" y="41"/>
                  </a:lnTo>
                  <a:lnTo>
                    <a:pt x="432" y="45"/>
                  </a:lnTo>
                  <a:lnTo>
                    <a:pt x="435" y="48"/>
                  </a:lnTo>
                  <a:lnTo>
                    <a:pt x="441" y="51"/>
                  </a:lnTo>
                  <a:lnTo>
                    <a:pt x="446" y="53"/>
                  </a:lnTo>
                  <a:lnTo>
                    <a:pt x="455" y="57"/>
                  </a:lnTo>
                  <a:lnTo>
                    <a:pt x="461" y="60"/>
                  </a:lnTo>
                  <a:lnTo>
                    <a:pt x="468" y="62"/>
                  </a:lnTo>
                  <a:lnTo>
                    <a:pt x="473" y="62"/>
                  </a:lnTo>
                  <a:lnTo>
                    <a:pt x="481" y="62"/>
                  </a:lnTo>
                  <a:lnTo>
                    <a:pt x="486" y="62"/>
                  </a:lnTo>
                  <a:lnTo>
                    <a:pt x="489" y="62"/>
                  </a:lnTo>
                  <a:lnTo>
                    <a:pt x="495" y="62"/>
                  </a:lnTo>
                  <a:lnTo>
                    <a:pt x="496" y="62"/>
                  </a:lnTo>
                  <a:lnTo>
                    <a:pt x="498" y="64"/>
                  </a:lnTo>
                  <a:lnTo>
                    <a:pt x="499" y="65"/>
                  </a:lnTo>
                  <a:lnTo>
                    <a:pt x="500" y="68"/>
                  </a:lnTo>
                  <a:lnTo>
                    <a:pt x="499" y="70"/>
                  </a:lnTo>
                  <a:lnTo>
                    <a:pt x="498" y="74"/>
                  </a:lnTo>
                  <a:lnTo>
                    <a:pt x="498" y="77"/>
                  </a:lnTo>
                  <a:lnTo>
                    <a:pt x="499" y="79"/>
                  </a:lnTo>
                  <a:lnTo>
                    <a:pt x="503" y="81"/>
                  </a:lnTo>
                  <a:lnTo>
                    <a:pt x="505" y="84"/>
                  </a:lnTo>
                  <a:lnTo>
                    <a:pt x="507" y="87"/>
                  </a:lnTo>
                  <a:lnTo>
                    <a:pt x="512" y="89"/>
                  </a:lnTo>
                  <a:lnTo>
                    <a:pt x="516" y="91"/>
                  </a:lnTo>
                  <a:lnTo>
                    <a:pt x="519" y="91"/>
                  </a:lnTo>
                  <a:lnTo>
                    <a:pt x="522" y="89"/>
                  </a:lnTo>
                  <a:lnTo>
                    <a:pt x="523" y="91"/>
                  </a:lnTo>
                  <a:lnTo>
                    <a:pt x="523" y="95"/>
                  </a:lnTo>
                  <a:lnTo>
                    <a:pt x="522" y="101"/>
                  </a:lnTo>
                  <a:lnTo>
                    <a:pt x="523" y="105"/>
                  </a:lnTo>
                  <a:lnTo>
                    <a:pt x="527" y="106"/>
                  </a:lnTo>
                  <a:lnTo>
                    <a:pt x="529" y="105"/>
                  </a:lnTo>
                  <a:lnTo>
                    <a:pt x="530" y="104"/>
                  </a:lnTo>
                  <a:lnTo>
                    <a:pt x="530" y="101"/>
                  </a:lnTo>
                  <a:lnTo>
                    <a:pt x="532" y="99"/>
                  </a:lnTo>
                  <a:lnTo>
                    <a:pt x="534" y="97"/>
                  </a:lnTo>
                  <a:lnTo>
                    <a:pt x="539" y="98"/>
                  </a:lnTo>
                  <a:lnTo>
                    <a:pt x="540" y="99"/>
                  </a:lnTo>
                  <a:lnTo>
                    <a:pt x="543" y="104"/>
                  </a:lnTo>
                  <a:lnTo>
                    <a:pt x="543" y="106"/>
                  </a:lnTo>
                  <a:lnTo>
                    <a:pt x="544" y="111"/>
                  </a:lnTo>
                  <a:lnTo>
                    <a:pt x="550" y="111"/>
                  </a:lnTo>
                  <a:lnTo>
                    <a:pt x="553" y="109"/>
                  </a:lnTo>
                  <a:lnTo>
                    <a:pt x="559" y="106"/>
                  </a:lnTo>
                  <a:lnTo>
                    <a:pt x="560" y="105"/>
                  </a:lnTo>
                  <a:lnTo>
                    <a:pt x="560" y="102"/>
                  </a:lnTo>
                  <a:lnTo>
                    <a:pt x="566" y="102"/>
                  </a:lnTo>
                  <a:lnTo>
                    <a:pt x="568" y="102"/>
                  </a:lnTo>
                  <a:lnTo>
                    <a:pt x="571" y="102"/>
                  </a:lnTo>
                  <a:lnTo>
                    <a:pt x="573" y="104"/>
                  </a:lnTo>
                  <a:lnTo>
                    <a:pt x="578" y="105"/>
                  </a:lnTo>
                  <a:lnTo>
                    <a:pt x="584" y="106"/>
                  </a:lnTo>
                  <a:lnTo>
                    <a:pt x="590" y="111"/>
                  </a:lnTo>
                  <a:lnTo>
                    <a:pt x="595" y="112"/>
                  </a:lnTo>
                  <a:lnTo>
                    <a:pt x="598" y="112"/>
                  </a:lnTo>
                  <a:lnTo>
                    <a:pt x="600" y="109"/>
                  </a:lnTo>
                  <a:lnTo>
                    <a:pt x="602" y="108"/>
                  </a:lnTo>
                  <a:lnTo>
                    <a:pt x="604" y="109"/>
                  </a:lnTo>
                  <a:lnTo>
                    <a:pt x="604" y="109"/>
                  </a:lnTo>
                  <a:lnTo>
                    <a:pt x="608" y="108"/>
                  </a:lnTo>
                  <a:lnTo>
                    <a:pt x="608" y="108"/>
                  </a:lnTo>
                  <a:lnTo>
                    <a:pt x="610" y="106"/>
                  </a:lnTo>
                  <a:lnTo>
                    <a:pt x="610" y="108"/>
                  </a:lnTo>
                  <a:lnTo>
                    <a:pt x="617" y="111"/>
                  </a:lnTo>
                  <a:lnTo>
                    <a:pt x="617" y="109"/>
                  </a:lnTo>
                  <a:lnTo>
                    <a:pt x="619" y="109"/>
                  </a:lnTo>
                  <a:lnTo>
                    <a:pt x="622" y="109"/>
                  </a:lnTo>
                  <a:lnTo>
                    <a:pt x="625" y="108"/>
                  </a:lnTo>
                  <a:lnTo>
                    <a:pt x="627" y="105"/>
                  </a:lnTo>
                  <a:lnTo>
                    <a:pt x="631" y="102"/>
                  </a:lnTo>
                  <a:lnTo>
                    <a:pt x="634" y="99"/>
                  </a:lnTo>
                  <a:lnTo>
                    <a:pt x="636" y="99"/>
                  </a:lnTo>
                  <a:lnTo>
                    <a:pt x="642" y="99"/>
                  </a:lnTo>
                  <a:lnTo>
                    <a:pt x="644" y="99"/>
                  </a:lnTo>
                  <a:lnTo>
                    <a:pt x="645" y="99"/>
                  </a:lnTo>
                  <a:lnTo>
                    <a:pt x="652" y="101"/>
                  </a:lnTo>
                  <a:lnTo>
                    <a:pt x="661" y="101"/>
                  </a:lnTo>
                  <a:lnTo>
                    <a:pt x="683" y="102"/>
                  </a:lnTo>
                  <a:lnTo>
                    <a:pt x="696" y="104"/>
                  </a:lnTo>
                  <a:lnTo>
                    <a:pt x="710" y="105"/>
                  </a:lnTo>
                  <a:lnTo>
                    <a:pt x="726" y="106"/>
                  </a:lnTo>
                  <a:lnTo>
                    <a:pt x="746" y="108"/>
                  </a:lnTo>
                  <a:lnTo>
                    <a:pt x="741" y="115"/>
                  </a:lnTo>
                  <a:lnTo>
                    <a:pt x="739" y="122"/>
                  </a:lnTo>
                  <a:lnTo>
                    <a:pt x="736" y="132"/>
                  </a:lnTo>
                  <a:lnTo>
                    <a:pt x="731" y="140"/>
                  </a:lnTo>
                  <a:lnTo>
                    <a:pt x="727" y="150"/>
                  </a:lnTo>
                  <a:lnTo>
                    <a:pt x="723" y="159"/>
                  </a:lnTo>
                  <a:lnTo>
                    <a:pt x="721" y="163"/>
                  </a:lnTo>
                  <a:lnTo>
                    <a:pt x="720" y="166"/>
                  </a:lnTo>
                  <a:lnTo>
                    <a:pt x="713" y="179"/>
                  </a:lnTo>
                  <a:lnTo>
                    <a:pt x="703" y="200"/>
                  </a:lnTo>
                  <a:lnTo>
                    <a:pt x="692" y="221"/>
                  </a:lnTo>
                  <a:lnTo>
                    <a:pt x="683" y="239"/>
                  </a:lnTo>
                  <a:lnTo>
                    <a:pt x="676" y="251"/>
                  </a:lnTo>
                  <a:lnTo>
                    <a:pt x="669" y="264"/>
                  </a:lnTo>
                  <a:lnTo>
                    <a:pt x="662" y="278"/>
                  </a:lnTo>
                  <a:lnTo>
                    <a:pt x="656" y="292"/>
                  </a:lnTo>
                  <a:lnTo>
                    <a:pt x="652" y="306"/>
                  </a:lnTo>
                  <a:lnTo>
                    <a:pt x="645" y="320"/>
                  </a:lnTo>
                  <a:lnTo>
                    <a:pt x="644" y="325"/>
                  </a:lnTo>
                  <a:lnTo>
                    <a:pt x="639" y="332"/>
                  </a:lnTo>
                  <a:lnTo>
                    <a:pt x="612" y="330"/>
                  </a:lnTo>
                  <a:lnTo>
                    <a:pt x="607" y="330"/>
                  </a:lnTo>
                  <a:lnTo>
                    <a:pt x="575" y="329"/>
                  </a:lnTo>
                  <a:lnTo>
                    <a:pt x="543" y="326"/>
                  </a:lnTo>
                  <a:lnTo>
                    <a:pt x="526" y="326"/>
                  </a:lnTo>
                  <a:lnTo>
                    <a:pt x="492" y="326"/>
                  </a:lnTo>
                  <a:lnTo>
                    <a:pt x="486" y="336"/>
                  </a:lnTo>
                  <a:lnTo>
                    <a:pt x="482" y="346"/>
                  </a:lnTo>
                  <a:lnTo>
                    <a:pt x="479" y="350"/>
                  </a:lnTo>
                  <a:lnTo>
                    <a:pt x="466" y="351"/>
                  </a:lnTo>
                  <a:lnTo>
                    <a:pt x="448" y="351"/>
                  </a:lnTo>
                  <a:lnTo>
                    <a:pt x="441" y="349"/>
                  </a:lnTo>
                  <a:lnTo>
                    <a:pt x="430" y="349"/>
                  </a:lnTo>
                  <a:lnTo>
                    <a:pt x="391" y="349"/>
                  </a:lnTo>
                  <a:lnTo>
                    <a:pt x="369" y="350"/>
                  </a:lnTo>
                  <a:lnTo>
                    <a:pt x="359" y="350"/>
                  </a:lnTo>
                  <a:lnTo>
                    <a:pt x="353" y="354"/>
                  </a:lnTo>
                  <a:lnTo>
                    <a:pt x="352" y="358"/>
                  </a:lnTo>
                  <a:lnTo>
                    <a:pt x="352" y="363"/>
                  </a:lnTo>
                  <a:lnTo>
                    <a:pt x="352" y="367"/>
                  </a:lnTo>
                  <a:lnTo>
                    <a:pt x="347" y="370"/>
                  </a:lnTo>
                  <a:lnTo>
                    <a:pt x="343" y="368"/>
                  </a:lnTo>
                  <a:lnTo>
                    <a:pt x="334" y="367"/>
                  </a:lnTo>
                  <a:lnTo>
                    <a:pt x="330" y="368"/>
                  </a:lnTo>
                  <a:lnTo>
                    <a:pt x="323" y="373"/>
                  </a:lnTo>
                  <a:lnTo>
                    <a:pt x="316" y="375"/>
                  </a:lnTo>
                  <a:lnTo>
                    <a:pt x="315" y="375"/>
                  </a:lnTo>
                  <a:lnTo>
                    <a:pt x="306" y="375"/>
                  </a:lnTo>
                  <a:lnTo>
                    <a:pt x="301" y="374"/>
                  </a:lnTo>
                  <a:lnTo>
                    <a:pt x="298" y="370"/>
                  </a:lnTo>
                  <a:lnTo>
                    <a:pt x="293" y="364"/>
                  </a:lnTo>
                  <a:lnTo>
                    <a:pt x="285" y="361"/>
                  </a:lnTo>
                  <a:lnTo>
                    <a:pt x="265" y="361"/>
                  </a:lnTo>
                  <a:lnTo>
                    <a:pt x="247" y="361"/>
                  </a:lnTo>
                  <a:lnTo>
                    <a:pt x="230" y="361"/>
                  </a:lnTo>
                  <a:lnTo>
                    <a:pt x="221" y="358"/>
                  </a:lnTo>
                  <a:lnTo>
                    <a:pt x="210" y="354"/>
                  </a:lnTo>
                  <a:lnTo>
                    <a:pt x="205" y="354"/>
                  </a:lnTo>
                  <a:lnTo>
                    <a:pt x="200" y="353"/>
                  </a:lnTo>
                  <a:lnTo>
                    <a:pt x="190" y="351"/>
                  </a:lnTo>
                  <a:lnTo>
                    <a:pt x="177" y="351"/>
                  </a:lnTo>
                  <a:lnTo>
                    <a:pt x="176" y="351"/>
                  </a:lnTo>
                  <a:lnTo>
                    <a:pt x="176" y="349"/>
                  </a:lnTo>
                  <a:lnTo>
                    <a:pt x="172" y="349"/>
                  </a:lnTo>
                  <a:lnTo>
                    <a:pt x="162" y="350"/>
                  </a:lnTo>
                  <a:lnTo>
                    <a:pt x="150" y="350"/>
                  </a:lnTo>
                  <a:lnTo>
                    <a:pt x="139" y="351"/>
                  </a:lnTo>
                  <a:lnTo>
                    <a:pt x="129" y="351"/>
                  </a:lnTo>
                  <a:lnTo>
                    <a:pt x="115" y="350"/>
                  </a:lnTo>
                  <a:lnTo>
                    <a:pt x="105" y="347"/>
                  </a:lnTo>
                  <a:lnTo>
                    <a:pt x="98" y="341"/>
                  </a:lnTo>
                  <a:lnTo>
                    <a:pt x="92" y="336"/>
                  </a:lnTo>
                  <a:lnTo>
                    <a:pt x="85" y="327"/>
                  </a:lnTo>
                  <a:lnTo>
                    <a:pt x="78" y="316"/>
                  </a:lnTo>
                  <a:lnTo>
                    <a:pt x="71" y="308"/>
                  </a:lnTo>
                  <a:lnTo>
                    <a:pt x="65" y="303"/>
                  </a:lnTo>
                  <a:lnTo>
                    <a:pt x="54" y="299"/>
                  </a:lnTo>
                  <a:lnTo>
                    <a:pt x="47" y="292"/>
                  </a:lnTo>
                  <a:lnTo>
                    <a:pt x="41" y="286"/>
                  </a:lnTo>
                  <a:lnTo>
                    <a:pt x="34" y="278"/>
                  </a:lnTo>
                  <a:lnTo>
                    <a:pt x="27" y="268"/>
                  </a:lnTo>
                  <a:lnTo>
                    <a:pt x="20" y="255"/>
                  </a:lnTo>
                  <a:lnTo>
                    <a:pt x="10" y="241"/>
                  </a:lnTo>
                  <a:lnTo>
                    <a:pt x="0" y="223"/>
                  </a:lnTo>
                  <a:lnTo>
                    <a:pt x="3" y="217"/>
                  </a:lnTo>
                  <a:lnTo>
                    <a:pt x="6" y="204"/>
                  </a:lnTo>
                  <a:lnTo>
                    <a:pt x="6" y="197"/>
                  </a:lnTo>
                  <a:lnTo>
                    <a:pt x="7" y="194"/>
                  </a:lnTo>
                  <a:lnTo>
                    <a:pt x="13" y="190"/>
                  </a:lnTo>
                  <a:lnTo>
                    <a:pt x="24" y="190"/>
                  </a:lnTo>
                  <a:lnTo>
                    <a:pt x="30" y="174"/>
                  </a:lnTo>
                  <a:lnTo>
                    <a:pt x="41" y="181"/>
                  </a:lnTo>
                  <a:lnTo>
                    <a:pt x="45" y="183"/>
                  </a:lnTo>
                  <a:lnTo>
                    <a:pt x="48" y="184"/>
                  </a:lnTo>
                  <a:lnTo>
                    <a:pt x="52" y="186"/>
                  </a:lnTo>
                  <a:lnTo>
                    <a:pt x="58" y="187"/>
                  </a:lnTo>
                  <a:lnTo>
                    <a:pt x="61" y="186"/>
                  </a:lnTo>
                  <a:lnTo>
                    <a:pt x="64" y="186"/>
                  </a:lnTo>
                  <a:lnTo>
                    <a:pt x="68" y="187"/>
                  </a:lnTo>
                  <a:lnTo>
                    <a:pt x="71" y="189"/>
                  </a:lnTo>
                  <a:lnTo>
                    <a:pt x="72" y="191"/>
                  </a:lnTo>
                  <a:lnTo>
                    <a:pt x="74" y="191"/>
                  </a:lnTo>
                  <a:lnTo>
                    <a:pt x="77" y="194"/>
                  </a:lnTo>
                  <a:lnTo>
                    <a:pt x="79" y="194"/>
                  </a:lnTo>
                  <a:lnTo>
                    <a:pt x="85" y="197"/>
                  </a:lnTo>
                  <a:lnTo>
                    <a:pt x="86" y="197"/>
                  </a:lnTo>
                  <a:lnTo>
                    <a:pt x="89" y="196"/>
                  </a:lnTo>
                  <a:lnTo>
                    <a:pt x="91" y="194"/>
                  </a:lnTo>
                  <a:lnTo>
                    <a:pt x="92" y="193"/>
                  </a:lnTo>
                  <a:lnTo>
                    <a:pt x="92" y="191"/>
                  </a:lnTo>
                  <a:lnTo>
                    <a:pt x="92" y="190"/>
                  </a:lnTo>
                  <a:lnTo>
                    <a:pt x="92" y="186"/>
                  </a:lnTo>
                  <a:lnTo>
                    <a:pt x="92" y="180"/>
                  </a:lnTo>
                  <a:lnTo>
                    <a:pt x="94" y="179"/>
                  </a:lnTo>
                  <a:lnTo>
                    <a:pt x="94" y="176"/>
                  </a:lnTo>
                  <a:lnTo>
                    <a:pt x="94" y="174"/>
                  </a:lnTo>
                  <a:lnTo>
                    <a:pt x="94" y="172"/>
                  </a:lnTo>
                  <a:lnTo>
                    <a:pt x="95" y="169"/>
                  </a:lnTo>
                  <a:lnTo>
                    <a:pt x="98" y="163"/>
                  </a:lnTo>
                  <a:lnTo>
                    <a:pt x="98" y="160"/>
                  </a:lnTo>
                  <a:lnTo>
                    <a:pt x="99" y="159"/>
                  </a:lnTo>
                  <a:lnTo>
                    <a:pt x="101" y="156"/>
                  </a:lnTo>
                  <a:lnTo>
                    <a:pt x="102" y="156"/>
                  </a:lnTo>
                  <a:lnTo>
                    <a:pt x="103" y="153"/>
                  </a:lnTo>
                  <a:lnTo>
                    <a:pt x="105" y="152"/>
                  </a:lnTo>
                  <a:lnTo>
                    <a:pt x="106" y="149"/>
                  </a:lnTo>
                  <a:lnTo>
                    <a:pt x="109" y="143"/>
                  </a:lnTo>
                  <a:lnTo>
                    <a:pt x="111" y="140"/>
                  </a:lnTo>
                  <a:lnTo>
                    <a:pt x="111" y="138"/>
                  </a:lnTo>
                  <a:lnTo>
                    <a:pt x="111" y="132"/>
                  </a:lnTo>
                  <a:lnTo>
                    <a:pt x="109" y="126"/>
                  </a:lnTo>
                  <a:lnTo>
                    <a:pt x="109" y="125"/>
                  </a:lnTo>
                  <a:lnTo>
                    <a:pt x="109" y="125"/>
                  </a:lnTo>
                  <a:lnTo>
                    <a:pt x="111" y="122"/>
                  </a:lnTo>
                  <a:lnTo>
                    <a:pt x="111" y="121"/>
                  </a:lnTo>
                  <a:lnTo>
                    <a:pt x="111" y="118"/>
                  </a:lnTo>
                  <a:lnTo>
                    <a:pt x="118" y="108"/>
                  </a:lnTo>
                  <a:lnTo>
                    <a:pt x="118" y="105"/>
                  </a:lnTo>
                  <a:lnTo>
                    <a:pt x="113" y="99"/>
                  </a:lnTo>
                  <a:lnTo>
                    <a:pt x="113" y="98"/>
                  </a:lnTo>
                  <a:lnTo>
                    <a:pt x="113" y="97"/>
                  </a:lnTo>
                  <a:lnTo>
                    <a:pt x="119" y="97"/>
                  </a:lnTo>
                  <a:lnTo>
                    <a:pt x="123" y="95"/>
                  </a:lnTo>
                  <a:lnTo>
                    <a:pt x="130" y="92"/>
                  </a:lnTo>
                  <a:lnTo>
                    <a:pt x="138" y="87"/>
                  </a:lnTo>
                  <a:lnTo>
                    <a:pt x="142" y="79"/>
                  </a:lnTo>
                  <a:lnTo>
                    <a:pt x="143" y="77"/>
                  </a:lnTo>
                  <a:lnTo>
                    <a:pt x="143" y="74"/>
                  </a:lnTo>
                  <a:lnTo>
                    <a:pt x="143" y="70"/>
                  </a:lnTo>
                  <a:lnTo>
                    <a:pt x="145" y="67"/>
                  </a:lnTo>
                  <a:lnTo>
                    <a:pt x="147" y="67"/>
                  </a:lnTo>
                  <a:lnTo>
                    <a:pt x="150" y="67"/>
                  </a:lnTo>
                  <a:lnTo>
                    <a:pt x="152" y="65"/>
                  </a:lnTo>
                  <a:lnTo>
                    <a:pt x="155" y="64"/>
                  </a:lnTo>
                  <a:lnTo>
                    <a:pt x="155" y="60"/>
                  </a:lnTo>
                  <a:lnTo>
                    <a:pt x="153" y="60"/>
                  </a:lnTo>
                  <a:lnTo>
                    <a:pt x="152" y="57"/>
                  </a:lnTo>
                  <a:lnTo>
                    <a:pt x="152" y="57"/>
                  </a:lnTo>
                  <a:lnTo>
                    <a:pt x="150" y="55"/>
                  </a:lnTo>
                  <a:lnTo>
                    <a:pt x="150" y="51"/>
                  </a:lnTo>
                  <a:lnTo>
                    <a:pt x="152" y="48"/>
                  </a:lnTo>
                  <a:lnTo>
                    <a:pt x="152" y="44"/>
                  </a:lnTo>
                  <a:lnTo>
                    <a:pt x="152" y="41"/>
                  </a:lnTo>
                  <a:lnTo>
                    <a:pt x="153" y="26"/>
                  </a:lnTo>
                  <a:lnTo>
                    <a:pt x="153" y="13"/>
                  </a:lnTo>
                  <a:lnTo>
                    <a:pt x="153" y="12"/>
                  </a:lnTo>
                  <a:lnTo>
                    <a:pt x="155" y="9"/>
                  </a:lnTo>
                  <a:lnTo>
                    <a:pt x="155" y="0"/>
                  </a:lnTo>
                  <a:lnTo>
                    <a:pt x="204" y="0"/>
                  </a:lnTo>
                  <a:lnTo>
                    <a:pt x="245" y="2"/>
                  </a:lnTo>
                  <a:lnTo>
                    <a:pt x="254" y="4"/>
                  </a:lnTo>
                  <a:lnTo>
                    <a:pt x="259" y="7"/>
                  </a:lnTo>
                  <a:lnTo>
                    <a:pt x="266" y="10"/>
                  </a:lnTo>
                  <a:lnTo>
                    <a:pt x="272" y="12"/>
                  </a:lnTo>
                  <a:close/>
                </a:path>
              </a:pathLst>
            </a:custGeom>
            <a:grp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3" name="Freeform 31">
              <a:extLst>
                <a:ext uri="{FF2B5EF4-FFF2-40B4-BE49-F238E27FC236}">
                  <a16:creationId xmlns:a16="http://schemas.microsoft.com/office/drawing/2014/main" id="{9E3AFEF6-3C3B-A418-6094-46F1CE5AF7EA}"/>
                </a:ext>
              </a:extLst>
            </p:cNvPr>
            <p:cNvSpPr>
              <a:spLocks/>
            </p:cNvSpPr>
            <p:nvPr/>
          </p:nvSpPr>
          <p:spPr bwMode="auto">
            <a:xfrm>
              <a:off x="1931" y="1286"/>
              <a:ext cx="1807" cy="681"/>
            </a:xfrm>
            <a:custGeom>
              <a:avLst/>
              <a:gdLst>
                <a:gd name="T0" fmla="*/ 167 w 1807"/>
                <a:gd name="T1" fmla="*/ 44 h 681"/>
                <a:gd name="T2" fmla="*/ 185 w 1807"/>
                <a:gd name="T3" fmla="*/ 38 h 681"/>
                <a:gd name="T4" fmla="*/ 202 w 1807"/>
                <a:gd name="T5" fmla="*/ 64 h 681"/>
                <a:gd name="T6" fmla="*/ 244 w 1807"/>
                <a:gd name="T7" fmla="*/ 72 h 681"/>
                <a:gd name="T8" fmla="*/ 266 w 1807"/>
                <a:gd name="T9" fmla="*/ 58 h 681"/>
                <a:gd name="T10" fmla="*/ 270 w 1807"/>
                <a:gd name="T11" fmla="*/ 58 h 681"/>
                <a:gd name="T12" fmla="*/ 277 w 1807"/>
                <a:gd name="T13" fmla="*/ 58 h 681"/>
                <a:gd name="T14" fmla="*/ 284 w 1807"/>
                <a:gd name="T15" fmla="*/ 59 h 681"/>
                <a:gd name="T16" fmla="*/ 286 w 1807"/>
                <a:gd name="T17" fmla="*/ 54 h 681"/>
                <a:gd name="T18" fmla="*/ 288 w 1807"/>
                <a:gd name="T19" fmla="*/ 48 h 681"/>
                <a:gd name="T20" fmla="*/ 290 w 1807"/>
                <a:gd name="T21" fmla="*/ 44 h 681"/>
                <a:gd name="T22" fmla="*/ 290 w 1807"/>
                <a:gd name="T23" fmla="*/ 39 h 681"/>
                <a:gd name="T24" fmla="*/ 314 w 1807"/>
                <a:gd name="T25" fmla="*/ 54 h 681"/>
                <a:gd name="T26" fmla="*/ 359 w 1807"/>
                <a:gd name="T27" fmla="*/ 81 h 681"/>
                <a:gd name="T28" fmla="*/ 416 w 1807"/>
                <a:gd name="T29" fmla="*/ 86 h 681"/>
                <a:gd name="T30" fmla="*/ 462 w 1807"/>
                <a:gd name="T31" fmla="*/ 69 h 681"/>
                <a:gd name="T32" fmla="*/ 523 w 1807"/>
                <a:gd name="T33" fmla="*/ 75 h 681"/>
                <a:gd name="T34" fmla="*/ 540 w 1807"/>
                <a:gd name="T35" fmla="*/ 112 h 681"/>
                <a:gd name="T36" fmla="*/ 1807 w 1807"/>
                <a:gd name="T37" fmla="*/ 494 h 681"/>
                <a:gd name="T38" fmla="*/ 1543 w 1807"/>
                <a:gd name="T39" fmla="*/ 559 h 681"/>
                <a:gd name="T40" fmla="*/ 1249 w 1807"/>
                <a:gd name="T41" fmla="*/ 632 h 681"/>
                <a:gd name="T42" fmla="*/ 840 w 1807"/>
                <a:gd name="T43" fmla="*/ 488 h 681"/>
                <a:gd name="T44" fmla="*/ 810 w 1807"/>
                <a:gd name="T45" fmla="*/ 488 h 681"/>
                <a:gd name="T46" fmla="*/ 745 w 1807"/>
                <a:gd name="T47" fmla="*/ 504 h 681"/>
                <a:gd name="T48" fmla="*/ 684 w 1807"/>
                <a:gd name="T49" fmla="*/ 507 h 681"/>
                <a:gd name="T50" fmla="*/ 642 w 1807"/>
                <a:gd name="T51" fmla="*/ 476 h 681"/>
                <a:gd name="T52" fmla="*/ 601 w 1807"/>
                <a:gd name="T53" fmla="*/ 435 h 681"/>
                <a:gd name="T54" fmla="*/ 520 w 1807"/>
                <a:gd name="T55" fmla="*/ 351 h 681"/>
                <a:gd name="T56" fmla="*/ 512 w 1807"/>
                <a:gd name="T57" fmla="*/ 310 h 681"/>
                <a:gd name="T58" fmla="*/ 560 w 1807"/>
                <a:gd name="T59" fmla="*/ 239 h 681"/>
                <a:gd name="T60" fmla="*/ 468 w 1807"/>
                <a:gd name="T61" fmla="*/ 179 h 681"/>
                <a:gd name="T62" fmla="*/ 396 w 1807"/>
                <a:gd name="T63" fmla="*/ 182 h 681"/>
                <a:gd name="T64" fmla="*/ 212 w 1807"/>
                <a:gd name="T65" fmla="*/ 226 h 681"/>
                <a:gd name="T66" fmla="*/ 171 w 1807"/>
                <a:gd name="T67" fmla="*/ 227 h 681"/>
                <a:gd name="T68" fmla="*/ 160 w 1807"/>
                <a:gd name="T69" fmla="*/ 214 h 681"/>
                <a:gd name="T70" fmla="*/ 150 w 1807"/>
                <a:gd name="T71" fmla="*/ 217 h 681"/>
                <a:gd name="T72" fmla="*/ 140 w 1807"/>
                <a:gd name="T73" fmla="*/ 219 h 681"/>
                <a:gd name="T74" fmla="*/ 119 w 1807"/>
                <a:gd name="T75" fmla="*/ 212 h 681"/>
                <a:gd name="T76" fmla="*/ 114 w 1807"/>
                <a:gd name="T77" fmla="*/ 209 h 681"/>
                <a:gd name="T78" fmla="*/ 113 w 1807"/>
                <a:gd name="T79" fmla="*/ 200 h 681"/>
                <a:gd name="T80" fmla="*/ 110 w 1807"/>
                <a:gd name="T81" fmla="*/ 191 h 681"/>
                <a:gd name="T82" fmla="*/ 92 w 1807"/>
                <a:gd name="T83" fmla="*/ 178 h 681"/>
                <a:gd name="T84" fmla="*/ 79 w 1807"/>
                <a:gd name="T85" fmla="*/ 171 h 681"/>
                <a:gd name="T86" fmla="*/ 75 w 1807"/>
                <a:gd name="T87" fmla="*/ 161 h 681"/>
                <a:gd name="T88" fmla="*/ 72 w 1807"/>
                <a:gd name="T89" fmla="*/ 151 h 681"/>
                <a:gd name="T90" fmla="*/ 61 w 1807"/>
                <a:gd name="T91" fmla="*/ 151 h 681"/>
                <a:gd name="T92" fmla="*/ 47 w 1807"/>
                <a:gd name="T93" fmla="*/ 145 h 681"/>
                <a:gd name="T94" fmla="*/ 34 w 1807"/>
                <a:gd name="T95" fmla="*/ 133 h 681"/>
                <a:gd name="T96" fmla="*/ 21 w 1807"/>
                <a:gd name="T97" fmla="*/ 134 h 681"/>
                <a:gd name="T98" fmla="*/ 15 w 1807"/>
                <a:gd name="T99" fmla="*/ 117 h 681"/>
                <a:gd name="T100" fmla="*/ 3 w 1807"/>
                <a:gd name="T101" fmla="*/ 99 h 681"/>
                <a:gd name="T102" fmla="*/ 11 w 1807"/>
                <a:gd name="T103" fmla="*/ 69 h 681"/>
                <a:gd name="T104" fmla="*/ 39 w 1807"/>
                <a:gd name="T105" fmla="*/ 39 h 681"/>
                <a:gd name="T106" fmla="*/ 55 w 1807"/>
                <a:gd name="T107" fmla="*/ 37 h 681"/>
                <a:gd name="T108" fmla="*/ 80 w 1807"/>
                <a:gd name="T109" fmla="*/ 35 h 681"/>
                <a:gd name="T110" fmla="*/ 96 w 1807"/>
                <a:gd name="T111" fmla="*/ 20 h 681"/>
                <a:gd name="T112" fmla="*/ 123 w 1807"/>
                <a:gd name="T113" fmla="*/ 6 h 681"/>
                <a:gd name="T114" fmla="*/ 138 w 1807"/>
                <a:gd name="T115" fmla="*/ 33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807" h="681">
                  <a:moveTo>
                    <a:pt x="137" y="38"/>
                  </a:moveTo>
                  <a:lnTo>
                    <a:pt x="140" y="38"/>
                  </a:lnTo>
                  <a:lnTo>
                    <a:pt x="144" y="38"/>
                  </a:lnTo>
                  <a:lnTo>
                    <a:pt x="151" y="38"/>
                  </a:lnTo>
                  <a:lnTo>
                    <a:pt x="161" y="41"/>
                  </a:lnTo>
                  <a:lnTo>
                    <a:pt x="167" y="44"/>
                  </a:lnTo>
                  <a:lnTo>
                    <a:pt x="169" y="48"/>
                  </a:lnTo>
                  <a:lnTo>
                    <a:pt x="172" y="44"/>
                  </a:lnTo>
                  <a:lnTo>
                    <a:pt x="174" y="39"/>
                  </a:lnTo>
                  <a:lnTo>
                    <a:pt x="178" y="38"/>
                  </a:lnTo>
                  <a:lnTo>
                    <a:pt x="182" y="37"/>
                  </a:lnTo>
                  <a:lnTo>
                    <a:pt x="185" y="38"/>
                  </a:lnTo>
                  <a:lnTo>
                    <a:pt x="186" y="38"/>
                  </a:lnTo>
                  <a:lnTo>
                    <a:pt x="188" y="39"/>
                  </a:lnTo>
                  <a:lnTo>
                    <a:pt x="188" y="45"/>
                  </a:lnTo>
                  <a:lnTo>
                    <a:pt x="189" y="51"/>
                  </a:lnTo>
                  <a:lnTo>
                    <a:pt x="194" y="58"/>
                  </a:lnTo>
                  <a:lnTo>
                    <a:pt x="202" y="64"/>
                  </a:lnTo>
                  <a:lnTo>
                    <a:pt x="211" y="66"/>
                  </a:lnTo>
                  <a:lnTo>
                    <a:pt x="216" y="68"/>
                  </a:lnTo>
                  <a:lnTo>
                    <a:pt x="223" y="71"/>
                  </a:lnTo>
                  <a:lnTo>
                    <a:pt x="233" y="76"/>
                  </a:lnTo>
                  <a:lnTo>
                    <a:pt x="239" y="76"/>
                  </a:lnTo>
                  <a:lnTo>
                    <a:pt x="244" y="72"/>
                  </a:lnTo>
                  <a:lnTo>
                    <a:pt x="246" y="66"/>
                  </a:lnTo>
                  <a:lnTo>
                    <a:pt x="247" y="64"/>
                  </a:lnTo>
                  <a:lnTo>
                    <a:pt x="256" y="64"/>
                  </a:lnTo>
                  <a:lnTo>
                    <a:pt x="260" y="61"/>
                  </a:lnTo>
                  <a:lnTo>
                    <a:pt x="266" y="59"/>
                  </a:lnTo>
                  <a:lnTo>
                    <a:pt x="266" y="58"/>
                  </a:lnTo>
                  <a:lnTo>
                    <a:pt x="266" y="58"/>
                  </a:lnTo>
                  <a:lnTo>
                    <a:pt x="267" y="58"/>
                  </a:lnTo>
                  <a:lnTo>
                    <a:pt x="267" y="56"/>
                  </a:lnTo>
                  <a:lnTo>
                    <a:pt x="269" y="58"/>
                  </a:lnTo>
                  <a:lnTo>
                    <a:pt x="269" y="58"/>
                  </a:lnTo>
                  <a:lnTo>
                    <a:pt x="270" y="58"/>
                  </a:lnTo>
                  <a:lnTo>
                    <a:pt x="271" y="58"/>
                  </a:lnTo>
                  <a:lnTo>
                    <a:pt x="271" y="58"/>
                  </a:lnTo>
                  <a:lnTo>
                    <a:pt x="273" y="58"/>
                  </a:lnTo>
                  <a:lnTo>
                    <a:pt x="274" y="58"/>
                  </a:lnTo>
                  <a:lnTo>
                    <a:pt x="274" y="58"/>
                  </a:lnTo>
                  <a:lnTo>
                    <a:pt x="277" y="58"/>
                  </a:lnTo>
                  <a:lnTo>
                    <a:pt x="278" y="58"/>
                  </a:lnTo>
                  <a:lnTo>
                    <a:pt x="278" y="58"/>
                  </a:lnTo>
                  <a:lnTo>
                    <a:pt x="281" y="58"/>
                  </a:lnTo>
                  <a:lnTo>
                    <a:pt x="281" y="59"/>
                  </a:lnTo>
                  <a:lnTo>
                    <a:pt x="283" y="59"/>
                  </a:lnTo>
                  <a:lnTo>
                    <a:pt x="284" y="59"/>
                  </a:lnTo>
                  <a:lnTo>
                    <a:pt x="284" y="59"/>
                  </a:lnTo>
                  <a:lnTo>
                    <a:pt x="287" y="55"/>
                  </a:lnTo>
                  <a:lnTo>
                    <a:pt x="287" y="55"/>
                  </a:lnTo>
                  <a:lnTo>
                    <a:pt x="287" y="54"/>
                  </a:lnTo>
                  <a:lnTo>
                    <a:pt x="286" y="54"/>
                  </a:lnTo>
                  <a:lnTo>
                    <a:pt x="286" y="54"/>
                  </a:lnTo>
                  <a:lnTo>
                    <a:pt x="286" y="52"/>
                  </a:lnTo>
                  <a:lnTo>
                    <a:pt x="286" y="52"/>
                  </a:lnTo>
                  <a:lnTo>
                    <a:pt x="287" y="51"/>
                  </a:lnTo>
                  <a:lnTo>
                    <a:pt x="287" y="51"/>
                  </a:lnTo>
                  <a:lnTo>
                    <a:pt x="287" y="49"/>
                  </a:lnTo>
                  <a:lnTo>
                    <a:pt x="288" y="48"/>
                  </a:lnTo>
                  <a:lnTo>
                    <a:pt x="288" y="48"/>
                  </a:lnTo>
                  <a:lnTo>
                    <a:pt x="287" y="45"/>
                  </a:lnTo>
                  <a:lnTo>
                    <a:pt x="288" y="45"/>
                  </a:lnTo>
                  <a:lnTo>
                    <a:pt x="288" y="45"/>
                  </a:lnTo>
                  <a:lnTo>
                    <a:pt x="288" y="44"/>
                  </a:lnTo>
                  <a:lnTo>
                    <a:pt x="290" y="44"/>
                  </a:lnTo>
                  <a:lnTo>
                    <a:pt x="290" y="42"/>
                  </a:lnTo>
                  <a:lnTo>
                    <a:pt x="288" y="42"/>
                  </a:lnTo>
                  <a:lnTo>
                    <a:pt x="288" y="42"/>
                  </a:lnTo>
                  <a:lnTo>
                    <a:pt x="288" y="41"/>
                  </a:lnTo>
                  <a:lnTo>
                    <a:pt x="290" y="41"/>
                  </a:lnTo>
                  <a:lnTo>
                    <a:pt x="290" y="39"/>
                  </a:lnTo>
                  <a:lnTo>
                    <a:pt x="291" y="39"/>
                  </a:lnTo>
                  <a:lnTo>
                    <a:pt x="292" y="39"/>
                  </a:lnTo>
                  <a:lnTo>
                    <a:pt x="292" y="38"/>
                  </a:lnTo>
                  <a:lnTo>
                    <a:pt x="292" y="38"/>
                  </a:lnTo>
                  <a:lnTo>
                    <a:pt x="302" y="47"/>
                  </a:lnTo>
                  <a:lnTo>
                    <a:pt x="314" y="54"/>
                  </a:lnTo>
                  <a:lnTo>
                    <a:pt x="322" y="58"/>
                  </a:lnTo>
                  <a:lnTo>
                    <a:pt x="325" y="59"/>
                  </a:lnTo>
                  <a:lnTo>
                    <a:pt x="329" y="64"/>
                  </a:lnTo>
                  <a:lnTo>
                    <a:pt x="335" y="66"/>
                  </a:lnTo>
                  <a:lnTo>
                    <a:pt x="348" y="75"/>
                  </a:lnTo>
                  <a:lnTo>
                    <a:pt x="359" y="81"/>
                  </a:lnTo>
                  <a:lnTo>
                    <a:pt x="370" y="86"/>
                  </a:lnTo>
                  <a:lnTo>
                    <a:pt x="379" y="89"/>
                  </a:lnTo>
                  <a:lnTo>
                    <a:pt x="389" y="87"/>
                  </a:lnTo>
                  <a:lnTo>
                    <a:pt x="397" y="86"/>
                  </a:lnTo>
                  <a:lnTo>
                    <a:pt x="406" y="86"/>
                  </a:lnTo>
                  <a:lnTo>
                    <a:pt x="416" y="86"/>
                  </a:lnTo>
                  <a:lnTo>
                    <a:pt x="421" y="82"/>
                  </a:lnTo>
                  <a:lnTo>
                    <a:pt x="430" y="73"/>
                  </a:lnTo>
                  <a:lnTo>
                    <a:pt x="437" y="73"/>
                  </a:lnTo>
                  <a:lnTo>
                    <a:pt x="442" y="72"/>
                  </a:lnTo>
                  <a:lnTo>
                    <a:pt x="454" y="71"/>
                  </a:lnTo>
                  <a:lnTo>
                    <a:pt x="462" y="69"/>
                  </a:lnTo>
                  <a:lnTo>
                    <a:pt x="469" y="69"/>
                  </a:lnTo>
                  <a:lnTo>
                    <a:pt x="481" y="71"/>
                  </a:lnTo>
                  <a:lnTo>
                    <a:pt x="488" y="69"/>
                  </a:lnTo>
                  <a:lnTo>
                    <a:pt x="499" y="68"/>
                  </a:lnTo>
                  <a:lnTo>
                    <a:pt x="512" y="69"/>
                  </a:lnTo>
                  <a:lnTo>
                    <a:pt x="523" y="75"/>
                  </a:lnTo>
                  <a:lnTo>
                    <a:pt x="524" y="82"/>
                  </a:lnTo>
                  <a:lnTo>
                    <a:pt x="526" y="90"/>
                  </a:lnTo>
                  <a:lnTo>
                    <a:pt x="527" y="97"/>
                  </a:lnTo>
                  <a:lnTo>
                    <a:pt x="530" y="102"/>
                  </a:lnTo>
                  <a:lnTo>
                    <a:pt x="534" y="104"/>
                  </a:lnTo>
                  <a:lnTo>
                    <a:pt x="540" y="112"/>
                  </a:lnTo>
                  <a:lnTo>
                    <a:pt x="547" y="117"/>
                  </a:lnTo>
                  <a:lnTo>
                    <a:pt x="656" y="150"/>
                  </a:lnTo>
                  <a:lnTo>
                    <a:pt x="861" y="209"/>
                  </a:lnTo>
                  <a:lnTo>
                    <a:pt x="1359" y="356"/>
                  </a:lnTo>
                  <a:lnTo>
                    <a:pt x="1804" y="492"/>
                  </a:lnTo>
                  <a:lnTo>
                    <a:pt x="1807" y="494"/>
                  </a:lnTo>
                  <a:lnTo>
                    <a:pt x="1782" y="500"/>
                  </a:lnTo>
                  <a:lnTo>
                    <a:pt x="1715" y="516"/>
                  </a:lnTo>
                  <a:lnTo>
                    <a:pt x="1687" y="523"/>
                  </a:lnTo>
                  <a:lnTo>
                    <a:pt x="1666" y="528"/>
                  </a:lnTo>
                  <a:lnTo>
                    <a:pt x="1601" y="545"/>
                  </a:lnTo>
                  <a:lnTo>
                    <a:pt x="1543" y="559"/>
                  </a:lnTo>
                  <a:lnTo>
                    <a:pt x="1517" y="564"/>
                  </a:lnTo>
                  <a:lnTo>
                    <a:pt x="1486" y="573"/>
                  </a:lnTo>
                  <a:lnTo>
                    <a:pt x="1425" y="588"/>
                  </a:lnTo>
                  <a:lnTo>
                    <a:pt x="1366" y="602"/>
                  </a:lnTo>
                  <a:lnTo>
                    <a:pt x="1311" y="617"/>
                  </a:lnTo>
                  <a:lnTo>
                    <a:pt x="1249" y="632"/>
                  </a:lnTo>
                  <a:lnTo>
                    <a:pt x="1232" y="636"/>
                  </a:lnTo>
                  <a:lnTo>
                    <a:pt x="1188" y="648"/>
                  </a:lnTo>
                  <a:lnTo>
                    <a:pt x="1130" y="662"/>
                  </a:lnTo>
                  <a:lnTo>
                    <a:pt x="1051" y="681"/>
                  </a:lnTo>
                  <a:lnTo>
                    <a:pt x="850" y="495"/>
                  </a:lnTo>
                  <a:lnTo>
                    <a:pt x="840" y="488"/>
                  </a:lnTo>
                  <a:lnTo>
                    <a:pt x="834" y="484"/>
                  </a:lnTo>
                  <a:lnTo>
                    <a:pt x="830" y="483"/>
                  </a:lnTo>
                  <a:lnTo>
                    <a:pt x="824" y="483"/>
                  </a:lnTo>
                  <a:lnTo>
                    <a:pt x="820" y="484"/>
                  </a:lnTo>
                  <a:lnTo>
                    <a:pt x="816" y="485"/>
                  </a:lnTo>
                  <a:lnTo>
                    <a:pt x="810" y="488"/>
                  </a:lnTo>
                  <a:lnTo>
                    <a:pt x="795" y="491"/>
                  </a:lnTo>
                  <a:lnTo>
                    <a:pt x="786" y="494"/>
                  </a:lnTo>
                  <a:lnTo>
                    <a:pt x="776" y="495"/>
                  </a:lnTo>
                  <a:lnTo>
                    <a:pt x="766" y="498"/>
                  </a:lnTo>
                  <a:lnTo>
                    <a:pt x="756" y="501"/>
                  </a:lnTo>
                  <a:lnTo>
                    <a:pt x="745" y="504"/>
                  </a:lnTo>
                  <a:lnTo>
                    <a:pt x="735" y="507"/>
                  </a:lnTo>
                  <a:lnTo>
                    <a:pt x="720" y="511"/>
                  </a:lnTo>
                  <a:lnTo>
                    <a:pt x="708" y="512"/>
                  </a:lnTo>
                  <a:lnTo>
                    <a:pt x="700" y="512"/>
                  </a:lnTo>
                  <a:lnTo>
                    <a:pt x="691" y="511"/>
                  </a:lnTo>
                  <a:lnTo>
                    <a:pt x="684" y="507"/>
                  </a:lnTo>
                  <a:lnTo>
                    <a:pt x="677" y="501"/>
                  </a:lnTo>
                  <a:lnTo>
                    <a:pt x="672" y="495"/>
                  </a:lnTo>
                  <a:lnTo>
                    <a:pt x="667" y="491"/>
                  </a:lnTo>
                  <a:lnTo>
                    <a:pt x="660" y="487"/>
                  </a:lnTo>
                  <a:lnTo>
                    <a:pt x="650" y="481"/>
                  </a:lnTo>
                  <a:lnTo>
                    <a:pt x="642" y="476"/>
                  </a:lnTo>
                  <a:lnTo>
                    <a:pt x="638" y="471"/>
                  </a:lnTo>
                  <a:lnTo>
                    <a:pt x="632" y="466"/>
                  </a:lnTo>
                  <a:lnTo>
                    <a:pt x="626" y="460"/>
                  </a:lnTo>
                  <a:lnTo>
                    <a:pt x="623" y="457"/>
                  </a:lnTo>
                  <a:lnTo>
                    <a:pt x="615" y="447"/>
                  </a:lnTo>
                  <a:lnTo>
                    <a:pt x="601" y="435"/>
                  </a:lnTo>
                  <a:lnTo>
                    <a:pt x="590" y="423"/>
                  </a:lnTo>
                  <a:lnTo>
                    <a:pt x="582" y="413"/>
                  </a:lnTo>
                  <a:lnTo>
                    <a:pt x="571" y="399"/>
                  </a:lnTo>
                  <a:lnTo>
                    <a:pt x="563" y="391"/>
                  </a:lnTo>
                  <a:lnTo>
                    <a:pt x="548" y="380"/>
                  </a:lnTo>
                  <a:lnTo>
                    <a:pt x="520" y="351"/>
                  </a:lnTo>
                  <a:lnTo>
                    <a:pt x="507" y="337"/>
                  </a:lnTo>
                  <a:lnTo>
                    <a:pt x="495" y="325"/>
                  </a:lnTo>
                  <a:lnTo>
                    <a:pt x="495" y="322"/>
                  </a:lnTo>
                  <a:lnTo>
                    <a:pt x="499" y="318"/>
                  </a:lnTo>
                  <a:lnTo>
                    <a:pt x="500" y="318"/>
                  </a:lnTo>
                  <a:lnTo>
                    <a:pt x="512" y="310"/>
                  </a:lnTo>
                  <a:lnTo>
                    <a:pt x="529" y="301"/>
                  </a:lnTo>
                  <a:lnTo>
                    <a:pt x="557" y="284"/>
                  </a:lnTo>
                  <a:lnTo>
                    <a:pt x="581" y="274"/>
                  </a:lnTo>
                  <a:lnTo>
                    <a:pt x="592" y="268"/>
                  </a:lnTo>
                  <a:lnTo>
                    <a:pt x="580" y="254"/>
                  </a:lnTo>
                  <a:lnTo>
                    <a:pt x="560" y="239"/>
                  </a:lnTo>
                  <a:lnTo>
                    <a:pt x="541" y="223"/>
                  </a:lnTo>
                  <a:lnTo>
                    <a:pt x="524" y="207"/>
                  </a:lnTo>
                  <a:lnTo>
                    <a:pt x="513" y="203"/>
                  </a:lnTo>
                  <a:lnTo>
                    <a:pt x="495" y="192"/>
                  </a:lnTo>
                  <a:lnTo>
                    <a:pt x="469" y="181"/>
                  </a:lnTo>
                  <a:lnTo>
                    <a:pt x="468" y="179"/>
                  </a:lnTo>
                  <a:lnTo>
                    <a:pt x="457" y="175"/>
                  </a:lnTo>
                  <a:lnTo>
                    <a:pt x="445" y="168"/>
                  </a:lnTo>
                  <a:lnTo>
                    <a:pt x="440" y="167"/>
                  </a:lnTo>
                  <a:lnTo>
                    <a:pt x="433" y="169"/>
                  </a:lnTo>
                  <a:lnTo>
                    <a:pt x="414" y="174"/>
                  </a:lnTo>
                  <a:lnTo>
                    <a:pt x="396" y="182"/>
                  </a:lnTo>
                  <a:lnTo>
                    <a:pt x="369" y="196"/>
                  </a:lnTo>
                  <a:lnTo>
                    <a:pt x="352" y="203"/>
                  </a:lnTo>
                  <a:lnTo>
                    <a:pt x="335" y="205"/>
                  </a:lnTo>
                  <a:lnTo>
                    <a:pt x="309" y="210"/>
                  </a:lnTo>
                  <a:lnTo>
                    <a:pt x="219" y="226"/>
                  </a:lnTo>
                  <a:lnTo>
                    <a:pt x="212" y="226"/>
                  </a:lnTo>
                  <a:lnTo>
                    <a:pt x="203" y="227"/>
                  </a:lnTo>
                  <a:lnTo>
                    <a:pt x="196" y="229"/>
                  </a:lnTo>
                  <a:lnTo>
                    <a:pt x="186" y="229"/>
                  </a:lnTo>
                  <a:lnTo>
                    <a:pt x="179" y="229"/>
                  </a:lnTo>
                  <a:lnTo>
                    <a:pt x="175" y="229"/>
                  </a:lnTo>
                  <a:lnTo>
                    <a:pt x="171" y="227"/>
                  </a:lnTo>
                  <a:lnTo>
                    <a:pt x="168" y="226"/>
                  </a:lnTo>
                  <a:lnTo>
                    <a:pt x="167" y="223"/>
                  </a:lnTo>
                  <a:lnTo>
                    <a:pt x="165" y="220"/>
                  </a:lnTo>
                  <a:lnTo>
                    <a:pt x="164" y="217"/>
                  </a:lnTo>
                  <a:lnTo>
                    <a:pt x="161" y="216"/>
                  </a:lnTo>
                  <a:lnTo>
                    <a:pt x="160" y="214"/>
                  </a:lnTo>
                  <a:lnTo>
                    <a:pt x="157" y="214"/>
                  </a:lnTo>
                  <a:lnTo>
                    <a:pt x="157" y="214"/>
                  </a:lnTo>
                  <a:lnTo>
                    <a:pt x="154" y="216"/>
                  </a:lnTo>
                  <a:lnTo>
                    <a:pt x="154" y="216"/>
                  </a:lnTo>
                  <a:lnTo>
                    <a:pt x="151" y="217"/>
                  </a:lnTo>
                  <a:lnTo>
                    <a:pt x="150" y="217"/>
                  </a:lnTo>
                  <a:lnTo>
                    <a:pt x="145" y="216"/>
                  </a:lnTo>
                  <a:lnTo>
                    <a:pt x="145" y="216"/>
                  </a:lnTo>
                  <a:lnTo>
                    <a:pt x="144" y="216"/>
                  </a:lnTo>
                  <a:lnTo>
                    <a:pt x="143" y="217"/>
                  </a:lnTo>
                  <a:lnTo>
                    <a:pt x="141" y="217"/>
                  </a:lnTo>
                  <a:lnTo>
                    <a:pt x="140" y="219"/>
                  </a:lnTo>
                  <a:lnTo>
                    <a:pt x="136" y="219"/>
                  </a:lnTo>
                  <a:lnTo>
                    <a:pt x="126" y="217"/>
                  </a:lnTo>
                  <a:lnTo>
                    <a:pt x="121" y="216"/>
                  </a:lnTo>
                  <a:lnTo>
                    <a:pt x="120" y="212"/>
                  </a:lnTo>
                  <a:lnTo>
                    <a:pt x="119" y="212"/>
                  </a:lnTo>
                  <a:lnTo>
                    <a:pt x="119" y="212"/>
                  </a:lnTo>
                  <a:lnTo>
                    <a:pt x="119" y="212"/>
                  </a:lnTo>
                  <a:lnTo>
                    <a:pt x="117" y="210"/>
                  </a:lnTo>
                  <a:lnTo>
                    <a:pt x="117" y="210"/>
                  </a:lnTo>
                  <a:lnTo>
                    <a:pt x="117" y="210"/>
                  </a:lnTo>
                  <a:lnTo>
                    <a:pt x="116" y="209"/>
                  </a:lnTo>
                  <a:lnTo>
                    <a:pt x="114" y="209"/>
                  </a:lnTo>
                  <a:lnTo>
                    <a:pt x="114" y="209"/>
                  </a:lnTo>
                  <a:lnTo>
                    <a:pt x="111" y="206"/>
                  </a:lnTo>
                  <a:lnTo>
                    <a:pt x="111" y="206"/>
                  </a:lnTo>
                  <a:lnTo>
                    <a:pt x="111" y="206"/>
                  </a:lnTo>
                  <a:lnTo>
                    <a:pt x="113" y="202"/>
                  </a:lnTo>
                  <a:lnTo>
                    <a:pt x="113" y="200"/>
                  </a:lnTo>
                  <a:lnTo>
                    <a:pt x="114" y="200"/>
                  </a:lnTo>
                  <a:lnTo>
                    <a:pt x="116" y="199"/>
                  </a:lnTo>
                  <a:lnTo>
                    <a:pt x="116" y="199"/>
                  </a:lnTo>
                  <a:lnTo>
                    <a:pt x="114" y="198"/>
                  </a:lnTo>
                  <a:lnTo>
                    <a:pt x="114" y="196"/>
                  </a:lnTo>
                  <a:lnTo>
                    <a:pt x="110" y="191"/>
                  </a:lnTo>
                  <a:lnTo>
                    <a:pt x="102" y="191"/>
                  </a:lnTo>
                  <a:lnTo>
                    <a:pt x="100" y="188"/>
                  </a:lnTo>
                  <a:lnTo>
                    <a:pt x="90" y="182"/>
                  </a:lnTo>
                  <a:lnTo>
                    <a:pt x="90" y="182"/>
                  </a:lnTo>
                  <a:lnTo>
                    <a:pt x="92" y="181"/>
                  </a:lnTo>
                  <a:lnTo>
                    <a:pt x="92" y="178"/>
                  </a:lnTo>
                  <a:lnTo>
                    <a:pt x="93" y="175"/>
                  </a:lnTo>
                  <a:lnTo>
                    <a:pt x="90" y="175"/>
                  </a:lnTo>
                  <a:lnTo>
                    <a:pt x="88" y="171"/>
                  </a:lnTo>
                  <a:lnTo>
                    <a:pt x="85" y="169"/>
                  </a:lnTo>
                  <a:lnTo>
                    <a:pt x="79" y="169"/>
                  </a:lnTo>
                  <a:lnTo>
                    <a:pt x="79" y="171"/>
                  </a:lnTo>
                  <a:lnTo>
                    <a:pt x="76" y="169"/>
                  </a:lnTo>
                  <a:lnTo>
                    <a:pt x="75" y="169"/>
                  </a:lnTo>
                  <a:lnTo>
                    <a:pt x="75" y="167"/>
                  </a:lnTo>
                  <a:lnTo>
                    <a:pt x="72" y="165"/>
                  </a:lnTo>
                  <a:lnTo>
                    <a:pt x="73" y="162"/>
                  </a:lnTo>
                  <a:lnTo>
                    <a:pt x="75" y="161"/>
                  </a:lnTo>
                  <a:lnTo>
                    <a:pt x="76" y="160"/>
                  </a:lnTo>
                  <a:lnTo>
                    <a:pt x="75" y="160"/>
                  </a:lnTo>
                  <a:lnTo>
                    <a:pt x="76" y="155"/>
                  </a:lnTo>
                  <a:lnTo>
                    <a:pt x="73" y="155"/>
                  </a:lnTo>
                  <a:lnTo>
                    <a:pt x="73" y="151"/>
                  </a:lnTo>
                  <a:lnTo>
                    <a:pt x="72" y="151"/>
                  </a:lnTo>
                  <a:lnTo>
                    <a:pt x="71" y="151"/>
                  </a:lnTo>
                  <a:lnTo>
                    <a:pt x="68" y="148"/>
                  </a:lnTo>
                  <a:lnTo>
                    <a:pt x="65" y="151"/>
                  </a:lnTo>
                  <a:lnTo>
                    <a:pt x="63" y="150"/>
                  </a:lnTo>
                  <a:lnTo>
                    <a:pt x="62" y="152"/>
                  </a:lnTo>
                  <a:lnTo>
                    <a:pt x="61" y="151"/>
                  </a:lnTo>
                  <a:lnTo>
                    <a:pt x="59" y="151"/>
                  </a:lnTo>
                  <a:lnTo>
                    <a:pt x="54" y="148"/>
                  </a:lnTo>
                  <a:lnTo>
                    <a:pt x="52" y="148"/>
                  </a:lnTo>
                  <a:lnTo>
                    <a:pt x="49" y="147"/>
                  </a:lnTo>
                  <a:lnTo>
                    <a:pt x="47" y="147"/>
                  </a:lnTo>
                  <a:lnTo>
                    <a:pt x="47" y="145"/>
                  </a:lnTo>
                  <a:lnTo>
                    <a:pt x="49" y="143"/>
                  </a:lnTo>
                  <a:lnTo>
                    <a:pt x="48" y="137"/>
                  </a:lnTo>
                  <a:lnTo>
                    <a:pt x="45" y="134"/>
                  </a:lnTo>
                  <a:lnTo>
                    <a:pt x="44" y="134"/>
                  </a:lnTo>
                  <a:lnTo>
                    <a:pt x="39" y="131"/>
                  </a:lnTo>
                  <a:lnTo>
                    <a:pt x="34" y="133"/>
                  </a:lnTo>
                  <a:lnTo>
                    <a:pt x="34" y="133"/>
                  </a:lnTo>
                  <a:lnTo>
                    <a:pt x="28" y="131"/>
                  </a:lnTo>
                  <a:lnTo>
                    <a:pt x="25" y="131"/>
                  </a:lnTo>
                  <a:lnTo>
                    <a:pt x="24" y="131"/>
                  </a:lnTo>
                  <a:lnTo>
                    <a:pt x="24" y="131"/>
                  </a:lnTo>
                  <a:lnTo>
                    <a:pt x="21" y="134"/>
                  </a:lnTo>
                  <a:lnTo>
                    <a:pt x="18" y="134"/>
                  </a:lnTo>
                  <a:lnTo>
                    <a:pt x="17" y="127"/>
                  </a:lnTo>
                  <a:lnTo>
                    <a:pt x="17" y="126"/>
                  </a:lnTo>
                  <a:lnTo>
                    <a:pt x="15" y="121"/>
                  </a:lnTo>
                  <a:lnTo>
                    <a:pt x="15" y="120"/>
                  </a:lnTo>
                  <a:lnTo>
                    <a:pt x="15" y="117"/>
                  </a:lnTo>
                  <a:lnTo>
                    <a:pt x="13" y="112"/>
                  </a:lnTo>
                  <a:lnTo>
                    <a:pt x="10" y="109"/>
                  </a:lnTo>
                  <a:lnTo>
                    <a:pt x="5" y="106"/>
                  </a:lnTo>
                  <a:lnTo>
                    <a:pt x="0" y="102"/>
                  </a:lnTo>
                  <a:lnTo>
                    <a:pt x="0" y="100"/>
                  </a:lnTo>
                  <a:lnTo>
                    <a:pt x="3" y="99"/>
                  </a:lnTo>
                  <a:lnTo>
                    <a:pt x="1" y="96"/>
                  </a:lnTo>
                  <a:lnTo>
                    <a:pt x="1" y="92"/>
                  </a:lnTo>
                  <a:lnTo>
                    <a:pt x="1" y="87"/>
                  </a:lnTo>
                  <a:lnTo>
                    <a:pt x="3" y="83"/>
                  </a:lnTo>
                  <a:lnTo>
                    <a:pt x="7" y="76"/>
                  </a:lnTo>
                  <a:lnTo>
                    <a:pt x="11" y="69"/>
                  </a:lnTo>
                  <a:lnTo>
                    <a:pt x="18" y="62"/>
                  </a:lnTo>
                  <a:lnTo>
                    <a:pt x="25" y="54"/>
                  </a:lnTo>
                  <a:lnTo>
                    <a:pt x="31" y="48"/>
                  </a:lnTo>
                  <a:lnTo>
                    <a:pt x="35" y="44"/>
                  </a:lnTo>
                  <a:lnTo>
                    <a:pt x="37" y="41"/>
                  </a:lnTo>
                  <a:lnTo>
                    <a:pt x="39" y="39"/>
                  </a:lnTo>
                  <a:lnTo>
                    <a:pt x="44" y="39"/>
                  </a:lnTo>
                  <a:lnTo>
                    <a:pt x="45" y="39"/>
                  </a:lnTo>
                  <a:lnTo>
                    <a:pt x="48" y="41"/>
                  </a:lnTo>
                  <a:lnTo>
                    <a:pt x="52" y="41"/>
                  </a:lnTo>
                  <a:lnTo>
                    <a:pt x="54" y="38"/>
                  </a:lnTo>
                  <a:lnTo>
                    <a:pt x="55" y="37"/>
                  </a:lnTo>
                  <a:lnTo>
                    <a:pt x="56" y="35"/>
                  </a:lnTo>
                  <a:lnTo>
                    <a:pt x="62" y="35"/>
                  </a:lnTo>
                  <a:lnTo>
                    <a:pt x="71" y="39"/>
                  </a:lnTo>
                  <a:lnTo>
                    <a:pt x="75" y="39"/>
                  </a:lnTo>
                  <a:lnTo>
                    <a:pt x="78" y="38"/>
                  </a:lnTo>
                  <a:lnTo>
                    <a:pt x="80" y="35"/>
                  </a:lnTo>
                  <a:lnTo>
                    <a:pt x="86" y="31"/>
                  </a:lnTo>
                  <a:lnTo>
                    <a:pt x="90" y="28"/>
                  </a:lnTo>
                  <a:lnTo>
                    <a:pt x="93" y="25"/>
                  </a:lnTo>
                  <a:lnTo>
                    <a:pt x="94" y="24"/>
                  </a:lnTo>
                  <a:lnTo>
                    <a:pt x="96" y="24"/>
                  </a:lnTo>
                  <a:lnTo>
                    <a:pt x="96" y="20"/>
                  </a:lnTo>
                  <a:lnTo>
                    <a:pt x="96" y="13"/>
                  </a:lnTo>
                  <a:lnTo>
                    <a:pt x="103" y="3"/>
                  </a:lnTo>
                  <a:lnTo>
                    <a:pt x="110" y="0"/>
                  </a:lnTo>
                  <a:lnTo>
                    <a:pt x="114" y="0"/>
                  </a:lnTo>
                  <a:lnTo>
                    <a:pt x="116" y="0"/>
                  </a:lnTo>
                  <a:lnTo>
                    <a:pt x="123" y="6"/>
                  </a:lnTo>
                  <a:lnTo>
                    <a:pt x="128" y="13"/>
                  </a:lnTo>
                  <a:lnTo>
                    <a:pt x="133" y="23"/>
                  </a:lnTo>
                  <a:lnTo>
                    <a:pt x="134" y="28"/>
                  </a:lnTo>
                  <a:lnTo>
                    <a:pt x="134" y="30"/>
                  </a:lnTo>
                  <a:lnTo>
                    <a:pt x="136" y="33"/>
                  </a:lnTo>
                  <a:lnTo>
                    <a:pt x="138" y="33"/>
                  </a:lnTo>
                  <a:lnTo>
                    <a:pt x="136" y="35"/>
                  </a:lnTo>
                  <a:lnTo>
                    <a:pt x="137" y="38"/>
                  </a:lnTo>
                  <a:close/>
                </a:path>
              </a:pathLst>
            </a:custGeom>
            <a:solidFill>
              <a:schemeClr val="accent2"/>
            </a:solid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en-US" dirty="0"/>
              <a:t>JORDAN</a:t>
            </a:r>
          </a:p>
        </p:txBody>
      </p:sp>
      <p:sp>
        <p:nvSpPr>
          <p:cNvPr id="6" name="AutoShape 3">
            <a:extLst>
              <a:ext uri="{FF2B5EF4-FFF2-40B4-BE49-F238E27FC236}">
                <a16:creationId xmlns:a16="http://schemas.microsoft.com/office/drawing/2014/main" id="{2B58C44D-9486-DA75-9394-8569BACC3C25}"/>
              </a:ext>
            </a:extLst>
          </p:cNvPr>
          <p:cNvSpPr>
            <a:spLocks noChangeAspect="1" noChangeArrowheads="1" noTextEdit="1"/>
          </p:cNvSpPr>
          <p:nvPr/>
        </p:nvSpPr>
        <p:spPr bwMode="auto">
          <a:xfrm>
            <a:off x="1839913" y="989013"/>
            <a:ext cx="5886450" cy="588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 name="TextBox 2">
            <a:extLst>
              <a:ext uri="{FF2B5EF4-FFF2-40B4-BE49-F238E27FC236}">
                <a16:creationId xmlns:a16="http://schemas.microsoft.com/office/drawing/2014/main" id="{10550D2E-5AC4-73D9-A1ED-4FF2E28DAD98}"/>
              </a:ext>
            </a:extLst>
          </p:cNvPr>
          <p:cNvSpPr txBox="1"/>
          <p:nvPr/>
        </p:nvSpPr>
        <p:spPr>
          <a:xfrm>
            <a:off x="4241271" y="2506601"/>
            <a:ext cx="1052416" cy="985992"/>
          </a:xfrm>
          <a:prstGeom prst="rect">
            <a:avLst/>
          </a:prstGeom>
        </p:spPr>
        <p:txBody>
          <a:bodyPr vert="horz" wrap="square" lIns="91440" tIns="45720" rIns="91440" bIns="45720" rtlCol="0" anchor="ctr">
            <a:normAutofit/>
          </a:bodyPr>
          <a:lstStyle/>
          <a:p>
            <a:pPr algn="ctr"/>
            <a:r>
              <a:rPr lang="en-US" sz="1800" dirty="0">
                <a:latin typeface="Source Sans Pro SemiBold" panose="020B0603030403020204" pitchFamily="34" charset="0"/>
                <a:ea typeface="Source Sans Pro SemiBold" panose="020B0603030403020204" pitchFamily="34" charset="0"/>
              </a:rPr>
              <a:t>Zarqa</a:t>
            </a:r>
            <a:endParaRPr lang="en-US" dirty="0">
              <a:latin typeface="Source Sans Pro SemiBold" panose="020B0603030403020204" pitchFamily="34" charset="0"/>
              <a:ea typeface="Source Sans Pro SemiBold" panose="020B0603030403020204" pitchFamily="34" charset="0"/>
            </a:endParaRPr>
          </a:p>
        </p:txBody>
      </p:sp>
      <p:sp>
        <p:nvSpPr>
          <p:cNvPr id="4" name="TextBox 3">
            <a:extLst>
              <a:ext uri="{FF2B5EF4-FFF2-40B4-BE49-F238E27FC236}">
                <a16:creationId xmlns:a16="http://schemas.microsoft.com/office/drawing/2014/main" id="{07D9D652-AA8D-843A-CDCE-62C6AF520C79}"/>
              </a:ext>
            </a:extLst>
          </p:cNvPr>
          <p:cNvSpPr txBox="1"/>
          <p:nvPr/>
        </p:nvSpPr>
        <p:spPr>
          <a:xfrm>
            <a:off x="5705551" y="1512857"/>
            <a:ext cx="1400032" cy="846169"/>
          </a:xfrm>
          <a:prstGeom prst="rect">
            <a:avLst/>
          </a:prstGeom>
        </p:spPr>
        <p:txBody>
          <a:bodyPr vert="horz" wrap="square" lIns="91440" tIns="45720" rIns="91440" bIns="45720" rtlCol="0" anchor="ctr">
            <a:normAutofit/>
          </a:bodyPr>
          <a:lstStyle/>
          <a:p>
            <a:pPr algn="ctr"/>
            <a:r>
              <a:rPr lang="en-US" sz="1800" dirty="0">
                <a:latin typeface="Source Sans Pro SemiBold" panose="020B0603030403020204" pitchFamily="34" charset="0"/>
                <a:ea typeface="Source Sans Pro SemiBold" panose="020B0603030403020204" pitchFamily="34" charset="0"/>
              </a:rPr>
              <a:t>Mafraq</a:t>
            </a:r>
            <a:endParaRPr lang="en-US" dirty="0">
              <a:latin typeface="Source Sans Pro SemiBold" panose="020B0603030403020204" pitchFamily="34" charset="0"/>
              <a:ea typeface="Source Sans Pro SemiBold" panose="020B0603030403020204" pitchFamily="34" charset="0"/>
            </a:endParaRPr>
          </a:p>
        </p:txBody>
      </p:sp>
      <p:sp>
        <p:nvSpPr>
          <p:cNvPr id="5" name="TextBox 4">
            <a:extLst>
              <a:ext uri="{FF2B5EF4-FFF2-40B4-BE49-F238E27FC236}">
                <a16:creationId xmlns:a16="http://schemas.microsoft.com/office/drawing/2014/main" id="{9D939342-5B96-E803-B3B4-937883B0F2BF}"/>
              </a:ext>
            </a:extLst>
          </p:cNvPr>
          <p:cNvSpPr txBox="1"/>
          <p:nvPr/>
        </p:nvSpPr>
        <p:spPr>
          <a:xfrm>
            <a:off x="3589268" y="1127879"/>
            <a:ext cx="1400032" cy="846169"/>
          </a:xfrm>
          <a:prstGeom prst="rect">
            <a:avLst/>
          </a:prstGeom>
        </p:spPr>
        <p:txBody>
          <a:bodyPr vert="horz" wrap="square" lIns="91440" tIns="45720" rIns="91440" bIns="45720" rtlCol="0" anchor="ctr">
            <a:normAutofit/>
          </a:bodyPr>
          <a:lstStyle/>
          <a:p>
            <a:pPr algn="ctr"/>
            <a:r>
              <a:rPr lang="en-US" sz="1800" dirty="0" err="1">
                <a:latin typeface="Source Sans Pro SemiBold" panose="020B0603030403020204" pitchFamily="34" charset="0"/>
                <a:ea typeface="Source Sans Pro SemiBold" panose="020B0603030403020204" pitchFamily="34" charset="0"/>
              </a:rPr>
              <a:t>Jarash</a:t>
            </a:r>
            <a:endParaRPr lang="en-US" sz="1800" dirty="0">
              <a:latin typeface="Source Sans Pro SemiBold" panose="020B0603030403020204" pitchFamily="34" charset="0"/>
              <a:ea typeface="Source Sans Pro SemiBold" panose="020B0603030403020204" pitchFamily="34" charset="0"/>
            </a:endParaRPr>
          </a:p>
        </p:txBody>
      </p:sp>
      <p:sp>
        <p:nvSpPr>
          <p:cNvPr id="36" name="TextBox 35">
            <a:extLst>
              <a:ext uri="{FF2B5EF4-FFF2-40B4-BE49-F238E27FC236}">
                <a16:creationId xmlns:a16="http://schemas.microsoft.com/office/drawing/2014/main" id="{55FBE395-13A3-A9E0-C3E2-120446955518}"/>
              </a:ext>
            </a:extLst>
          </p:cNvPr>
          <p:cNvSpPr txBox="1"/>
          <p:nvPr/>
        </p:nvSpPr>
        <p:spPr>
          <a:xfrm>
            <a:off x="2214562" y="1711783"/>
            <a:ext cx="1759649" cy="487826"/>
          </a:xfrm>
          <a:prstGeom prst="rect">
            <a:avLst/>
          </a:prstGeom>
        </p:spPr>
        <p:txBody>
          <a:bodyPr vert="horz" wrap="square" lIns="91440" tIns="45720" rIns="91440" bIns="45720" rtlCol="0" anchor="ctr">
            <a:normAutofit/>
          </a:bodyPr>
          <a:lstStyle/>
          <a:p>
            <a:pPr algn="ctr"/>
            <a:r>
              <a:rPr lang="en-US" sz="1800" dirty="0">
                <a:latin typeface="Source Sans Pro SemiBold" panose="020B0603030403020204" pitchFamily="34" charset="0"/>
                <a:ea typeface="Source Sans Pro SemiBold" panose="020B0603030403020204" pitchFamily="34" charset="0"/>
              </a:rPr>
              <a:t>Irbid</a:t>
            </a:r>
          </a:p>
        </p:txBody>
      </p:sp>
      <p:sp>
        <p:nvSpPr>
          <p:cNvPr id="37" name="TextBox 36">
            <a:extLst>
              <a:ext uri="{FF2B5EF4-FFF2-40B4-BE49-F238E27FC236}">
                <a16:creationId xmlns:a16="http://schemas.microsoft.com/office/drawing/2014/main" id="{474458A9-C115-7735-F9C0-98D072809B4C}"/>
              </a:ext>
            </a:extLst>
          </p:cNvPr>
          <p:cNvSpPr txBox="1"/>
          <p:nvPr/>
        </p:nvSpPr>
        <p:spPr>
          <a:xfrm>
            <a:off x="1482420" y="1815797"/>
            <a:ext cx="1201074" cy="435122"/>
          </a:xfrm>
          <a:prstGeom prst="rect">
            <a:avLst/>
          </a:prstGeom>
        </p:spPr>
        <p:txBody>
          <a:bodyPr vert="horz" wrap="square" lIns="91440" tIns="45720" rIns="91440" bIns="45720" rtlCol="0" anchor="ctr">
            <a:normAutofit/>
          </a:bodyPr>
          <a:lstStyle/>
          <a:p>
            <a:pPr algn="ctr"/>
            <a:r>
              <a:rPr lang="en-US" sz="1800" dirty="0" err="1">
                <a:latin typeface="Source Sans Pro SemiBold" panose="020B0603030403020204" pitchFamily="34" charset="0"/>
                <a:ea typeface="Source Sans Pro SemiBold" panose="020B0603030403020204" pitchFamily="34" charset="0"/>
              </a:rPr>
              <a:t>Ajloun</a:t>
            </a:r>
            <a:endParaRPr lang="en-US" sz="1800" dirty="0">
              <a:latin typeface="Source Sans Pro SemiBold" panose="020B0603030403020204" pitchFamily="34" charset="0"/>
              <a:ea typeface="Source Sans Pro SemiBold" panose="020B0603030403020204" pitchFamily="34" charset="0"/>
            </a:endParaRPr>
          </a:p>
        </p:txBody>
      </p:sp>
      <p:sp>
        <p:nvSpPr>
          <p:cNvPr id="38" name="TextBox 37">
            <a:extLst>
              <a:ext uri="{FF2B5EF4-FFF2-40B4-BE49-F238E27FC236}">
                <a16:creationId xmlns:a16="http://schemas.microsoft.com/office/drawing/2014/main" id="{898E707C-3EDC-A0E4-328C-11B4C5B30BE1}"/>
              </a:ext>
            </a:extLst>
          </p:cNvPr>
          <p:cNvSpPr txBox="1"/>
          <p:nvPr/>
        </p:nvSpPr>
        <p:spPr>
          <a:xfrm>
            <a:off x="2907545" y="2710061"/>
            <a:ext cx="1400032" cy="742178"/>
          </a:xfrm>
          <a:prstGeom prst="rect">
            <a:avLst/>
          </a:prstGeom>
        </p:spPr>
        <p:txBody>
          <a:bodyPr vert="horz" wrap="square" lIns="91440" tIns="45720" rIns="91440" bIns="45720" rtlCol="0" anchor="ctr">
            <a:normAutofit/>
          </a:bodyPr>
          <a:lstStyle/>
          <a:p>
            <a:pPr algn="ctr"/>
            <a:r>
              <a:rPr lang="en-US" sz="1800" dirty="0">
                <a:latin typeface="Source Sans Pro SemiBold" panose="020B0603030403020204" pitchFamily="34" charset="0"/>
                <a:ea typeface="Source Sans Pro SemiBold" panose="020B0603030403020204" pitchFamily="34" charset="0"/>
              </a:rPr>
              <a:t>Amman</a:t>
            </a:r>
          </a:p>
        </p:txBody>
      </p:sp>
      <p:sp>
        <p:nvSpPr>
          <p:cNvPr id="45" name="TextBox 44">
            <a:extLst>
              <a:ext uri="{FF2B5EF4-FFF2-40B4-BE49-F238E27FC236}">
                <a16:creationId xmlns:a16="http://schemas.microsoft.com/office/drawing/2014/main" id="{458BA4F0-1F0F-FB56-F132-7E1F4226D38B}"/>
              </a:ext>
            </a:extLst>
          </p:cNvPr>
          <p:cNvSpPr txBox="1"/>
          <p:nvPr/>
        </p:nvSpPr>
        <p:spPr>
          <a:xfrm>
            <a:off x="2479383" y="3357014"/>
            <a:ext cx="1116306" cy="622459"/>
          </a:xfrm>
          <a:prstGeom prst="rect">
            <a:avLst/>
          </a:prstGeom>
        </p:spPr>
        <p:txBody>
          <a:bodyPr vert="horz" wrap="square" lIns="91440" tIns="45720" rIns="91440" bIns="45720" rtlCol="0" anchor="ctr">
            <a:normAutofit/>
          </a:bodyPr>
          <a:lstStyle/>
          <a:p>
            <a:pPr algn="ctr"/>
            <a:r>
              <a:rPr lang="en-US" dirty="0" err="1">
                <a:latin typeface="Source Sans Pro SemiBold" panose="020B0603030403020204" pitchFamily="34" charset="0"/>
                <a:ea typeface="Source Sans Pro SemiBold" panose="020B0603030403020204" pitchFamily="34" charset="0"/>
              </a:rPr>
              <a:t>Karak</a:t>
            </a:r>
            <a:endParaRPr lang="en-US" dirty="0">
              <a:latin typeface="Source Sans Pro SemiBold" panose="020B0603030403020204" pitchFamily="34" charset="0"/>
              <a:ea typeface="Source Sans Pro SemiBold" panose="020B0603030403020204" pitchFamily="34" charset="0"/>
            </a:endParaRPr>
          </a:p>
        </p:txBody>
      </p:sp>
      <p:sp>
        <p:nvSpPr>
          <p:cNvPr id="46" name="TextBox 45">
            <a:extLst>
              <a:ext uri="{FF2B5EF4-FFF2-40B4-BE49-F238E27FC236}">
                <a16:creationId xmlns:a16="http://schemas.microsoft.com/office/drawing/2014/main" id="{5C40C233-DA1B-B934-A0A7-305E78213D14}"/>
              </a:ext>
            </a:extLst>
          </p:cNvPr>
          <p:cNvSpPr txBox="1"/>
          <p:nvPr/>
        </p:nvSpPr>
        <p:spPr>
          <a:xfrm>
            <a:off x="1074578" y="3214597"/>
            <a:ext cx="1448054" cy="385918"/>
          </a:xfrm>
          <a:prstGeom prst="rect">
            <a:avLst/>
          </a:prstGeom>
        </p:spPr>
        <p:txBody>
          <a:bodyPr vert="horz" wrap="square" lIns="91440" tIns="45720" rIns="91440" bIns="45720" rtlCol="0" anchor="ctr">
            <a:normAutofit/>
          </a:bodyPr>
          <a:lstStyle/>
          <a:p>
            <a:pPr algn="ctr"/>
            <a:r>
              <a:rPr lang="en-US" dirty="0">
                <a:latin typeface="Source Sans Pro SemiBold" panose="020B0603030403020204" pitchFamily="34" charset="0"/>
                <a:ea typeface="Source Sans Pro SemiBold" panose="020B0603030403020204" pitchFamily="34" charset="0"/>
              </a:rPr>
              <a:t>Madaba</a:t>
            </a:r>
          </a:p>
        </p:txBody>
      </p:sp>
      <p:sp>
        <p:nvSpPr>
          <p:cNvPr id="47" name="TextBox 46">
            <a:extLst>
              <a:ext uri="{FF2B5EF4-FFF2-40B4-BE49-F238E27FC236}">
                <a16:creationId xmlns:a16="http://schemas.microsoft.com/office/drawing/2014/main" id="{D3C5359F-5BC4-4A0D-D2A6-78C47FC0DBAE}"/>
              </a:ext>
            </a:extLst>
          </p:cNvPr>
          <p:cNvSpPr txBox="1"/>
          <p:nvPr/>
        </p:nvSpPr>
        <p:spPr>
          <a:xfrm>
            <a:off x="1499291" y="2469854"/>
            <a:ext cx="751089" cy="462703"/>
          </a:xfrm>
          <a:prstGeom prst="rect">
            <a:avLst/>
          </a:prstGeom>
        </p:spPr>
        <p:txBody>
          <a:bodyPr vert="horz" wrap="square" lIns="91440" tIns="45720" rIns="91440" bIns="45720" rtlCol="0" anchor="ctr">
            <a:normAutofit/>
          </a:bodyPr>
          <a:lstStyle/>
          <a:p>
            <a:pPr algn="ctr"/>
            <a:r>
              <a:rPr lang="en-US" dirty="0">
                <a:latin typeface="Source Sans Pro SemiBold" panose="020B0603030403020204" pitchFamily="34" charset="0"/>
                <a:ea typeface="Source Sans Pro SemiBold" panose="020B0603030403020204" pitchFamily="34" charset="0"/>
              </a:rPr>
              <a:t>Balqa </a:t>
            </a:r>
          </a:p>
        </p:txBody>
      </p:sp>
      <p:sp>
        <p:nvSpPr>
          <p:cNvPr id="48" name="TextBox 47">
            <a:extLst>
              <a:ext uri="{FF2B5EF4-FFF2-40B4-BE49-F238E27FC236}">
                <a16:creationId xmlns:a16="http://schemas.microsoft.com/office/drawing/2014/main" id="{3DFFB47F-B9DB-0812-2DA1-0266001B224F}"/>
              </a:ext>
            </a:extLst>
          </p:cNvPr>
          <p:cNvSpPr txBox="1"/>
          <p:nvPr/>
        </p:nvSpPr>
        <p:spPr>
          <a:xfrm>
            <a:off x="2511500" y="3971616"/>
            <a:ext cx="958822" cy="779889"/>
          </a:xfrm>
          <a:prstGeom prst="rect">
            <a:avLst/>
          </a:prstGeom>
        </p:spPr>
        <p:txBody>
          <a:bodyPr vert="horz" wrap="square" lIns="91440" tIns="45720" rIns="91440" bIns="45720" rtlCol="0" anchor="ctr">
            <a:normAutofit/>
          </a:bodyPr>
          <a:lstStyle/>
          <a:p>
            <a:pPr algn="ctr"/>
            <a:r>
              <a:rPr lang="en-US" dirty="0" err="1">
                <a:latin typeface="Source Sans Pro SemiBold" panose="020B0603030403020204" pitchFamily="34" charset="0"/>
                <a:ea typeface="Source Sans Pro SemiBold" panose="020B0603030403020204" pitchFamily="34" charset="0"/>
              </a:rPr>
              <a:t>Tafiela</a:t>
            </a:r>
            <a:endParaRPr lang="en-US" dirty="0">
              <a:latin typeface="Source Sans Pro SemiBold" panose="020B0603030403020204" pitchFamily="34" charset="0"/>
              <a:ea typeface="Source Sans Pro SemiBold" panose="020B0603030403020204" pitchFamily="34" charset="0"/>
            </a:endParaRPr>
          </a:p>
        </p:txBody>
      </p:sp>
      <p:sp>
        <p:nvSpPr>
          <p:cNvPr id="50" name="TextBox 49">
            <a:extLst>
              <a:ext uri="{FF2B5EF4-FFF2-40B4-BE49-F238E27FC236}">
                <a16:creationId xmlns:a16="http://schemas.microsoft.com/office/drawing/2014/main" id="{51C321DA-181E-46F9-1EC9-550DE7F44EB9}"/>
              </a:ext>
            </a:extLst>
          </p:cNvPr>
          <p:cNvSpPr txBox="1"/>
          <p:nvPr/>
        </p:nvSpPr>
        <p:spPr>
          <a:xfrm>
            <a:off x="1961946" y="5315585"/>
            <a:ext cx="1142744" cy="846169"/>
          </a:xfrm>
          <a:prstGeom prst="rect">
            <a:avLst/>
          </a:prstGeom>
        </p:spPr>
        <p:txBody>
          <a:bodyPr vert="horz" wrap="square" lIns="91440" tIns="45720" rIns="91440" bIns="45720" rtlCol="0" anchor="ctr">
            <a:normAutofit/>
          </a:bodyPr>
          <a:lstStyle/>
          <a:p>
            <a:pPr algn="ctr"/>
            <a:r>
              <a:rPr lang="en-US" dirty="0">
                <a:latin typeface="Source Sans Pro SemiBold" panose="020B0603030403020204" pitchFamily="34" charset="0"/>
                <a:ea typeface="Source Sans Pro SemiBold" panose="020B0603030403020204" pitchFamily="34" charset="0"/>
              </a:rPr>
              <a:t>Aqaba</a:t>
            </a:r>
            <a:endParaRPr lang="en-US" sz="1800" dirty="0">
              <a:latin typeface="Source Sans Pro SemiBold" panose="020B0603030403020204" pitchFamily="34" charset="0"/>
              <a:ea typeface="Source Sans Pro SemiBold" panose="020B0603030403020204" pitchFamily="34" charset="0"/>
            </a:endParaRPr>
          </a:p>
        </p:txBody>
      </p:sp>
      <p:cxnSp>
        <p:nvCxnSpPr>
          <p:cNvPr id="51" name="Straight Connector 50">
            <a:extLst>
              <a:ext uri="{FF2B5EF4-FFF2-40B4-BE49-F238E27FC236}">
                <a16:creationId xmlns:a16="http://schemas.microsoft.com/office/drawing/2014/main" id="{FABF3B37-0902-F2E1-D395-A6C730641233}"/>
              </a:ext>
            </a:extLst>
          </p:cNvPr>
          <p:cNvCxnSpPr>
            <a:cxnSpLocks/>
          </p:cNvCxnSpPr>
          <p:nvPr/>
        </p:nvCxnSpPr>
        <p:spPr>
          <a:xfrm flipV="1">
            <a:off x="2260413" y="2710283"/>
            <a:ext cx="578000" cy="4962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TextBox 51">
            <a:extLst>
              <a:ext uri="{FF2B5EF4-FFF2-40B4-BE49-F238E27FC236}">
                <a16:creationId xmlns:a16="http://schemas.microsoft.com/office/drawing/2014/main" id="{759EA988-3844-E4A1-2CA4-B77C64381C05}"/>
              </a:ext>
            </a:extLst>
          </p:cNvPr>
          <p:cNvSpPr txBox="1"/>
          <p:nvPr/>
        </p:nvSpPr>
        <p:spPr>
          <a:xfrm>
            <a:off x="3741991" y="4341282"/>
            <a:ext cx="958822" cy="642415"/>
          </a:xfrm>
          <a:prstGeom prst="rect">
            <a:avLst/>
          </a:prstGeom>
        </p:spPr>
        <p:txBody>
          <a:bodyPr vert="horz" wrap="square" lIns="91440" tIns="45720" rIns="91440" bIns="45720" rtlCol="0" anchor="ctr">
            <a:normAutofit/>
          </a:bodyPr>
          <a:lstStyle/>
          <a:p>
            <a:pPr algn="ctr"/>
            <a:r>
              <a:rPr lang="en-US" dirty="0" err="1">
                <a:latin typeface="Source Sans Pro SemiBold" panose="020B0603030403020204" pitchFamily="34" charset="0"/>
                <a:ea typeface="Source Sans Pro SemiBold" panose="020B0603030403020204" pitchFamily="34" charset="0"/>
              </a:rPr>
              <a:t>Ma’an</a:t>
            </a:r>
            <a:endParaRPr lang="en-US" dirty="0">
              <a:latin typeface="Source Sans Pro SemiBold" panose="020B0603030403020204" pitchFamily="34" charset="0"/>
              <a:ea typeface="Source Sans Pro SemiBold" panose="020B0603030403020204" pitchFamily="34" charset="0"/>
            </a:endParaRPr>
          </a:p>
        </p:txBody>
      </p:sp>
      <p:cxnSp>
        <p:nvCxnSpPr>
          <p:cNvPr id="58" name="Straight Connector 57">
            <a:extLst>
              <a:ext uri="{FF2B5EF4-FFF2-40B4-BE49-F238E27FC236}">
                <a16:creationId xmlns:a16="http://schemas.microsoft.com/office/drawing/2014/main" id="{6D85094B-2FFC-E12A-492A-CFEC9A967E9A}"/>
              </a:ext>
            </a:extLst>
          </p:cNvPr>
          <p:cNvCxnSpPr>
            <a:cxnSpLocks/>
          </p:cNvCxnSpPr>
          <p:nvPr/>
        </p:nvCxnSpPr>
        <p:spPr>
          <a:xfrm>
            <a:off x="2525806" y="2183049"/>
            <a:ext cx="391233" cy="9275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id="{019195F8-AAB3-76BB-0C7E-BAA07D15150C}"/>
              </a:ext>
            </a:extLst>
          </p:cNvPr>
          <p:cNvCxnSpPr>
            <a:cxnSpLocks/>
          </p:cNvCxnSpPr>
          <p:nvPr/>
        </p:nvCxnSpPr>
        <p:spPr>
          <a:xfrm flipH="1">
            <a:off x="2342398" y="3312849"/>
            <a:ext cx="443123" cy="4416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2801AD1A-9F18-030C-4EAC-60C1AFC9EFAB}"/>
              </a:ext>
            </a:extLst>
          </p:cNvPr>
          <p:cNvCxnSpPr>
            <a:cxnSpLocks/>
          </p:cNvCxnSpPr>
          <p:nvPr/>
        </p:nvCxnSpPr>
        <p:spPr>
          <a:xfrm flipV="1">
            <a:off x="3244455" y="1742491"/>
            <a:ext cx="702469" cy="55973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56259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en-US" dirty="0"/>
              <a:t>Questionnaires</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513704"/>
            <a:ext cx="7886700" cy="5344296"/>
          </a:xfrm>
        </p:spPr>
        <p:txBody>
          <a:bodyPr>
            <a:noAutofit/>
          </a:bodyPr>
          <a:lstStyle/>
          <a:p>
            <a:pPr marL="457200" indent="-457200">
              <a:lnSpc>
                <a:spcPct val="100000"/>
              </a:lnSpc>
              <a:buFont typeface="Arial" panose="020B0604020202020204" pitchFamily="34" charset="0"/>
              <a:buChar char="•"/>
            </a:pPr>
            <a:r>
              <a:rPr lang="en-US" sz="2800" i="0" dirty="0"/>
              <a:t>Household Questionnaire</a:t>
            </a:r>
          </a:p>
          <a:p>
            <a:pPr marL="457200" indent="-457200">
              <a:lnSpc>
                <a:spcPct val="100000"/>
              </a:lnSpc>
              <a:buFont typeface="Arial" panose="020B0604020202020204" pitchFamily="34" charset="0"/>
              <a:buChar char="•"/>
            </a:pPr>
            <a:r>
              <a:rPr lang="en-US" sz="2800" i="0" dirty="0"/>
              <a:t>Woman’s Questionnaire</a:t>
            </a:r>
          </a:p>
          <a:p>
            <a:pPr marL="457200" indent="-457200">
              <a:lnSpc>
                <a:spcPct val="100000"/>
              </a:lnSpc>
              <a:buFont typeface="Arial" panose="020B0604020202020204" pitchFamily="34" charset="0"/>
              <a:buChar char="•"/>
            </a:pPr>
            <a:r>
              <a:rPr lang="en-US" sz="2800" i="0" dirty="0"/>
              <a:t>Man’s Questionnaire</a:t>
            </a:r>
          </a:p>
          <a:p>
            <a:pPr marL="457200" indent="-457200">
              <a:lnSpc>
                <a:spcPct val="100000"/>
              </a:lnSpc>
              <a:buFont typeface="Arial" panose="020B0604020202020204" pitchFamily="34" charset="0"/>
              <a:buChar char="•"/>
            </a:pPr>
            <a:r>
              <a:rPr lang="en-US" sz="2800" i="0" dirty="0"/>
              <a:t>Biomarker Questionnaire</a:t>
            </a:r>
          </a:p>
          <a:p>
            <a:pPr marL="457200" indent="-457200">
              <a:lnSpc>
                <a:spcPct val="100000"/>
              </a:lnSpc>
              <a:buFont typeface="Arial" panose="020B0604020202020204" pitchFamily="34" charset="0"/>
              <a:buChar char="•"/>
            </a:pPr>
            <a:endParaRPr lang="en-US" sz="2800" i="0" dirty="0"/>
          </a:p>
          <a:p>
            <a:pPr>
              <a:lnSpc>
                <a:spcPct val="100000"/>
              </a:lnSpc>
            </a:pPr>
            <a:r>
              <a:rPr lang="en-US" sz="2800" i="0" dirty="0"/>
              <a:t>Questionnaires were translated from English into Arabic.</a:t>
            </a:r>
          </a:p>
        </p:txBody>
      </p:sp>
    </p:spTree>
    <p:extLst>
      <p:ext uri="{BB962C8B-B14F-4D97-AF65-F5344CB8AC3E}">
        <p14:creationId xmlns:p14="http://schemas.microsoft.com/office/powerpoint/2010/main" val="30054430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en-US" dirty="0"/>
              <a:t>Household Questionnaire</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513704"/>
            <a:ext cx="7886700" cy="5344296"/>
          </a:xfrm>
        </p:spPr>
        <p:txBody>
          <a:bodyPr>
            <a:noAutofit/>
          </a:bodyPr>
          <a:lstStyle/>
          <a:p>
            <a:pPr marL="457200" indent="-457200">
              <a:lnSpc>
                <a:spcPct val="100000"/>
              </a:lnSpc>
              <a:buFont typeface="Arial" panose="020B0604020202020204" pitchFamily="34" charset="0"/>
              <a:buChar char="•"/>
            </a:pPr>
            <a:r>
              <a:rPr lang="en-US" sz="2800" i="0" dirty="0"/>
              <a:t>Lists usual members and visitors to identify eligible individuals</a:t>
            </a:r>
          </a:p>
          <a:p>
            <a:pPr marL="457200" indent="-457200">
              <a:lnSpc>
                <a:spcPct val="100000"/>
              </a:lnSpc>
              <a:buFont typeface="Arial" panose="020B0604020202020204" pitchFamily="34" charset="0"/>
              <a:buChar char="•"/>
            </a:pPr>
            <a:r>
              <a:rPr lang="en-US" sz="2800" i="0" dirty="0"/>
              <a:t>Basic characteristics of each person in the household (age, sex, education, etc.)</a:t>
            </a:r>
          </a:p>
          <a:p>
            <a:pPr marL="457200" indent="-457200">
              <a:lnSpc>
                <a:spcPct val="100000"/>
              </a:lnSpc>
              <a:buFont typeface="Arial" panose="020B0604020202020204" pitchFamily="34" charset="0"/>
              <a:buChar char="•"/>
            </a:pPr>
            <a:r>
              <a:rPr lang="en-US" sz="2800" i="0" dirty="0"/>
              <a:t>Housing characteristics (drinking water, sanitation facilities, etc.)</a:t>
            </a:r>
          </a:p>
          <a:p>
            <a:pPr marL="457200" indent="-457200">
              <a:lnSpc>
                <a:spcPct val="100000"/>
              </a:lnSpc>
              <a:buFont typeface="Arial" panose="020B0604020202020204" pitchFamily="34" charset="0"/>
              <a:buChar char="•"/>
            </a:pPr>
            <a:r>
              <a:rPr lang="en-US" sz="2800" i="0" dirty="0"/>
              <a:t>Ownership and use of mosquito nets</a:t>
            </a:r>
          </a:p>
        </p:txBody>
      </p:sp>
    </p:spTree>
    <p:extLst>
      <p:ext uri="{BB962C8B-B14F-4D97-AF65-F5344CB8AC3E}">
        <p14:creationId xmlns:p14="http://schemas.microsoft.com/office/powerpoint/2010/main" val="22854959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en-US" dirty="0"/>
              <a:t>Woman’s Questionnaire</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182719"/>
            <a:ext cx="8438348" cy="5344296"/>
          </a:xfrm>
        </p:spPr>
        <p:txBody>
          <a:bodyPr>
            <a:noAutofit/>
          </a:bodyPr>
          <a:lstStyle/>
          <a:p>
            <a:pPr marL="457200" indent="-457200">
              <a:lnSpc>
                <a:spcPct val="100000"/>
              </a:lnSpc>
              <a:spcBef>
                <a:spcPts val="0"/>
              </a:spcBef>
              <a:buFont typeface="Arial" panose="020B0604020202020204" pitchFamily="34" charset="0"/>
              <a:buChar char="•"/>
            </a:pPr>
            <a:r>
              <a:rPr lang="en-US" sz="2400" i="0" dirty="0"/>
              <a:t>Background characteristics (age, education, media exposure, etc.)</a:t>
            </a:r>
          </a:p>
          <a:p>
            <a:pPr marL="457200" indent="-457200">
              <a:lnSpc>
                <a:spcPct val="100000"/>
              </a:lnSpc>
              <a:spcBef>
                <a:spcPts val="0"/>
              </a:spcBef>
              <a:buFont typeface="Arial" panose="020B0604020202020204" pitchFamily="34" charset="0"/>
              <a:buChar char="•"/>
            </a:pPr>
            <a:r>
              <a:rPr lang="en-US" sz="2400" i="0" dirty="0"/>
              <a:t>Pregnancy history and child mortality</a:t>
            </a:r>
          </a:p>
          <a:p>
            <a:pPr marL="457200" indent="-457200">
              <a:lnSpc>
                <a:spcPct val="100000"/>
              </a:lnSpc>
              <a:spcBef>
                <a:spcPts val="0"/>
              </a:spcBef>
              <a:buFont typeface="Arial" panose="020B0604020202020204" pitchFamily="34" charset="0"/>
              <a:buChar char="•"/>
            </a:pPr>
            <a:r>
              <a:rPr lang="en-US" sz="2400" i="0" dirty="0"/>
              <a:t>Family planning</a:t>
            </a:r>
          </a:p>
          <a:p>
            <a:pPr marL="457200" indent="-457200">
              <a:lnSpc>
                <a:spcPct val="100000"/>
              </a:lnSpc>
              <a:spcBef>
                <a:spcPts val="0"/>
              </a:spcBef>
              <a:buFont typeface="Arial" panose="020B0604020202020204" pitchFamily="34" charset="0"/>
              <a:buChar char="•"/>
            </a:pPr>
            <a:r>
              <a:rPr lang="en-US" sz="2400" i="0" dirty="0"/>
              <a:t>Fertility preferences</a:t>
            </a:r>
          </a:p>
          <a:p>
            <a:pPr marL="457200" indent="-457200">
              <a:lnSpc>
                <a:spcPct val="100000"/>
              </a:lnSpc>
              <a:spcBef>
                <a:spcPts val="0"/>
              </a:spcBef>
              <a:buFont typeface="Arial" panose="020B0604020202020204" pitchFamily="34" charset="0"/>
              <a:buChar char="•"/>
            </a:pPr>
            <a:r>
              <a:rPr lang="en-US" sz="2400" i="0" dirty="0"/>
              <a:t>Antenatal, delivery, and postnatal care</a:t>
            </a:r>
          </a:p>
          <a:p>
            <a:pPr marL="457200" indent="-457200">
              <a:lnSpc>
                <a:spcPct val="100000"/>
              </a:lnSpc>
              <a:spcBef>
                <a:spcPts val="0"/>
              </a:spcBef>
              <a:buFont typeface="Arial" panose="020B0604020202020204" pitchFamily="34" charset="0"/>
              <a:buChar char="•"/>
            </a:pPr>
            <a:r>
              <a:rPr lang="en-US" sz="2400" i="0" dirty="0"/>
              <a:t>Vaccinations and childhood illnesses</a:t>
            </a:r>
          </a:p>
          <a:p>
            <a:pPr marL="457200" indent="-457200">
              <a:lnSpc>
                <a:spcPct val="100000"/>
              </a:lnSpc>
              <a:spcBef>
                <a:spcPts val="0"/>
              </a:spcBef>
              <a:buFont typeface="Arial" panose="020B0604020202020204" pitchFamily="34" charset="0"/>
              <a:buChar char="•"/>
            </a:pPr>
            <a:r>
              <a:rPr lang="en-US" sz="2400" i="0" dirty="0"/>
              <a:t>Breastfeeding and infant feeding practices</a:t>
            </a:r>
          </a:p>
          <a:p>
            <a:pPr marL="457200" indent="-457200">
              <a:lnSpc>
                <a:spcPct val="100000"/>
              </a:lnSpc>
              <a:spcBef>
                <a:spcPts val="0"/>
              </a:spcBef>
              <a:buFont typeface="Arial" panose="020B0604020202020204" pitchFamily="34" charset="0"/>
              <a:buChar char="•"/>
            </a:pPr>
            <a:r>
              <a:rPr lang="en-US" sz="2400" i="0" dirty="0"/>
              <a:t>Women’s minimum dietary diversity</a:t>
            </a:r>
          </a:p>
          <a:p>
            <a:pPr marL="457200" indent="-457200">
              <a:lnSpc>
                <a:spcPct val="100000"/>
              </a:lnSpc>
              <a:spcBef>
                <a:spcPts val="0"/>
              </a:spcBef>
              <a:buFont typeface="Arial" panose="020B0604020202020204" pitchFamily="34" charset="0"/>
              <a:buChar char="•"/>
            </a:pPr>
            <a:r>
              <a:rPr lang="en-US" sz="2400" i="0" dirty="0"/>
              <a:t>Marriage and sexual activity</a:t>
            </a:r>
          </a:p>
          <a:p>
            <a:pPr marL="457200" indent="-457200">
              <a:lnSpc>
                <a:spcPct val="100000"/>
              </a:lnSpc>
              <a:spcBef>
                <a:spcPts val="0"/>
              </a:spcBef>
              <a:buFont typeface="Arial" panose="020B0604020202020204" pitchFamily="34" charset="0"/>
              <a:buChar char="•"/>
            </a:pPr>
            <a:r>
              <a:rPr lang="en-US" sz="2400" i="0" dirty="0"/>
              <a:t>Women’s work and husbands’ background characteristics</a:t>
            </a:r>
          </a:p>
          <a:p>
            <a:pPr marL="457200" indent="-457200">
              <a:lnSpc>
                <a:spcPct val="100000"/>
              </a:lnSpc>
              <a:spcBef>
                <a:spcPts val="0"/>
              </a:spcBef>
              <a:buFont typeface="Arial" panose="020B0604020202020204" pitchFamily="34" charset="0"/>
              <a:buChar char="•"/>
            </a:pPr>
            <a:r>
              <a:rPr lang="en-US" sz="2400" i="0" dirty="0"/>
              <a:t>HIV/AIDs </a:t>
            </a:r>
          </a:p>
          <a:p>
            <a:pPr marL="457200" indent="-457200">
              <a:lnSpc>
                <a:spcPct val="100000"/>
              </a:lnSpc>
              <a:spcBef>
                <a:spcPts val="0"/>
              </a:spcBef>
              <a:buFont typeface="Arial" panose="020B0604020202020204" pitchFamily="34" charset="0"/>
              <a:buChar char="•"/>
            </a:pPr>
            <a:r>
              <a:rPr lang="en-US" sz="2400" i="0" dirty="0"/>
              <a:t>Other adult health issues</a:t>
            </a:r>
          </a:p>
          <a:p>
            <a:pPr marL="457200" indent="-457200">
              <a:lnSpc>
                <a:spcPct val="100000"/>
              </a:lnSpc>
              <a:spcBef>
                <a:spcPts val="0"/>
              </a:spcBef>
              <a:buFont typeface="Arial" panose="020B0604020202020204" pitchFamily="34" charset="0"/>
              <a:buChar char="•"/>
            </a:pPr>
            <a:r>
              <a:rPr lang="en-US" sz="2400" i="0" dirty="0"/>
              <a:t>Early childhood development</a:t>
            </a:r>
          </a:p>
          <a:p>
            <a:pPr marL="457200" indent="-457200">
              <a:lnSpc>
                <a:spcPct val="100000"/>
              </a:lnSpc>
              <a:spcBef>
                <a:spcPts val="0"/>
              </a:spcBef>
              <a:buFont typeface="Arial" panose="020B0604020202020204" pitchFamily="34" charset="0"/>
              <a:buChar char="•"/>
            </a:pPr>
            <a:r>
              <a:rPr lang="en-US" sz="2400" i="0" dirty="0"/>
              <a:t>Domestic violence</a:t>
            </a:r>
          </a:p>
        </p:txBody>
      </p:sp>
    </p:spTree>
    <p:extLst>
      <p:ext uri="{BB962C8B-B14F-4D97-AF65-F5344CB8AC3E}">
        <p14:creationId xmlns:p14="http://schemas.microsoft.com/office/powerpoint/2010/main" val="2127329223"/>
      </p:ext>
    </p:extLst>
  </p:cSld>
  <p:clrMapOvr>
    <a:masterClrMapping/>
  </p:clrMapOvr>
</p:sld>
</file>

<file path=ppt/theme/theme1.xml><?xml version="1.0" encoding="utf-8"?>
<a:theme xmlns:a="http://schemas.openxmlformats.org/drawingml/2006/main" name="Custom Design">
  <a:themeElements>
    <a:clrScheme name="Jordan 2023 for real">
      <a:dk1>
        <a:sysClr val="windowText" lastClr="000000"/>
      </a:dk1>
      <a:lt1>
        <a:sysClr val="window" lastClr="FFFFFF"/>
      </a:lt1>
      <a:dk2>
        <a:srgbClr val="44546A"/>
      </a:dk2>
      <a:lt2>
        <a:srgbClr val="E7E6E6"/>
      </a:lt2>
      <a:accent1>
        <a:srgbClr val="86B5F7"/>
      </a:accent1>
      <a:accent2>
        <a:srgbClr val="BB8663"/>
      </a:accent2>
      <a:accent3>
        <a:srgbClr val="DEBD3C"/>
      </a:accent3>
      <a:accent4>
        <a:srgbClr val="B81A71"/>
      </a:accent4>
      <a:accent5>
        <a:srgbClr val="008E9E"/>
      </a:accent5>
      <a:accent6>
        <a:srgbClr val="4FB381"/>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Custom Design">
  <a:themeElements>
    <a:clrScheme name="Jordan 2023 for real">
      <a:dk1>
        <a:sysClr val="windowText" lastClr="000000"/>
      </a:dk1>
      <a:lt1>
        <a:sysClr val="window" lastClr="FFFFFF"/>
      </a:lt1>
      <a:dk2>
        <a:srgbClr val="44546A"/>
      </a:dk2>
      <a:lt2>
        <a:srgbClr val="E7E6E6"/>
      </a:lt2>
      <a:accent1>
        <a:srgbClr val="86B5F7"/>
      </a:accent1>
      <a:accent2>
        <a:srgbClr val="BB8663"/>
      </a:accent2>
      <a:accent3>
        <a:srgbClr val="DEBD3C"/>
      </a:accent3>
      <a:accent4>
        <a:srgbClr val="B81A71"/>
      </a:accent4>
      <a:accent5>
        <a:srgbClr val="008E9E"/>
      </a:accent5>
      <a:accent6>
        <a:srgbClr val="4FB381"/>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Custom Design">
  <a:themeElements>
    <a:clrScheme name="Jordan 2023.6">
      <a:dk1>
        <a:sysClr val="windowText" lastClr="000000"/>
      </a:dk1>
      <a:lt1>
        <a:sysClr val="window" lastClr="FFFFFF"/>
      </a:lt1>
      <a:dk2>
        <a:srgbClr val="44546A"/>
      </a:dk2>
      <a:lt2>
        <a:srgbClr val="E7E6E6"/>
      </a:lt2>
      <a:accent1>
        <a:srgbClr val="86B5F7"/>
      </a:accent1>
      <a:accent2>
        <a:srgbClr val="BB8663"/>
      </a:accent2>
      <a:accent3>
        <a:srgbClr val="DEBD3C"/>
      </a:accent3>
      <a:accent4>
        <a:srgbClr val="871352"/>
      </a:accent4>
      <a:accent5>
        <a:srgbClr val="00707D"/>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VMX3MACP777Z-1177381151-42304</_dlc_DocId>
    <_dlc_DocIdUrl xmlns="d16efad5-0601-4cf0-b7c2-89968258c777">
      <Url>https://icfonline.sharepoint.com/sites/ihd-dhs/Dissemination/_layouts/15/DocIdRedir.aspx?ID=VMX3MACP777Z-1177381151-42304</Url>
      <Description>VMX3MACP777Z-1177381151-42304</Description>
    </_dlc_DocIdUrl>
    <TaxCatchAll xmlns="fa6a9aea-fb0f-4ddd-aff8-712634b7d5fe" xsi:nil="true"/>
    <lcf76f155ced4ddcb4097134ff3c332f xmlns="83c4e5ee-5eea-4e8c-8b50-726738bccb6e">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9" ma:contentTypeDescription="Create a new document." ma:contentTypeScope="" ma:versionID="16be8c5f772cc8aa47e45cb39b55cbaf">
  <xsd:schema xmlns:xsd="http://www.w3.org/2001/XMLSchema" xmlns:xs="http://www.w3.org/2001/XMLSchema" xmlns:p="http://schemas.microsoft.com/office/2006/metadata/properties" xmlns:ns2="d16efad5-0601-4cf0-b7c2-89968258c777" xmlns:ns3="83c4e5ee-5eea-4e8c-8b50-726738bccb6e" xmlns:ns4="fa6a9aea-fb0f-4ddd-aff8-712634b7d5fe" targetNamespace="http://schemas.microsoft.com/office/2006/metadata/properties" ma:root="true" ma:fieldsID="3e792c84d5b1b9544620416dc424fda6" ns2:_="" ns3:_="" ns4:_="">
    <xsd:import namespace="d16efad5-0601-4cf0-b7c2-89968258c777"/>
    <xsd:import namespace="83c4e5ee-5eea-4e8c-8b50-726738bccb6e"/>
    <xsd:import namespace="fa6a9aea-fb0f-4ddd-aff8-712634b7d5f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6856f2ee-118d-42e8-91de-064c9a66b68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fa6a9aea-fb0f-4ddd-aff8-712634b7d5fe"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9af71320-1412-4515-a0b2-dc1dac8ea18d}" ma:internalName="TaxCatchAll" ma:showField="CatchAllData" ma:web="d16efad5-0601-4cf0-b7c2-89968258c7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9981E3BE-0910-4E81-BE17-3B9CCC885C4D}">
  <ds:schemaRefs>
    <ds:schemaRef ds:uri="fa6a9aea-fb0f-4ddd-aff8-712634b7d5fe"/>
    <ds:schemaRef ds:uri="http://purl.org/dc/dcmitype/"/>
    <ds:schemaRef ds:uri="http://schemas.microsoft.com/office/infopath/2007/PartnerControls"/>
    <ds:schemaRef ds:uri="http://schemas.openxmlformats.org/package/2006/metadata/core-properties"/>
    <ds:schemaRef ds:uri="83c4e5ee-5eea-4e8c-8b50-726738bccb6e"/>
    <ds:schemaRef ds:uri="http://purl.org/dc/terms/"/>
    <ds:schemaRef ds:uri="http://schemas.microsoft.com/office/2006/documentManagement/types"/>
    <ds:schemaRef ds:uri="d16efad5-0601-4cf0-b7c2-89968258c777"/>
    <ds:schemaRef ds:uri="http://schemas.microsoft.com/office/2006/metadata/properties"/>
    <ds:schemaRef ds:uri="http://www.w3.org/XML/1998/namespace"/>
    <ds:schemaRef ds:uri="http://purl.org/dc/elements/1.1/"/>
  </ds:schemaRefs>
</ds:datastoreItem>
</file>

<file path=customXml/itemProps2.xml><?xml version="1.0" encoding="utf-8"?>
<ds:datastoreItem xmlns:ds="http://schemas.openxmlformats.org/officeDocument/2006/customXml" ds:itemID="{5685CE14-FB6D-4F09-9C9A-66A49ADB930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16efad5-0601-4cf0-b7c2-89968258c777"/>
    <ds:schemaRef ds:uri="83c4e5ee-5eea-4e8c-8b50-726738bccb6e"/>
    <ds:schemaRef ds:uri="fa6a9aea-fb0f-4ddd-aff8-712634b7d5f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A906D3A-AE0C-43AD-9392-3C18C1CB37EA}">
  <ds:schemaRefs>
    <ds:schemaRef ds:uri="http://schemas.microsoft.com/sharepoint/v3/contenttype/forms"/>
  </ds:schemaRefs>
</ds:datastoreItem>
</file>

<file path=customXml/itemProps4.xml><?xml version="1.0" encoding="utf-8"?>
<ds:datastoreItem xmlns:ds="http://schemas.openxmlformats.org/officeDocument/2006/customXml" ds:itemID="{78BBB4D1-D007-4369-AB9E-5B8C675DE8C2}">
  <ds:schemaRefs>
    <ds:schemaRef ds:uri="http://schemas.microsoft.com/sharepoint/events"/>
  </ds:schemaRefs>
</ds:datastoreItem>
</file>

<file path=docMetadata/LabelInfo.xml><?xml version="1.0" encoding="utf-8"?>
<clbl:labelList xmlns:clbl="http://schemas.microsoft.com/office/2020/mipLabelMetadata">
  <clbl:label id="{cf90b97b-be46-4a00-9700-81ce4ff1b7f6}" enabled="0" method="" siteId="{cf90b97b-be46-4a00-9700-81ce4ff1b7f6}" removed="1"/>
</clbl:labelList>
</file>

<file path=docProps/app.xml><?xml version="1.0" encoding="utf-8"?>
<Properties xmlns="http://schemas.openxmlformats.org/officeDocument/2006/extended-properties" xmlns:vt="http://schemas.openxmlformats.org/officeDocument/2006/docPropsVTypes">
  <Template>office theme</Template>
  <TotalTime>5774</TotalTime>
  <Words>842</Words>
  <Application>Microsoft Office PowerPoint</Application>
  <PresentationFormat>On-screen Show (4:3)</PresentationFormat>
  <Paragraphs>128</Paragraphs>
  <Slides>16</Slides>
  <Notes>1</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16</vt:i4>
      </vt:variant>
    </vt:vector>
  </HeadingPairs>
  <TitlesOfParts>
    <vt:vector size="23" baseType="lpstr">
      <vt:lpstr>Arial</vt:lpstr>
      <vt:lpstr>Calibri</vt:lpstr>
      <vt:lpstr>Source Sans Pro</vt:lpstr>
      <vt:lpstr>Source Sans Pro SemiBold</vt:lpstr>
      <vt:lpstr>Custom Design</vt:lpstr>
      <vt:lpstr>2_Custom Design</vt:lpstr>
      <vt:lpstr>1_Custom Design</vt:lpstr>
      <vt:lpstr>PowerPoint Presentation</vt:lpstr>
      <vt:lpstr>PowerPoint Presentation</vt:lpstr>
      <vt:lpstr>Objective</vt:lpstr>
      <vt:lpstr>The Survey</vt:lpstr>
      <vt:lpstr>Sample Design</vt:lpstr>
      <vt:lpstr>JORDAN</vt:lpstr>
      <vt:lpstr>Questionnaires</vt:lpstr>
      <vt:lpstr>Household Questionnaire</vt:lpstr>
      <vt:lpstr>Woman’s Questionnaire</vt:lpstr>
      <vt:lpstr>Man’s Questionnaire</vt:lpstr>
      <vt:lpstr>Biomarkers</vt:lpstr>
      <vt:lpstr>Pretest and Main Survey Training</vt:lpstr>
      <vt:lpstr>Fieldwork and Data Processing</vt:lpstr>
      <vt:lpstr>Results of Household and  Individual Interviews</vt:lpstr>
      <vt:lpstr>JPFHS Publications, Data, and Digital Tools</vt:lpstr>
      <vt:lpstr>DHS Program Digital Tools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Balian, Sarah</dc:creator>
  <cp:lastModifiedBy>McFarland, Annette (CNTR)</cp:lastModifiedBy>
  <cp:revision>2</cp:revision>
  <dcterms:created xsi:type="dcterms:W3CDTF">2022-12-05T19:39:34Z</dcterms:created>
  <dcterms:modified xsi:type="dcterms:W3CDTF">2024-08-21T09:36:14Z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_dlc_DocIdItemGuid">
    <vt:lpwstr>d6513151-13f1-408c-b166-0155ba7e7be3</vt:lpwstr>
  </property>
  <property fmtid="{D5CDD505-2E9C-101B-9397-08002B2CF9AE}" pid="4" name="MediaServiceImageTags">
    <vt:lpwstr/>
  </property>
</Properties>
</file>