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15"/>
  </p:notesMasterIdLst>
  <p:handoutMasterIdLst>
    <p:handoutMasterId r:id="rId16"/>
  </p:handoutMasterIdLst>
  <p:sldIdLst>
    <p:sldId id="256" r:id="rId7"/>
    <p:sldId id="340" r:id="rId8"/>
    <p:sldId id="331" r:id="rId9"/>
    <p:sldId id="350" r:id="rId10"/>
    <p:sldId id="352" r:id="rId11"/>
    <p:sldId id="354" r:id="rId12"/>
    <p:sldId id="356" r:id="rId13"/>
    <p:sldId id="28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B"/>
    <a:srgbClr val="496483"/>
    <a:srgbClr val="C7D6EE"/>
    <a:srgbClr val="F8D02E"/>
    <a:srgbClr val="0CA1DB"/>
    <a:srgbClr val="CFAFFF"/>
    <a:srgbClr val="A366FF"/>
    <a:srgbClr val="F0E7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63" autoAdjust="0"/>
    <p:restoredTop sz="87500" autoAdjust="0"/>
  </p:normalViewPr>
  <p:slideViewPr>
    <p:cSldViewPr snapToGrid="0">
      <p:cViewPr varScale="1">
        <p:scale>
          <a:sx n="97" d="100"/>
          <a:sy n="97" d="100"/>
        </p:scale>
        <p:origin x="1602" y="78"/>
      </p:cViewPr>
      <p:guideLst/>
    </p:cSldViewPr>
  </p:slideViewPr>
  <p:outlineViewPr>
    <p:cViewPr>
      <p:scale>
        <a:sx n="33" d="100"/>
        <a:sy n="33" d="100"/>
      </p:scale>
      <p:origin x="0" y="-1023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RDC</c:v>
                </c:pt>
                <c:pt idx="1">
                  <c:v>Surpoids/obèse</c:v>
                </c:pt>
                <c:pt idx="2">
                  <c:v>Fume des cigarettes/tabac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</c:v>
                </c:pt>
                <c:pt idx="1">
                  <c:v>18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RDC</c:v>
                </c:pt>
                <c:pt idx="1">
                  <c:v>Surpoids/obèse</c:v>
                </c:pt>
                <c:pt idx="2">
                  <c:v>Fume des cigarettes/tabac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</c:v>
                </c:pt>
                <c:pt idx="1">
                  <c:v>14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5.3554752213858234E-2"/>
          <c:w val="0.32184707442239147"/>
          <c:h val="0.16637524362096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RDC</c:v>
                </c:pt>
                <c:pt idx="1">
                  <c:v>Surpoids/obèse</c:v>
                </c:pt>
                <c:pt idx="2">
                  <c:v>Fume des cigarettes/tabac</c:v>
                </c:pt>
                <c:pt idx="3">
                  <c:v>Hypertension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RDC</c:v>
                </c:pt>
                <c:pt idx="1">
                  <c:v>Surpoids/obèse</c:v>
                </c:pt>
                <c:pt idx="2">
                  <c:v>Fume des cigarettes/tabac</c:v>
                </c:pt>
                <c:pt idx="3">
                  <c:v>Hypertension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4</c:v>
                </c:pt>
                <c:pt idx="1">
                  <c:v>11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5.3554752213858234E-2"/>
          <c:w val="0.32184707442239147"/>
          <c:h val="0.16637524362096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764364894362202E-4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RDC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Cancer du col de l'utérus</c:v>
                </c:pt>
                <c:pt idx="1">
                  <c:v>Cancer du sein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Cancer du col de l'utérus</c:v>
                </c:pt>
                <c:pt idx="1">
                  <c:v>Cancer du sein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91-487F-B415-863F5943DD9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891-487F-B415-863F5943DD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Cancer du col de l'utérus</c:v>
                </c:pt>
                <c:pt idx="1">
                  <c:v>Cancer du sein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91-487F-B415-863F5943DD9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7344265325708511"/>
          <c:y val="5.5381246575712903E-2"/>
          <c:w val="0.60111448401923284"/>
          <c:h val="0.167736949304757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68C38-90C4-B2B2-188C-427F95DA4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4284AA-5715-611D-229D-7E3144A5FE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180F11-9BA1-A9E8-1973-01276018E7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64C91-2D33-343A-6F3B-F5D4F732B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73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1B282-A861-749E-1B8C-B95AFB357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FAF9F-C65D-2AD8-F3F6-2ED29277A2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19CF58-60CA-707C-67AA-A976E4BF1A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9D8F42-8F3D-9D21-B467-C8D77D9A6D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93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8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#EDSRDC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03/10/2025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 EDSRDCIII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76754" y="5048691"/>
            <a:ext cx="8531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de la République Démocratique du Congo III (EDS-RDC III) 2023-2024</a:t>
            </a:r>
          </a:p>
        </p:txBody>
      </p:sp>
      <p:pic>
        <p:nvPicPr>
          <p:cNvPr id="3" name="Picture 2" descr="A leopard standing in a field&#10;&#10;Description automatically generated">
            <a:extLst>
              <a:ext uri="{FF2B5EF4-FFF2-40B4-BE49-F238E27FC236}">
                <a16:creationId xmlns:a16="http://schemas.microsoft.com/office/drawing/2014/main" id="{A688CBF6-96C6-17C6-53B7-ECC0BB7789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2" b="21701"/>
          <a:stretch/>
        </p:blipFill>
        <p:spPr>
          <a:xfrm>
            <a:off x="0" y="1804695"/>
            <a:ext cx="9144000" cy="297775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0253E-4B7B-495F-062F-4C58FF84BAF6}"/>
              </a:ext>
            </a:extLst>
          </p:cNvPr>
          <p:cNvGrpSpPr/>
          <p:nvPr userDrawn="1"/>
        </p:nvGrpSpPr>
        <p:grpSpPr>
          <a:xfrm>
            <a:off x="0" y="1528900"/>
            <a:ext cx="9144000" cy="283310"/>
            <a:chOff x="0" y="1528900"/>
            <a:chExt cx="9144000" cy="28331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8F94780-6626-D0A9-73FE-F7DDF88D05EC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7335BE-9296-77A4-FC62-F96F57B55CA8}"/>
              </a:ext>
            </a:extLst>
          </p:cNvPr>
          <p:cNvGrpSpPr/>
          <p:nvPr userDrawn="1"/>
        </p:nvGrpSpPr>
        <p:grpSpPr>
          <a:xfrm rot="10800000">
            <a:off x="0" y="4712503"/>
            <a:ext cx="9144000" cy="283310"/>
            <a:chOff x="0" y="1528900"/>
            <a:chExt cx="9144000" cy="28331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C1411A-6FC2-6FBA-DD6D-34D1337DC80E}"/>
                </a:ext>
              </a:extLst>
            </p:cNvPr>
            <p:cNvSpPr/>
            <p:nvPr userDrawn="1"/>
          </p:nvSpPr>
          <p:spPr>
            <a:xfrm>
              <a:off x="0" y="1528900"/>
              <a:ext cx="9144000" cy="21681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6D34F1-08EE-3997-D7CF-79952CAE2EF8}"/>
                </a:ext>
              </a:extLst>
            </p:cNvPr>
            <p:cNvSpPr/>
            <p:nvPr userDrawn="1"/>
          </p:nvSpPr>
          <p:spPr>
            <a:xfrm>
              <a:off x="0" y="1688815"/>
              <a:ext cx="9144000" cy="123395"/>
            </a:xfrm>
            <a:prstGeom prst="rect">
              <a:avLst/>
            </a:prstGeom>
            <a:solidFill>
              <a:srgbClr val="F8D02E"/>
            </a:solidFill>
            <a:ln>
              <a:solidFill>
                <a:srgbClr val="F8D0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699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Maladies chroniques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71BB"/>
                </a:solidFill>
              </a:rPr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 err="1"/>
              <a:t>Diabè</a:t>
            </a:r>
            <a:r>
              <a:rPr lang="en-US" sz="3200" i="0" dirty="0" err="1"/>
              <a:t>te</a:t>
            </a:r>
            <a:endParaRPr lang="fr-FR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Cancer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1EACA99-188A-5861-C852-85255C604849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162E60E-F59A-5171-240B-A105FF481E73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C0E1F53-9D43-81CB-0511-A1CB868351C0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CB9D21C-9B3D-9F3F-565E-8ED18A876541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Prévalence de l’hypertension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95400"/>
            <a:ext cx="7886700" cy="609599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ayant de l’hypertension selon certains facteurs de risque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804462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0D4C3-0152-7E8A-A82C-CFD6354B0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04AE0-8ABE-2420-5BED-2DBE86E45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rgbClr val="0071BB"/>
                </a:solidFill>
              </a:rPr>
              <a:t>Diabète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Cancer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70FD88-1F62-48A2-2501-F5BD7B181C26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B43AB24-94CE-26D1-4E4C-E8D557183A51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4824ABC-CBA0-69A8-7D74-C338FDFFD533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A34CB7-7392-BAF2-A479-E1EE01584B7F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479ECF-C39D-12C7-B245-8643B57E35DC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7321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FDDE5-867D-B3B2-8299-49F741F57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39E27-2944-C3B0-C826-8372829DA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Prévalence du diabète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28D8F-9316-D4A6-432E-D7F7F3018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95400"/>
            <a:ext cx="7886700" cy="609599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ayant du diabète (sucre diabète &gt;6.5) selon certains facteurs de risque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3162495-CEB2-9EB7-6150-6FFA18082F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7716960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2030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0BC76-CBFE-337A-CBAA-093917B3E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A04227-E8DC-719D-3EC6-7EA7BF6DA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Diabète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71BB"/>
                </a:solidFill>
              </a:rPr>
              <a:t>Cancer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115A72-22F4-7BB3-6650-15329FBC2E8D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B75D7E-926A-203F-15F1-EAA7694882F3}"/>
              </a:ext>
            </a:extLst>
          </p:cNvPr>
          <p:cNvGrpSpPr/>
          <p:nvPr/>
        </p:nvGrpSpPr>
        <p:grpSpPr>
          <a:xfrm>
            <a:off x="5981701" y="1381125"/>
            <a:ext cx="2362200" cy="2981325"/>
            <a:chOff x="5981701" y="1381125"/>
            <a:chExt cx="2362200" cy="29813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6F1503B-8701-A8C8-6BE5-225279CEDD44}"/>
                </a:ext>
              </a:extLst>
            </p:cNvPr>
            <p:cNvSpPr/>
            <p:nvPr/>
          </p:nvSpPr>
          <p:spPr>
            <a:xfrm>
              <a:off x="5981701" y="1381125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18F9CC7-D6BA-2234-4D56-3D572F03798C}"/>
                </a:ext>
              </a:extLst>
            </p:cNvPr>
            <p:cNvSpPr/>
            <p:nvPr/>
          </p:nvSpPr>
          <p:spPr>
            <a:xfrm>
              <a:off x="5981701" y="2276476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4C5A0D-72D3-5B86-B0DD-E99D77140CEE}"/>
                </a:ext>
              </a:extLst>
            </p:cNvPr>
            <p:cNvSpPr/>
            <p:nvPr/>
          </p:nvSpPr>
          <p:spPr>
            <a:xfrm>
              <a:off x="5981701" y="3352800"/>
              <a:ext cx="2362200" cy="1524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9555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02E6B-1976-945C-F97E-0623B45F4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1B3B8-A158-C064-2128-8F53D7EEE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406525"/>
          </a:xfrm>
        </p:spPr>
        <p:txBody>
          <a:bodyPr>
            <a:noAutofit/>
          </a:bodyPr>
          <a:lstStyle/>
          <a:p>
            <a:r>
              <a:rPr lang="fr-FR" dirty="0"/>
              <a:t>Examens pour le c</a:t>
            </a:r>
            <a:r>
              <a:rPr lang="fr-FR" noProof="0" dirty="0" err="1"/>
              <a:t>ancer</a:t>
            </a:r>
            <a:r>
              <a:rPr lang="fr-FR" noProof="0" dirty="0"/>
              <a:t> du sein et le cancer du col de l’utérus selon la région</a:t>
            </a:r>
            <a:endParaRPr lang="fr-FR" noProof="0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808B5-E8CA-EC8C-13B4-6145C1E09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19249"/>
            <a:ext cx="7886700" cy="609599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de 15-49 ans qui ont été </a:t>
            </a:r>
            <a:r>
              <a:rPr lang="fr-CD" sz="1800" dirty="0">
                <a:effectLst/>
                <a:latin typeface="+mn-lt"/>
                <a:ea typeface="Times New Roman" panose="02020603050405020304" pitchFamily="18" charset="0"/>
              </a:rPr>
              <a:t>examiné pour le cancer du col de l’utérus un médecin ou un autre prestataire de santé pour le </a:t>
            </a:r>
            <a:r>
              <a:rPr lang="fr-FR" noProof="0" dirty="0">
                <a:latin typeface="+mn-lt"/>
              </a:rPr>
              <a:t>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418DE60-8AFF-5A83-9D07-58B468CF33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658747"/>
              </p:ext>
            </p:extLst>
          </p:nvPr>
        </p:nvGraphicFramePr>
        <p:xfrm>
          <a:off x="828674" y="2286000"/>
          <a:ext cx="7886699" cy="4400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394183C-E7B5-2933-8D44-3CECC03077EF}"/>
              </a:ext>
            </a:extLst>
          </p:cNvPr>
          <p:cNvSpPr txBox="1"/>
          <p:nvPr/>
        </p:nvSpPr>
        <p:spPr>
          <a:xfrm>
            <a:off x="7079457" y="5054085"/>
            <a:ext cx="528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D" sz="1800" b="1" dirty="0">
                <a:effectLst/>
                <a:latin typeface="+mn-lt"/>
                <a:ea typeface="Times New Roman" panose="02020603050405020304" pitchFamily="18" charset="0"/>
              </a:rPr>
              <a:t>&lt;1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115641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182" y="121444"/>
            <a:ext cx="7886700" cy="539873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182" y="827314"/>
            <a:ext cx="8423161" cy="5909242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9 %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rgbClr val="0071BB"/>
                </a:solidFill>
              </a:rPr>
              <a:t>11 %</a:t>
            </a:r>
            <a:r>
              <a:rPr lang="fr-FR" sz="2200" i="0" noProof="0" dirty="0"/>
              <a:t> des hommes de 15-49 ans souffrent de </a:t>
            </a:r>
            <a:r>
              <a:rPr lang="fr-FR" sz="2200" b="1" i="0" noProof="0" dirty="0">
                <a:solidFill>
                  <a:srgbClr val="0071BB"/>
                </a:solidFill>
              </a:rPr>
              <a:t>l’hypertension artérielle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Parmi les femmes et les hommes souffrant de l’hypertension artérielle : 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i="0" dirty="0">
                <a:solidFill>
                  <a:srgbClr val="0071BB"/>
                </a:solidFill>
              </a:rPr>
              <a:t>18 %</a:t>
            </a:r>
            <a:r>
              <a:rPr lang="fr-FR" sz="2000" i="0" dirty="0"/>
              <a:t> des femmes et </a:t>
            </a:r>
            <a:r>
              <a:rPr lang="fr-FR" sz="2000" b="1" i="0" dirty="0">
                <a:solidFill>
                  <a:srgbClr val="0071BB"/>
                </a:solidFill>
              </a:rPr>
              <a:t>14 %</a:t>
            </a:r>
            <a:r>
              <a:rPr lang="fr-FR" sz="2000" i="0" dirty="0"/>
              <a:t> des hommes sont en </a:t>
            </a:r>
            <a:r>
              <a:rPr lang="fr-FR" sz="2000" b="1" i="0" dirty="0">
                <a:solidFill>
                  <a:srgbClr val="0071BB"/>
                </a:solidFill>
              </a:rPr>
              <a:t>surpoids/obèses </a:t>
            </a:r>
            <a:r>
              <a:rPr lang="fr-FR" sz="2000" i="0" dirty="0"/>
              <a:t>et </a:t>
            </a:r>
            <a:r>
              <a:rPr lang="fr-FR" sz="2000" b="1" i="0" dirty="0">
                <a:solidFill>
                  <a:srgbClr val="0071BB"/>
                </a:solidFill>
              </a:rPr>
              <a:t>10 %</a:t>
            </a:r>
            <a:r>
              <a:rPr lang="fr-FR" sz="2000" i="0" dirty="0"/>
              <a:t> des femmes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i="0" dirty="0">
                <a:solidFill>
                  <a:srgbClr val="0071BB"/>
                </a:solidFill>
              </a:rPr>
              <a:t>30 %</a:t>
            </a:r>
            <a:r>
              <a:rPr lang="fr-FR" sz="2000" i="0" dirty="0"/>
              <a:t> des hommes </a:t>
            </a:r>
            <a:r>
              <a:rPr lang="fr-FR" sz="2000" b="1" i="0" dirty="0">
                <a:solidFill>
                  <a:srgbClr val="0071BB"/>
                </a:solidFill>
              </a:rPr>
              <a:t>fument des cigarettes/tabac</a:t>
            </a:r>
            <a:r>
              <a:rPr lang="fr-FR" sz="20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rgbClr val="0071BB"/>
                </a:solidFill>
              </a:rPr>
              <a:t>4 %</a:t>
            </a:r>
            <a:r>
              <a:rPr lang="fr-FR" sz="2200" i="0" noProof="0" dirty="0"/>
              <a:t> des femmes et des hommes de 15-49 ans souffrent du </a:t>
            </a:r>
            <a:r>
              <a:rPr lang="fr-FR" sz="2200" b="1" i="0" noProof="0" dirty="0">
                <a:solidFill>
                  <a:srgbClr val="0071BB"/>
                </a:solidFill>
              </a:rPr>
              <a:t>diabète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Parmi les femmes et les hommes souffrant du diabète: 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i="0" dirty="0">
                <a:solidFill>
                  <a:srgbClr val="0071BB"/>
                </a:solidFill>
              </a:rPr>
              <a:t>7 %</a:t>
            </a:r>
            <a:r>
              <a:rPr lang="fr-FR" sz="2000" i="0" dirty="0"/>
              <a:t> des femmes et </a:t>
            </a:r>
            <a:r>
              <a:rPr lang="fr-FR" sz="2000" b="1" i="0" dirty="0">
                <a:solidFill>
                  <a:srgbClr val="0071BB"/>
                </a:solidFill>
              </a:rPr>
              <a:t>11 %</a:t>
            </a:r>
            <a:r>
              <a:rPr lang="fr-FR" sz="2000" i="0" dirty="0"/>
              <a:t> des hommes sont en </a:t>
            </a:r>
            <a:r>
              <a:rPr lang="fr-FR" sz="2000" b="1" i="0" dirty="0">
                <a:solidFill>
                  <a:srgbClr val="0071BB"/>
                </a:solidFill>
              </a:rPr>
              <a:t>surpoids/obèses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i="0" dirty="0">
                <a:solidFill>
                  <a:srgbClr val="0071BB"/>
                </a:solidFill>
              </a:rPr>
              <a:t>6 %</a:t>
            </a:r>
            <a:r>
              <a:rPr lang="fr-FR" sz="2000" i="0" dirty="0"/>
              <a:t> des femmes et </a:t>
            </a:r>
            <a:r>
              <a:rPr lang="fr-FR" sz="2000" b="1" i="0" dirty="0">
                <a:solidFill>
                  <a:srgbClr val="0071BB"/>
                </a:solidFill>
              </a:rPr>
              <a:t>3 %</a:t>
            </a:r>
            <a:r>
              <a:rPr lang="fr-FR" sz="2000" i="0" dirty="0"/>
              <a:t> des hommes </a:t>
            </a:r>
            <a:r>
              <a:rPr lang="fr-FR" sz="2000" b="1" i="0" dirty="0">
                <a:solidFill>
                  <a:srgbClr val="0071BB"/>
                </a:solidFill>
              </a:rPr>
              <a:t>fument des cigarettes/tabac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i="0" dirty="0">
                <a:solidFill>
                  <a:srgbClr val="0071BB"/>
                </a:solidFill>
              </a:rPr>
              <a:t>6 %</a:t>
            </a:r>
            <a:r>
              <a:rPr lang="fr-FR" sz="2000" i="0" dirty="0"/>
              <a:t> des femmes et </a:t>
            </a:r>
            <a:r>
              <a:rPr lang="fr-FR" sz="2000" b="1" i="0" dirty="0">
                <a:solidFill>
                  <a:srgbClr val="0071BB"/>
                </a:solidFill>
              </a:rPr>
              <a:t>7 %</a:t>
            </a:r>
            <a:r>
              <a:rPr lang="fr-FR" sz="2000" i="0" dirty="0"/>
              <a:t> des hommes souffrent de </a:t>
            </a:r>
            <a:r>
              <a:rPr lang="fr-FR" sz="2000" b="1" i="0" dirty="0">
                <a:solidFill>
                  <a:srgbClr val="0071BB"/>
                </a:solidFill>
              </a:rPr>
              <a:t>l’hypertension artérielle</a:t>
            </a:r>
            <a:r>
              <a:rPr lang="fr-FR" sz="20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noProof="0" dirty="0"/>
              <a:t>Parmi les femmes de 15-49 ans, </a:t>
            </a:r>
            <a:r>
              <a:rPr lang="fr-FR" sz="2200" b="1" i="0" noProof="0" dirty="0">
                <a:solidFill>
                  <a:srgbClr val="0071BB"/>
                </a:solidFill>
              </a:rPr>
              <a:t>1 %</a:t>
            </a:r>
            <a:r>
              <a:rPr lang="fr-FR" sz="2200" i="0" noProof="0" dirty="0"/>
              <a:t> ont testé pour le </a:t>
            </a:r>
            <a:r>
              <a:rPr lang="fr-FR" sz="2200" b="1" i="0" noProof="0" dirty="0">
                <a:solidFill>
                  <a:srgbClr val="0071BB"/>
                </a:solidFill>
              </a:rPr>
              <a:t>cancer du col de l’utérus </a:t>
            </a:r>
            <a:r>
              <a:rPr lang="fr-FR" sz="2200" i="0" noProof="0" dirty="0"/>
              <a:t>et </a:t>
            </a:r>
            <a:r>
              <a:rPr lang="fr-FR" sz="2200" b="1" i="0" noProof="0" dirty="0">
                <a:solidFill>
                  <a:srgbClr val="0071BB"/>
                </a:solidFill>
              </a:rPr>
              <a:t>2 %</a:t>
            </a:r>
            <a:r>
              <a:rPr lang="fr-FR" sz="2200" i="0" noProof="0" dirty="0"/>
              <a:t> ont été examiné pour le </a:t>
            </a:r>
            <a:r>
              <a:rPr lang="fr-FR" sz="2200" b="1" i="0" noProof="0" dirty="0">
                <a:solidFill>
                  <a:srgbClr val="0071BB"/>
                </a:solidFill>
              </a:rPr>
              <a:t>cancer du sein</a:t>
            </a:r>
            <a:r>
              <a:rPr lang="fr-FR" sz="2200" i="0" noProof="0" dirty="0"/>
              <a:t>.</a:t>
            </a:r>
          </a:p>
          <a:p>
            <a:pPr>
              <a:lnSpc>
                <a:spcPct val="100000"/>
              </a:lnSpc>
            </a:pPr>
            <a:endParaRPr lang="fr-FR" sz="2200" i="0" noProof="0" dirty="0"/>
          </a:p>
          <a:p>
            <a:pPr>
              <a:lnSpc>
                <a:spcPct val="100000"/>
              </a:lnSpc>
            </a:pPr>
            <a:endParaRPr lang="fr-FR" sz="2200" i="0" noProof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DR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5B649"/>
      </a:accent1>
      <a:accent2>
        <a:srgbClr val="F89729"/>
      </a:accent2>
      <a:accent3>
        <a:srgbClr val="F89729"/>
      </a:accent3>
      <a:accent4>
        <a:srgbClr val="C7302D"/>
      </a:accent4>
      <a:accent5>
        <a:srgbClr val="0072BC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VMX3MACP777Z-1177381151-48719</_dlc_DocId>
    <_dlc_DocIdUrl xmlns="d16efad5-0601-4cf0-b7c2-89968258c777">
      <Url>https://icfonline.sharepoint.com/sites/ihd-dhs/Dissemination/_layouts/15/DocIdRedir.aspx?ID=VMX3MACP777Z-1177381151-48719</Url>
      <Description>VMX3MACP777Z-1177381151-48719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A7C0D6-C11D-484B-BC4D-5F6FDC26C8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83c4e5ee-5eea-4e8c-8b50-726738bccb6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fa6a9aea-fb0f-4ddd-aff8-712634b7d5fe"/>
    <ds:schemaRef ds:uri="d16efad5-0601-4cf0-b7c2-89968258c777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19575</TotalTime>
  <Words>291</Words>
  <Application>Microsoft Office PowerPoint</Application>
  <PresentationFormat>On-screen Show (4:3)</PresentationFormat>
  <Paragraphs>38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PowerPoint Presentation</vt:lpstr>
      <vt:lpstr>PowerPoint Presentation</vt:lpstr>
      <vt:lpstr>Prévalence de l’hypertension</vt:lpstr>
      <vt:lpstr>PowerPoint Presentation</vt:lpstr>
      <vt:lpstr>Prévalence du diabète</vt:lpstr>
      <vt:lpstr>PowerPoint Presentation</vt:lpstr>
      <vt:lpstr>Examens pour le cancer du sein et le cancer du col de l’utérus selon la région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37</cp:revision>
  <dcterms:created xsi:type="dcterms:W3CDTF">2022-12-05T19:39:34Z</dcterms:created>
  <dcterms:modified xsi:type="dcterms:W3CDTF">2025-10-03T12:33:03Z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0079373d-2224-4994-95c9-1630f27e75e8</vt:lpwstr>
  </property>
  <property fmtid="{D5CDD505-2E9C-101B-9397-08002B2CF9AE}" pid="4" name="MediaServiceImageTags">
    <vt:lpwstr/>
  </property>
</Properties>
</file>