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2"/>
  </p:notesMasterIdLst>
  <p:handoutMasterIdLst>
    <p:handoutMasterId r:id="rId23"/>
  </p:handoutMasterIdLst>
  <p:sldIdLst>
    <p:sldId id="256" r:id="rId8"/>
    <p:sldId id="260" r:id="rId9"/>
    <p:sldId id="262" r:id="rId10"/>
    <p:sldId id="324" r:id="rId11"/>
    <p:sldId id="351" r:id="rId12"/>
    <p:sldId id="264" r:id="rId13"/>
    <p:sldId id="283" r:id="rId14"/>
    <p:sldId id="278" r:id="rId15"/>
    <p:sldId id="352" r:id="rId16"/>
    <p:sldId id="272" r:id="rId17"/>
    <p:sldId id="339" r:id="rId18"/>
    <p:sldId id="286" r:id="rId19"/>
    <p:sldId id="353" r:id="rId20"/>
    <p:sldId id="289" r:id="rId21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  <a:srgbClr val="009EDB"/>
    <a:srgbClr val="45B8E4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4" autoAdjust="0"/>
  </p:normalViewPr>
  <p:slideViewPr>
    <p:cSldViewPr snapToGrid="0">
      <p:cViewPr varScale="1">
        <p:scale>
          <a:sx n="89" d="100"/>
          <a:sy n="89" d="100"/>
        </p:scale>
        <p:origin x="22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9B1639B1-BCBE-4046-B016-FC46A7D337A1}"/>
    <pc:docChg chg="undo custSel modSld">
      <pc:chgData name="Semenov, Gulnara" userId="468b2765-e792-45d4-ab5d-12398eac9854" providerId="ADAL" clId="{9B1639B1-BCBE-4046-B016-FC46A7D337A1}" dt="2024-11-01T23:55:34.613" v="304" actId="6549"/>
      <pc:docMkLst>
        <pc:docMk/>
      </pc:docMkLst>
      <pc:sldChg chg="modSp mod">
        <pc:chgData name="Semenov, Gulnara" userId="468b2765-e792-45d4-ab5d-12398eac9854" providerId="ADAL" clId="{9B1639B1-BCBE-4046-B016-FC46A7D337A1}" dt="2024-11-01T01:08:18.881" v="8" actId="20577"/>
        <pc:sldMkLst>
          <pc:docMk/>
          <pc:sldMk cId="2163988523" sldId="260"/>
        </pc:sldMkLst>
        <pc:spChg chg="mod">
          <ac:chgData name="Semenov, Gulnara" userId="468b2765-e792-45d4-ab5d-12398eac9854" providerId="ADAL" clId="{9B1639B1-BCBE-4046-B016-FC46A7D337A1}" dt="2024-11-01T01:08:18.881" v="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9B1639B1-BCBE-4046-B016-FC46A7D337A1}" dt="2024-11-01T01:46:00.306" v="292"/>
        <pc:sldMkLst>
          <pc:docMk/>
          <pc:sldMk cId="1428788921" sldId="262"/>
        </pc:sldMkLst>
        <pc:spChg chg="mod">
          <ac:chgData name="Semenov, Gulnara" userId="468b2765-e792-45d4-ab5d-12398eac9854" providerId="ADAL" clId="{9B1639B1-BCBE-4046-B016-FC46A7D337A1}" dt="2024-11-01T01:46:00.306" v="292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9B1639B1-BCBE-4046-B016-FC46A7D337A1}" dt="2024-11-01T01:09:49.497" v="25" actId="20577"/>
          <ac:spMkLst>
            <pc:docMk/>
            <pc:sldMk cId="1428788921" sldId="262"/>
            <ac:spMk id="17" creationId="{B5138D57-81A7-9062-3037-7FA0E56333ED}"/>
          </ac:spMkLst>
        </pc:spChg>
      </pc:sldChg>
      <pc:sldChg chg="modSp mod">
        <pc:chgData name="Semenov, Gulnara" userId="468b2765-e792-45d4-ab5d-12398eac9854" providerId="ADAL" clId="{9B1639B1-BCBE-4046-B016-FC46A7D337A1}" dt="2024-11-01T01:29:41.649" v="160" actId="255"/>
        <pc:sldMkLst>
          <pc:docMk/>
          <pc:sldMk cId="2479953464" sldId="264"/>
        </pc:sldMkLst>
        <pc:spChg chg="mod">
          <ac:chgData name="Semenov, Gulnara" userId="468b2765-e792-45d4-ab5d-12398eac9854" providerId="ADAL" clId="{9B1639B1-BCBE-4046-B016-FC46A7D337A1}" dt="2024-11-01T01:28:09.942" v="146" actId="20577"/>
          <ac:spMkLst>
            <pc:docMk/>
            <pc:sldMk cId="2479953464" sldId="264"/>
            <ac:spMk id="3" creationId="{4A7CDE52-00D3-44B8-3A46-46C5116FFDD8}"/>
          </ac:spMkLst>
        </pc:spChg>
        <pc:spChg chg="mod">
          <ac:chgData name="Semenov, Gulnara" userId="468b2765-e792-45d4-ab5d-12398eac9854" providerId="ADAL" clId="{9B1639B1-BCBE-4046-B016-FC46A7D337A1}" dt="2024-11-01T01:28:24.852" v="148" actId="20577"/>
          <ac:spMkLst>
            <pc:docMk/>
            <pc:sldMk cId="2479953464" sldId="264"/>
            <ac:spMk id="7" creationId="{C6AD3CA1-B490-CAD9-358E-36CAF5A9AFAD}"/>
          </ac:spMkLst>
        </pc:spChg>
        <pc:grpChg chg="mod">
          <ac:chgData name="Semenov, Gulnara" userId="468b2765-e792-45d4-ab5d-12398eac9854" providerId="ADAL" clId="{9B1639B1-BCBE-4046-B016-FC46A7D337A1}" dt="2024-11-01T01:29:32.379" v="158" actId="14100"/>
          <ac:grpSpMkLst>
            <pc:docMk/>
            <pc:sldMk cId="2479953464" sldId="264"/>
            <ac:grpSpMk id="4" creationId="{C2D928FC-90FC-1AB5-CC25-0397EF5F1D86}"/>
          </ac:grpSpMkLst>
        </pc:grpChg>
        <pc:graphicFrameChg chg="mod">
          <ac:chgData name="Semenov, Gulnara" userId="468b2765-e792-45d4-ab5d-12398eac9854" providerId="ADAL" clId="{9B1639B1-BCBE-4046-B016-FC46A7D337A1}" dt="2024-11-01T01:29:41.649" v="160" actId="255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9B1639B1-BCBE-4046-B016-FC46A7D337A1}" dt="2024-11-01T01:33:03.891" v="202" actId="14100"/>
        <pc:sldMkLst>
          <pc:docMk/>
          <pc:sldMk cId="1506493807" sldId="272"/>
        </pc:sldMkLst>
        <pc:spChg chg="mod">
          <ac:chgData name="Semenov, Gulnara" userId="468b2765-e792-45d4-ab5d-12398eac9854" providerId="ADAL" clId="{9B1639B1-BCBE-4046-B016-FC46A7D337A1}" dt="2024-11-01T01:33:03.891" v="202" actId="14100"/>
          <ac:spMkLst>
            <pc:docMk/>
            <pc:sldMk cId="1506493807" sldId="27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9B1639B1-BCBE-4046-B016-FC46A7D337A1}" dt="2024-11-01T23:55:34.613" v="304" actId="6549"/>
        <pc:sldMkLst>
          <pc:docMk/>
          <pc:sldMk cId="3303905315" sldId="278"/>
        </pc:sldMkLst>
        <pc:spChg chg="mod">
          <ac:chgData name="Semenov, Gulnara" userId="468b2765-e792-45d4-ab5d-12398eac9854" providerId="ADAL" clId="{9B1639B1-BCBE-4046-B016-FC46A7D337A1}" dt="2024-11-01T23:55:34.613" v="304" actId="6549"/>
          <ac:spMkLst>
            <pc:docMk/>
            <pc:sldMk cId="3303905315" sldId="278"/>
            <ac:spMk id="5" creationId="{F7BBFA00-A861-8434-85B1-ABE5E4ECD68E}"/>
          </ac:spMkLst>
        </pc:spChg>
        <pc:spChg chg="mod">
          <ac:chgData name="Semenov, Gulnara" userId="468b2765-e792-45d4-ab5d-12398eac9854" providerId="ADAL" clId="{9B1639B1-BCBE-4046-B016-FC46A7D337A1}" dt="2024-11-01T01:31:10.616" v="170" actId="20577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emenov, Gulnara" userId="468b2765-e792-45d4-ab5d-12398eac9854" providerId="ADAL" clId="{9B1639B1-BCBE-4046-B016-FC46A7D337A1}" dt="2024-11-01T01:31:19.067" v="187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9B1639B1-BCBE-4046-B016-FC46A7D337A1}" dt="2024-11-01T01:31:24.825" v="190" actId="20577"/>
          <ac:spMkLst>
            <pc:docMk/>
            <pc:sldMk cId="3303905315" sldId="278"/>
            <ac:spMk id="85" creationId="{A2C41976-A823-F67F-4769-D382354D7DE2}"/>
          </ac:spMkLst>
        </pc:spChg>
      </pc:sldChg>
      <pc:sldChg chg="modSp mod">
        <pc:chgData name="Semenov, Gulnara" userId="468b2765-e792-45d4-ab5d-12398eac9854" providerId="ADAL" clId="{9B1639B1-BCBE-4046-B016-FC46A7D337A1}" dt="2024-11-01T01:46:29.936" v="297" actId="6549"/>
        <pc:sldMkLst>
          <pc:docMk/>
          <pc:sldMk cId="3502258445" sldId="283"/>
        </pc:sldMkLst>
        <pc:spChg chg="mod">
          <ac:chgData name="Semenov, Gulnara" userId="468b2765-e792-45d4-ab5d-12398eac9854" providerId="ADAL" clId="{9B1639B1-BCBE-4046-B016-FC46A7D337A1}" dt="2024-11-01T01:46:29.936" v="297" actId="6549"/>
          <ac:spMkLst>
            <pc:docMk/>
            <pc:sldMk cId="3502258445" sldId="283"/>
            <ac:spMk id="11" creationId="{AA7DA90E-F1B1-6A3A-8771-E43E613C537E}"/>
          </ac:spMkLst>
        </pc:spChg>
      </pc:sldChg>
      <pc:sldChg chg="modSp mod">
        <pc:chgData name="Semenov, Gulnara" userId="468b2765-e792-45d4-ab5d-12398eac9854" providerId="ADAL" clId="{9B1639B1-BCBE-4046-B016-FC46A7D337A1}" dt="2024-11-01T01:38:31.094" v="258" actId="14100"/>
        <pc:sldMkLst>
          <pc:docMk/>
          <pc:sldMk cId="1821595124" sldId="286"/>
        </pc:sldMkLst>
        <pc:spChg chg="mod">
          <ac:chgData name="Semenov, Gulnara" userId="468b2765-e792-45d4-ab5d-12398eac9854" providerId="ADAL" clId="{9B1639B1-BCBE-4046-B016-FC46A7D337A1}" dt="2024-11-01T01:38:14.180" v="256" actId="20577"/>
          <ac:spMkLst>
            <pc:docMk/>
            <pc:sldMk cId="1821595124" sldId="286"/>
            <ac:spMk id="2" creationId="{F6245169-1799-41CD-B28E-D2D20D16AD73}"/>
          </ac:spMkLst>
        </pc:spChg>
        <pc:graphicFrameChg chg="mod">
          <ac:chgData name="Semenov, Gulnara" userId="468b2765-e792-45d4-ab5d-12398eac9854" providerId="ADAL" clId="{9B1639B1-BCBE-4046-B016-FC46A7D337A1}" dt="2024-11-01T01:38:31.094" v="258" actId="14100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modSp mod">
        <pc:chgData name="Semenov, Gulnara" userId="468b2765-e792-45d4-ab5d-12398eac9854" providerId="ADAL" clId="{9B1639B1-BCBE-4046-B016-FC46A7D337A1}" dt="2024-11-01T01:45:44.475" v="291"/>
        <pc:sldMkLst>
          <pc:docMk/>
          <pc:sldMk cId="3475639167" sldId="289"/>
        </pc:sldMkLst>
        <pc:spChg chg="mod">
          <ac:chgData name="Semenov, Gulnara" userId="468b2765-e792-45d4-ab5d-12398eac9854" providerId="ADAL" clId="{9B1639B1-BCBE-4046-B016-FC46A7D337A1}" dt="2024-11-01T01:45:44.475" v="291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9B1639B1-BCBE-4046-B016-FC46A7D337A1}" dt="2024-11-01T01:45:23.131" v="290" actId="1076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Semenov, Gulnara" userId="468b2765-e792-45d4-ab5d-12398eac9854" providerId="ADAL" clId="{9B1639B1-BCBE-4046-B016-FC46A7D337A1}" dt="2024-11-01T01:46:06.831" v="293"/>
        <pc:sldMkLst>
          <pc:docMk/>
          <pc:sldMk cId="1702557876" sldId="324"/>
        </pc:sldMkLst>
        <pc:spChg chg="mod">
          <ac:chgData name="Semenov, Gulnara" userId="468b2765-e792-45d4-ab5d-12398eac9854" providerId="ADAL" clId="{9B1639B1-BCBE-4046-B016-FC46A7D337A1}" dt="2024-11-01T01:46:06.831" v="293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Semenov, Gulnara" userId="468b2765-e792-45d4-ab5d-12398eac9854" providerId="ADAL" clId="{9B1639B1-BCBE-4046-B016-FC46A7D337A1}" dt="2024-11-01T01:15:48.861" v="51" actId="1076"/>
          <ac:spMkLst>
            <pc:docMk/>
            <pc:sldMk cId="1702557876" sldId="324"/>
            <ac:spMk id="8" creationId="{3EFE8A50-771E-49B9-ECC6-CDA29387FFE8}"/>
          </ac:spMkLst>
        </pc:spChg>
        <pc:spChg chg="mod">
          <ac:chgData name="Semenov, Gulnara" userId="468b2765-e792-45d4-ab5d-12398eac9854" providerId="ADAL" clId="{9B1639B1-BCBE-4046-B016-FC46A7D337A1}" dt="2024-11-01T01:19:47.446" v="121" actId="6549"/>
          <ac:spMkLst>
            <pc:docMk/>
            <pc:sldMk cId="1702557876" sldId="324"/>
            <ac:spMk id="9" creationId="{D1437EAC-E95E-5665-40A1-24395CA4FB1F}"/>
          </ac:spMkLst>
        </pc:spChg>
        <pc:spChg chg="mod">
          <ac:chgData name="Semenov, Gulnara" userId="468b2765-e792-45d4-ab5d-12398eac9854" providerId="ADAL" clId="{9B1639B1-BCBE-4046-B016-FC46A7D337A1}" dt="2024-11-01T01:14:28.736" v="46" actId="14100"/>
          <ac:spMkLst>
            <pc:docMk/>
            <pc:sldMk cId="1702557876" sldId="324"/>
            <ac:spMk id="14" creationId="{BEA228E9-B605-42F4-8ADA-7D9E4A787E89}"/>
          </ac:spMkLst>
        </pc:spChg>
        <pc:spChg chg="mod">
          <ac:chgData name="Semenov, Gulnara" userId="468b2765-e792-45d4-ab5d-12398eac9854" providerId="ADAL" clId="{9B1639B1-BCBE-4046-B016-FC46A7D337A1}" dt="2024-11-01T01:14:05.254" v="42" actId="6549"/>
          <ac:spMkLst>
            <pc:docMk/>
            <pc:sldMk cId="1702557876" sldId="324"/>
            <ac:spMk id="15" creationId="{28A40BB2-8873-5BA3-67C3-67618A319FFC}"/>
          </ac:spMkLst>
        </pc:spChg>
        <pc:spChg chg="mod">
          <ac:chgData name="Semenov, Gulnara" userId="468b2765-e792-45d4-ab5d-12398eac9854" providerId="ADAL" clId="{9B1639B1-BCBE-4046-B016-FC46A7D337A1}" dt="2024-11-01T01:13:58.448" v="37" actId="14100"/>
          <ac:spMkLst>
            <pc:docMk/>
            <pc:sldMk cId="1702557876" sldId="324"/>
            <ac:spMk id="44" creationId="{F1DBDE71-5E05-A787-5107-B65D0FA4CDFF}"/>
          </ac:spMkLst>
        </pc:spChg>
        <pc:grpChg chg="mod">
          <ac:chgData name="Semenov, Gulnara" userId="468b2765-e792-45d4-ab5d-12398eac9854" providerId="ADAL" clId="{9B1639B1-BCBE-4046-B016-FC46A7D337A1}" dt="2024-11-01T01:20:48.785" v="123" actId="14100"/>
          <ac:grpSpMkLst>
            <pc:docMk/>
            <pc:sldMk cId="1702557876" sldId="324"/>
            <ac:grpSpMk id="50" creationId="{DC3C3D70-82DD-69EF-67B6-0BAC43CC9C3D}"/>
          </ac:grpSpMkLst>
        </pc:grpChg>
        <pc:graphicFrameChg chg="mod">
          <ac:chgData name="Semenov, Gulnara" userId="468b2765-e792-45d4-ab5d-12398eac9854" providerId="ADAL" clId="{9B1639B1-BCBE-4046-B016-FC46A7D337A1}" dt="2024-11-01T01:17:41.907" v="79" actId="27636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">
        <pc:chgData name="Semenov, Gulnara" userId="468b2765-e792-45d4-ab5d-12398eac9854" providerId="ADAL" clId="{9B1639B1-BCBE-4046-B016-FC46A7D337A1}" dt="2024-11-01T01:33:44.846" v="229" actId="6549"/>
        <pc:sldMkLst>
          <pc:docMk/>
          <pc:sldMk cId="3364805724" sldId="339"/>
        </pc:sldMkLst>
        <pc:spChg chg="mod">
          <ac:chgData name="Semenov, Gulnara" userId="468b2765-e792-45d4-ab5d-12398eac9854" providerId="ADAL" clId="{9B1639B1-BCBE-4046-B016-FC46A7D337A1}" dt="2024-11-01T01:33:34.794" v="209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Semenov, Gulnara" userId="468b2765-e792-45d4-ab5d-12398eac9854" providerId="ADAL" clId="{9B1639B1-BCBE-4046-B016-FC46A7D337A1}" dt="2024-11-01T01:33:44.846" v="229" actId="6549"/>
          <ac:spMkLst>
            <pc:docMk/>
            <pc:sldMk cId="3364805724" sldId="339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9B1639B1-BCBE-4046-B016-FC46A7D337A1}" dt="2024-11-01T01:46:14.303" v="294"/>
        <pc:sldMkLst>
          <pc:docMk/>
          <pc:sldMk cId="587045458" sldId="351"/>
        </pc:sldMkLst>
        <pc:spChg chg="mod">
          <ac:chgData name="Semenov, Gulnara" userId="468b2765-e792-45d4-ab5d-12398eac9854" providerId="ADAL" clId="{9B1639B1-BCBE-4046-B016-FC46A7D337A1}" dt="2024-11-01T01:46:14.303" v="294"/>
          <ac:spMkLst>
            <pc:docMk/>
            <pc:sldMk cId="587045458" sldId="351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9B1639B1-BCBE-4046-B016-FC46A7D337A1}" dt="2024-11-01T01:08:33.074" v="17" actId="20577"/>
        <pc:sldMkLst>
          <pc:docMk/>
          <pc:sldMk cId="2848752032" sldId="352"/>
        </pc:sldMkLst>
        <pc:spChg chg="mod">
          <ac:chgData name="Semenov, Gulnara" userId="468b2765-e792-45d4-ab5d-12398eac9854" providerId="ADAL" clId="{9B1639B1-BCBE-4046-B016-FC46A7D337A1}" dt="2024-11-01T01:08:33.074" v="17" actId="20577"/>
          <ac:spMkLst>
            <pc:docMk/>
            <pc:sldMk cId="2848752032" sldId="352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9B1639B1-BCBE-4046-B016-FC46A7D337A1}" dt="2024-11-01T01:47:10.097" v="301"/>
        <pc:sldMkLst>
          <pc:docMk/>
          <pc:sldMk cId="3383364338" sldId="353"/>
        </pc:sldMkLst>
        <pc:spChg chg="mod">
          <ac:chgData name="Semenov, Gulnara" userId="468b2765-e792-45d4-ab5d-12398eac9854" providerId="ADAL" clId="{9B1639B1-BCBE-4046-B016-FC46A7D337A1}" dt="2024-11-01T01:47:10.097" v="301"/>
          <ac:spMkLst>
            <pc:docMk/>
            <pc:sldMk cId="3383364338" sldId="353"/>
            <ac:spMk id="2" creationId="{F6245169-1799-41CD-B28E-D2D20D16AD73}"/>
          </ac:spMkLst>
        </pc:spChg>
      </pc:sldChg>
    </pc:docChg>
  </pc:docChgLst>
  <pc:docChgLst>
    <pc:chgData name="Semenov, Gulnara" userId="468b2765-e792-45d4-ab5d-12398eac9854" providerId="ADAL" clId="{35445BEF-7E09-443F-BD8E-1E4B9F8B8FFC}"/>
    <pc:docChg chg="modSld">
      <pc:chgData name="Semenov, Gulnara" userId="468b2765-e792-45d4-ab5d-12398eac9854" providerId="ADAL" clId="{35445BEF-7E09-443F-BD8E-1E4B9F8B8FFC}" dt="2024-11-18T09:26:31.145" v="180" actId="6549"/>
      <pc:docMkLst>
        <pc:docMk/>
      </pc:docMkLst>
      <pc:sldChg chg="modNotesTx">
        <pc:chgData name="Semenov, Gulnara" userId="468b2765-e792-45d4-ab5d-12398eac9854" providerId="ADAL" clId="{35445BEF-7E09-443F-BD8E-1E4B9F8B8FFC}" dt="2024-11-18T09:24:47.236" v="155" actId="20577"/>
        <pc:sldMkLst>
          <pc:docMk/>
          <pc:sldMk cId="3502258445" sldId="283"/>
        </pc:sldMkLst>
      </pc:sldChg>
      <pc:sldChg chg="modSp mod">
        <pc:chgData name="Semenov, Gulnara" userId="468b2765-e792-45d4-ab5d-12398eac9854" providerId="ADAL" clId="{35445BEF-7E09-443F-BD8E-1E4B9F8B8FFC}" dt="2024-11-18T09:17:16.692" v="5" actId="6549"/>
        <pc:sldMkLst>
          <pc:docMk/>
          <pc:sldMk cId="1702557876" sldId="324"/>
        </pc:sldMkLst>
        <pc:spChg chg="mod">
          <ac:chgData name="Semenov, Gulnara" userId="468b2765-e792-45d4-ab5d-12398eac9854" providerId="ADAL" clId="{35445BEF-7E09-443F-BD8E-1E4B9F8B8FFC}" dt="2024-11-18T09:17:16.692" v="5" actId="6549"/>
          <ac:spMkLst>
            <pc:docMk/>
            <pc:sldMk cId="1702557876" sldId="324"/>
            <ac:spMk id="14" creationId="{BEA228E9-B605-42F4-8ADA-7D9E4A787E89}"/>
          </ac:spMkLst>
        </pc:spChg>
      </pc:sldChg>
      <pc:sldChg chg="modNotesTx">
        <pc:chgData name="Semenov, Gulnara" userId="468b2765-e792-45d4-ab5d-12398eac9854" providerId="ADAL" clId="{35445BEF-7E09-443F-BD8E-1E4B9F8B8FFC}" dt="2024-11-18T09:26:31.145" v="180" actId="6549"/>
        <pc:sldMkLst>
          <pc:docMk/>
          <pc:sldMk cId="587045458" sldId="35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Полностью вакцинированы</c:v>
                </c:pt>
              </c:strCache>
            </c:strRef>
          </c:tx>
          <c:spPr>
            <a:ln w="38100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75000"/>
                </a:schemeClr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76</c:v>
                </c:pt>
                <c:pt idx="1">
                  <c:v>79</c:v>
                </c:pt>
                <c:pt idx="2">
                  <c:v>74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 вакцинированы</c:v>
                </c:pt>
              </c:strCache>
            </c:strRef>
          </c:tx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02634400"/>
        <c:axId val="1402643104"/>
      </c:lineChart>
      <c:catAx>
        <c:axId val="140263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02643104"/>
        <c:crosses val="autoZero"/>
        <c:auto val="1"/>
        <c:lblAlgn val="ctr"/>
        <c:lblOffset val="100"/>
        <c:noMultiLvlLbl val="0"/>
      </c:catAx>
      <c:valAx>
        <c:axId val="14026431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40263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667302014364539"/>
          <c:y val="3.4241978253780989E-2"/>
          <c:w val="0.54813947734019408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A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774B-45FA-B6CA-3277AED86A1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A5F1-4FB9-AB15-EB08F7FC90B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Не вакцинированы</c:v>
                </c:pt>
                <c:pt idx="1">
                  <c:v>Привиты (национальный календарь)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  <c:pt idx="8">
                  <c:v>1</c:v>
                </c:pt>
                <c:pt idx="9">
                  <c:v>3</c:v>
                </c:pt>
                <c:pt idx="10">
                  <c:v>2</c:v>
                </c:pt>
                <c:pt idx="11">
                  <c:v>1</c:v>
                </c:pt>
                <c:pt idx="12">
                  <c:v>ОПВ(при рождении)</c:v>
                </c:pt>
                <c:pt idx="13">
                  <c:v>3</c:v>
                </c:pt>
                <c:pt idx="14">
                  <c:v>2</c:v>
                </c:pt>
                <c:pt idx="15">
                  <c:v>1</c:v>
                </c:pt>
                <c:pt idx="16">
                  <c:v>ГепB (при рождении)</c:v>
                </c:pt>
                <c:pt idx="17">
                  <c:v>БЦЖ</c:v>
                </c:pt>
              </c:strCache>
            </c:strRef>
          </c:cat>
          <c:val>
            <c:numRef>
              <c:f>Sheet1!$B$2:$B$19</c:f>
              <c:numCache>
                <c:formatCode>0</c:formatCode>
                <c:ptCount val="18"/>
                <c:pt idx="0">
                  <c:v>6</c:v>
                </c:pt>
                <c:pt idx="1">
                  <c:v>74</c:v>
                </c:pt>
                <c:pt idx="3">
                  <c:v>84</c:v>
                </c:pt>
                <c:pt idx="4">
                  <c:v>88</c:v>
                </c:pt>
                <c:pt idx="5" formatCode="General">
                  <c:v>38</c:v>
                </c:pt>
                <c:pt idx="6" formatCode="General">
                  <c:v>49</c:v>
                </c:pt>
                <c:pt idx="7" formatCode="General">
                  <c:v>50</c:v>
                </c:pt>
                <c:pt idx="8" formatCode="General">
                  <c:v>86</c:v>
                </c:pt>
                <c:pt idx="9" formatCode="General">
                  <c:v>80</c:v>
                </c:pt>
                <c:pt idx="10" formatCode="General">
                  <c:v>83</c:v>
                </c:pt>
                <c:pt idx="11" formatCode="General">
                  <c:v>87</c:v>
                </c:pt>
                <c:pt idx="12" formatCode="General">
                  <c:v>89</c:v>
                </c:pt>
                <c:pt idx="13" formatCode="General">
                  <c:v>81</c:v>
                </c:pt>
                <c:pt idx="14" formatCode="General">
                  <c:v>87</c:v>
                </c:pt>
                <c:pt idx="15" formatCode="General">
                  <c:v>89</c:v>
                </c:pt>
                <c:pt idx="16" formatCode="General">
                  <c:v>92</c:v>
                </c:pt>
                <c:pt idx="17" formatCode="General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402641472"/>
        <c:axId val="1402644192"/>
      </c:barChart>
      <c:catAx>
        <c:axId val="1402641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02644192"/>
        <c:crosses val="autoZero"/>
        <c:auto val="1"/>
        <c:lblAlgn val="ctr"/>
        <c:lblOffset val="400"/>
        <c:noMultiLvlLbl val="0"/>
      </c:catAx>
      <c:valAx>
        <c:axId val="1402644192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140264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 anchor="ctr" anchorCtr="0"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Девочки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3-я доза АКДС вакцины</c:v>
                </c:pt>
                <c:pt idx="1">
                  <c:v>Последняя доза пневмококковой вакцины</c:v>
                </c:pt>
                <c:pt idx="2">
                  <c:v>Коревая вакцина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82</c:v>
                </c:pt>
                <c:pt idx="1">
                  <c:v>39</c:v>
                </c:pt>
                <c:pt idx="2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Мальчики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3-я доза АКДС вакцины</c:v>
                </c:pt>
                <c:pt idx="1">
                  <c:v>Последняя доза пневмококковой вакцины</c:v>
                </c:pt>
                <c:pt idx="2">
                  <c:v>Коревая вакцина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80</c:v>
                </c:pt>
                <c:pt idx="1">
                  <c:v>37</c:v>
                </c:pt>
                <c:pt idx="2">
                  <c:v>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402630592"/>
        <c:axId val="1402631136"/>
      </c:barChart>
      <c:catAx>
        <c:axId val="140263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02631136"/>
        <c:crosses val="autoZero"/>
        <c:auto val="1"/>
        <c:lblAlgn val="ctr"/>
        <c:lblOffset val="100"/>
        <c:noMultiLvlLbl val="0"/>
      </c:catAx>
      <c:valAx>
        <c:axId val="140263113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402630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71</c:v>
                </c:pt>
                <c:pt idx="2">
                  <c:v>75</c:v>
                </c:pt>
                <c:pt idx="3">
                  <c:v>72</c:v>
                </c:pt>
                <c:pt idx="4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402640384"/>
        <c:axId val="1402633312"/>
      </c:barChart>
      <c:catAx>
        <c:axId val="140264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02633312"/>
        <c:crosses val="autoZero"/>
        <c:auto val="1"/>
        <c:lblAlgn val="ctr"/>
        <c:lblOffset val="100"/>
        <c:noMultiLvlLbl val="0"/>
      </c:catAx>
      <c:valAx>
        <c:axId val="14026333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40264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69</c:v>
                </c:pt>
                <c:pt idx="1">
                  <c:v>76</c:v>
                </c:pt>
                <c:pt idx="2" formatCode="General">
                  <c:v>80</c:v>
                </c:pt>
                <c:pt idx="3" formatCode="General">
                  <c:v>78</c:v>
                </c:pt>
                <c:pt idx="4" formatCode="General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402637664"/>
        <c:axId val="1402640928"/>
      </c:barChart>
      <c:catAx>
        <c:axId val="14026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02640928"/>
        <c:crosses val="autoZero"/>
        <c:auto val="1"/>
        <c:lblAlgn val="ctr"/>
        <c:lblOffset val="100"/>
        <c:noMultiLvlLbl val="0"/>
      </c:catAx>
      <c:valAx>
        <c:axId val="14026409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40263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59-4A0E-98F3-70BA7E80CBDB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A59-4A0E-98F3-70BA7E80CBD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Лихорадка</c:v>
                </c:pt>
                <c:pt idx="1">
                  <c:v>Диарея</c:v>
                </c:pt>
                <c:pt idx="3">
                  <c:v>Лихорадка</c:v>
                </c:pt>
                <c:pt idx="4">
                  <c:v>Диарея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</c:v>
                </c:pt>
                <c:pt idx="1">
                  <c:v>16</c:v>
                </c:pt>
                <c:pt idx="3">
                  <c:v>52</c:v>
                </c:pt>
                <c:pt idx="4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317319488"/>
        <c:axId val="1478051840"/>
      </c:barChart>
      <c:catAx>
        <c:axId val="131731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78051840"/>
        <c:crosses val="autoZero"/>
        <c:auto val="1"/>
        <c:lblAlgn val="ctr"/>
        <c:lblOffset val="100"/>
        <c:noMultiLvlLbl val="0"/>
      </c:catAx>
      <c:valAx>
        <c:axId val="14780518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31731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Больше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Жидкости дано (по сравнению с обычным)</c:v>
                </c:pt>
                <c:pt idx="1">
                  <c:v>Пищи дано (по сравнению с обычным)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Столько же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Жидкости дано (по сравнению с обычным)</c:v>
                </c:pt>
                <c:pt idx="1">
                  <c:v>Пищи дано (по сравнению с обычным)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Немного меньше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Жидкости дано (по сравнению с обычным)</c:v>
                </c:pt>
                <c:pt idx="1">
                  <c:v>Пищи дано (по сравнению с обычным)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34</c:v>
                </c:pt>
                <c:pt idx="1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Намного меньше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Жидкости дано (по сравнению с обычным)</c:v>
                </c:pt>
                <c:pt idx="1">
                  <c:v>Пищи дано (по сравнению с обычным)</c:v>
                </c:pt>
              </c:strCache>
            </c:strRef>
          </c:cat>
          <c:val>
            <c:numRef>
              <c:f>Sheet1!$E$2:$E$3</c:f>
              <c:numCache>
                <c:formatCode>0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Ничего/Никогда не давали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2183904162198074E-2"/>
                  <c:y val="7.771194812023772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03-4CAE-B5CE-5E82BC04B86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183904162198074E-2"/>
                  <c:y val="-5.18079654134922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803-4CAE-B5CE-5E82BC04B86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Жидкости дано (по сравнению с обычным)</c:v>
                </c:pt>
                <c:pt idx="1">
                  <c:v>Пищи дано (по сравнению с обычным)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78046400"/>
        <c:axId val="1478042592"/>
      </c:barChart>
      <c:catAx>
        <c:axId val="1478046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78042592"/>
        <c:crosses val="autoZero"/>
        <c:auto val="1"/>
        <c:lblAlgn val="ctr"/>
        <c:lblOffset val="100"/>
        <c:noMultiLvlLbl val="0"/>
      </c:catAx>
      <c:valAx>
        <c:axId val="14780425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7804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2818219113838"/>
          <c:y val="2.7064946112921276E-2"/>
          <c:w val="0.5361796648159459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Нет лечения</c:v>
                </c:pt>
                <c:pt idx="1">
                  <c:v>Домашнее лечение/другое</c:v>
                </c:pt>
                <c:pt idx="2">
                  <c:v>Антибиотики</c:v>
                </c:pt>
                <c:pt idx="3">
                  <c:v>Цинк и ОРС</c:v>
                </c:pt>
                <c:pt idx="4">
                  <c:v>Цинк </c:v>
                </c:pt>
                <c:pt idx="5">
                  <c:v>OРТ и продолжение кормления</c:v>
                </c:pt>
                <c:pt idx="6">
                  <c:v>Oральная Регидратационная Терапия (OРT)</c:v>
                </c:pt>
                <c:pt idx="7">
                  <c:v>Рекомендованные жидкости домашнего приготовления (РЖДП)</c:v>
                </c:pt>
                <c:pt idx="8">
                  <c:v>Жидкость из пакета ОРС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</c:v>
                </c:pt>
                <c:pt idx="1">
                  <c:v>11</c:v>
                </c:pt>
                <c:pt idx="2" formatCode="General">
                  <c:v>20</c:v>
                </c:pt>
                <c:pt idx="3" formatCode="General">
                  <c:v>38</c:v>
                </c:pt>
                <c:pt idx="4" formatCode="General">
                  <c:v>55</c:v>
                </c:pt>
                <c:pt idx="5" formatCode="General">
                  <c:v>61</c:v>
                </c:pt>
                <c:pt idx="6" formatCode="General">
                  <c:v>79</c:v>
                </c:pt>
                <c:pt idx="7" formatCode="General">
                  <c:v>23</c:v>
                </c:pt>
                <c:pt idx="8" formatCode="General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478050208"/>
        <c:axId val="1478049120"/>
      </c:barChart>
      <c:catAx>
        <c:axId val="1478050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478049120"/>
        <c:crosses val="autoZero"/>
        <c:auto val="1"/>
        <c:lblAlgn val="ctr"/>
        <c:lblOffset val="100"/>
        <c:noMultiLvlLbl val="0"/>
      </c:catAx>
      <c:valAx>
        <c:axId val="147804912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478050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0.17971</cdr:x>
      <cdr:y>0.73616</cdr:y>
    </cdr:from>
    <cdr:to>
      <cdr:x>0.35654</cdr:x>
      <cdr:y>0.80831</cdr:y>
    </cdr:to>
    <cdr:grpSp>
      <cdr:nvGrpSpPr>
        <cdr:cNvPr id="3" name="Group 2">
          <a:extLst xmlns:a="http://schemas.openxmlformats.org/drawingml/2006/main">
            <a:ext uri="{FF2B5EF4-FFF2-40B4-BE49-F238E27FC236}">
              <a16:creationId xmlns:a16="http://schemas.microsoft.com/office/drawing/2014/main" xmlns="" id="{821094AF-08D6-8E93-C6FF-7C2A590F4E9E}"/>
            </a:ext>
          </a:extLst>
        </cdr:cNvPr>
        <cdr:cNvGrpSpPr/>
      </cdr:nvGrpSpPr>
      <cdr:grpSpPr>
        <a:xfrm xmlns:a="http://schemas.openxmlformats.org/drawingml/2006/main">
          <a:off x="1626682" y="4122748"/>
          <a:ext cx="1600612" cy="404064"/>
          <a:chOff x="2384726" y="3942612"/>
          <a:chExt cx="1502228" cy="383007"/>
        </a:xfrm>
      </cdr:grpSpPr>
      <cdr:cxnSp macro="">
        <cdr:nvCxnSpPr>
          <cdr:cNvPr id="4" name="Straight Connector 3">
            <a:extLst xmlns:a="http://schemas.openxmlformats.org/drawingml/2006/main">
              <a:ext uri="{FF2B5EF4-FFF2-40B4-BE49-F238E27FC236}">
                <a16:creationId xmlns:a16="http://schemas.microsoft.com/office/drawing/2014/main" xmlns="" id="{45221EA8-89BC-9B1F-4B3A-6CA33DEE14E2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>
            <a:off x="3886954" y="3942612"/>
            <a:ext cx="0" cy="383007"/>
          </a:xfrm>
          <a:prstGeom xmlns:a="http://schemas.openxmlformats.org/drawingml/2006/main" prst="line">
            <a:avLst/>
          </a:prstGeom>
          <a:ln xmlns:a="http://schemas.openxmlformats.org/drawingml/2006/main" w="19050">
            <a:solidFill>
              <a:schemeClr val="tx1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sp macro="" textlink="">
        <cdr:nvSpPr>
          <cdr:cNvPr id="5" name="TextBox 14">
            <a:extLst xmlns:a="http://schemas.openxmlformats.org/drawingml/2006/main">
              <a:ext uri="{FF2B5EF4-FFF2-40B4-BE49-F238E27FC236}">
                <a16:creationId xmlns:a16="http://schemas.microsoft.com/office/drawing/2014/main" xmlns="" id="{28A40BB2-8873-5BA3-67C3-67618A319FFC}"/>
              </a:ext>
            </a:extLst>
          </cdr:cNvPr>
          <cdr:cNvSpPr txBox="1"/>
        </cdr:nvSpPr>
        <cdr:spPr>
          <a:xfrm xmlns:a="http://schemas.openxmlformats.org/drawingml/2006/main">
            <a:off x="2384726" y="3942612"/>
            <a:ext cx="1502228" cy="37873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r"/>
            <a:r>
              <a:rPr lang="ru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Ротавирус</a:t>
            </a:r>
          </a:p>
        </cdr:txBody>
      </cdr:sp>
    </cdr:grpSp>
  </cdr:relSizeAnchor>
  <cdr:relSizeAnchor xmlns:cdr="http://schemas.openxmlformats.org/drawingml/2006/chartDrawing">
    <cdr:from>
      <cdr:x>0.39271</cdr:x>
      <cdr:y>0.04422</cdr:y>
    </cdr:from>
    <cdr:to>
      <cdr:x>0.41783</cdr:x>
      <cdr:y>0.07293</cdr:y>
    </cdr:to>
    <cdr:sp macro="" textlink="">
      <cdr:nvSpPr>
        <cdr:cNvPr id="9" name="Isosceles Triangle 8">
          <a:extLst xmlns:a="http://schemas.openxmlformats.org/drawingml/2006/main">
            <a:ext uri="{FF2B5EF4-FFF2-40B4-BE49-F238E27FC236}">
              <a16:creationId xmlns:a16="http://schemas.microsoft.com/office/drawing/2014/main" xmlns="" id="{2343B38D-0D7B-342F-9ECE-080F27F6D275}"/>
            </a:ext>
          </a:extLst>
        </cdr:cNvPr>
        <cdr:cNvSpPr/>
      </cdr:nvSpPr>
      <cdr:spPr>
        <a:xfrm xmlns:a="http://schemas.openxmlformats.org/drawingml/2006/main">
          <a:off x="3336087" y="234755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0.09225</cdr:y>
    </cdr:from>
    <cdr:to>
      <cdr:x>0.41783</cdr:x>
      <cdr:y>0.12097</cdr:y>
    </cdr:to>
    <cdr:sp macro="" textlink="">
      <cdr:nvSpPr>
        <cdr:cNvPr id="13" name="Isosceles Triangle 12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489744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0.15106</cdr:y>
    </cdr:from>
    <cdr:to>
      <cdr:x>0.41783</cdr:x>
      <cdr:y>0.17977</cdr:y>
    </cdr:to>
    <cdr:sp macro="" textlink="">
      <cdr:nvSpPr>
        <cdr:cNvPr id="14" name="Isosceles Triangle 13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801899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0.20174</cdr:y>
    </cdr:from>
    <cdr:to>
      <cdr:x>0.41783</cdr:x>
      <cdr:y>0.23045</cdr:y>
    </cdr:to>
    <cdr:sp macro="" textlink="">
      <cdr:nvSpPr>
        <cdr:cNvPr id="15" name="Isosceles Triangle 14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1070954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0.25833</cdr:y>
    </cdr:from>
    <cdr:to>
      <cdr:x>0.41783</cdr:x>
      <cdr:y>0.28704</cdr:y>
    </cdr:to>
    <cdr:sp macro="" textlink="">
      <cdr:nvSpPr>
        <cdr:cNvPr id="16" name="Isosceles Triangle 15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1371353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0.3109</cdr:y>
    </cdr:from>
    <cdr:to>
      <cdr:x>0.41783</cdr:x>
      <cdr:y>0.33961</cdr:y>
    </cdr:to>
    <cdr:sp macro="" textlink="">
      <cdr:nvSpPr>
        <cdr:cNvPr id="17" name="Isosceles Triangle 16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1650432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0.36482</cdr:y>
    </cdr:from>
    <cdr:to>
      <cdr:x>0.41783</cdr:x>
      <cdr:y>0.39353</cdr:y>
    </cdr:to>
    <cdr:sp macro="" textlink="">
      <cdr:nvSpPr>
        <cdr:cNvPr id="18" name="Isosceles Triangle 17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1936694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0.41557</cdr:y>
    </cdr:from>
    <cdr:to>
      <cdr:x>0.41783</cdr:x>
      <cdr:y>0.44428</cdr:y>
    </cdr:to>
    <cdr:sp macro="" textlink="">
      <cdr:nvSpPr>
        <cdr:cNvPr id="19" name="Isosceles Triangle 18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2206072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0.47282</cdr:y>
    </cdr:from>
    <cdr:to>
      <cdr:x>0.41783</cdr:x>
      <cdr:y>0.50153</cdr:y>
    </cdr:to>
    <cdr:sp macro="" textlink="">
      <cdr:nvSpPr>
        <cdr:cNvPr id="20" name="Isosceles Triangle 19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2509987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0.89097</cdr:y>
    </cdr:from>
    <cdr:to>
      <cdr:x>0.41783</cdr:x>
      <cdr:y>0.91968</cdr:y>
    </cdr:to>
    <cdr:sp macro="" textlink="">
      <cdr:nvSpPr>
        <cdr:cNvPr id="21" name="Isosceles Triangle 20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4729808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0.52852</cdr:y>
    </cdr:from>
    <cdr:to>
      <cdr:x>0.41783</cdr:x>
      <cdr:y>0.55723</cdr:y>
    </cdr:to>
    <cdr:sp macro="" textlink="">
      <cdr:nvSpPr>
        <cdr:cNvPr id="22" name="Isosceles Triangle 21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2805701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0.72902</cdr:y>
    </cdr:from>
    <cdr:to>
      <cdr:x>0.41783</cdr:x>
      <cdr:y>0.75773</cdr:y>
    </cdr:to>
    <cdr:sp macro="" textlink="">
      <cdr:nvSpPr>
        <cdr:cNvPr id="23" name="Isosceles Triangle 22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3870079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0.39271</cdr:x>
      <cdr:y>0.78572</cdr:y>
    </cdr:from>
    <cdr:to>
      <cdr:x>0.41783</cdr:x>
      <cdr:y>0.81444</cdr:y>
    </cdr:to>
    <cdr:sp macro="" textlink="">
      <cdr:nvSpPr>
        <cdr:cNvPr id="24" name="Isosceles Triangle 23">
          <a:extLst xmlns:a="http://schemas.openxmlformats.org/drawingml/2006/main">
            <a:ext uri="{FF2B5EF4-FFF2-40B4-BE49-F238E27FC236}">
              <a16:creationId xmlns:a16="http://schemas.microsoft.com/office/drawing/2014/main" xmlns="" id="{42BB6AE4-EFFE-7FC0-8D2E-CAFF3EDFA473}"/>
            </a:ext>
          </a:extLst>
        </cdr:cNvPr>
        <cdr:cNvSpPr/>
      </cdr:nvSpPr>
      <cdr:spPr>
        <a:xfrm xmlns:a="http://schemas.openxmlformats.org/drawingml/2006/main">
          <a:off x="3336087" y="4171098"/>
          <a:ext cx="213373" cy="152413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Национальный календарь прививок: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БЦЖ, </a:t>
            </a:r>
            <a:r>
              <a:rPr lang="ru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гепатит В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(доза при рождении), три дозы АКДС- </a:t>
            </a:r>
            <a:r>
              <a:rPr lang="ru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ГепВ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-Хиб, четыре дозы ОПВ (доза при рождении и дозы 1–2–3), одна доза ИПВ, две дозы ротавирусной вакцины.</a:t>
            </a:r>
          </a:p>
          <a:p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Коресодержащая вакцина исключена из этого показателя, поскольку в Таджикистане ее вводят на втором году жизни (в 12 месяцев). ИПВ-2 исключена из расчета показателя, поскольку она была введена в календарь плановых прививок в июле 2022 года, и поэтому не все дети, по которым были собраны данные о вакцинации, имели право на ее получение. Аналогичным образом, первая и вторая дозы пневмококковой вакцины исключены из расчета, поскольку вакцина была введена только в ноябре 2022 года, и не все дети имели право на ее получение.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Национальный календарь прививок: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БЦЖ, </a:t>
            </a:r>
            <a:r>
              <a:rPr lang="ru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гепатит В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(доза при рождении), три дозы АКДС- </a:t>
            </a:r>
            <a:r>
              <a:rPr lang="ru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ГепВ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-Хиб, четыре дозы ОПВ (доза при рождении и дозы 1–2–3), одна доза ИПВ, две дозы ротавирусной вакцины.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49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Вакцинация против пневмококковой инфекции в возрасте 2, 4 и 12 месяцев была введена в 2022 году. </a:t>
            </a:r>
            <a:r>
              <a:rPr lang="ru" sz="18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Охват низкий,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поскольку первая и вторая дозы были введены только в ноябре 2022 года и январе 2023 года соответственно, и многие дети этой возрастной группы уже были слишком взрослыми, чтобы ее получить.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87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Национальный календарь прививок: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БЦЖ, </a:t>
            </a:r>
            <a:r>
              <a:rPr lang="ru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гепатит В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(доза при рождении), три дозы АКДС- </a:t>
            </a:r>
            <a:r>
              <a:rPr lang="ru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ГепВ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-Хиб, четыре дозы ОПВ (доза при рождении и дозы 1–2–3), одна доза ИПВ, две дозы ротавирусной вакцины.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Примечание: полная вакцинация в соответствии с национальным календарем прививок </a:t>
            </a:r>
            <a:r>
              <a:rPr lang="ru-RU" dirty="0" err="1"/>
              <a:t>Таджикикстана</a:t>
            </a:r>
            <a:r>
              <a:rPr lang="ru" dirty="0"/>
              <a:t> включает в себя БЦЖ, вакцинацию от гепатита В (доза при рождении), 3 дозы вакцины, содержащей АКДС, 4 дозы ОПВ(1 при рождении и дозы 1-3), 1 дозу ИПВ, 2 дозы ротавирусной вакцины.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во время диареи детям рекомендуется давать больше жидкости и не ограничивать объемы пищи.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Примечания: ОРС = оральные регидратационные соли. Продолжение кормления включает детей, которым давали больше, столько же, сколько обычно, или немного меньше еды во время эпизода диареи.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273529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8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/>
              <a:t>Здоровье детей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8315326" cy="930275"/>
          </a:xfrm>
        </p:spPr>
        <p:txBody>
          <a:bodyPr>
            <a:noAutofit/>
          </a:bodyPr>
          <a:lstStyle/>
          <a:p>
            <a:r>
              <a:rPr lang="ru" dirty="0"/>
              <a:t>Симптомы Детских Болезней и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Обращение за Медицинской Помощью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09432"/>
            <a:ext cx="3159580" cy="930275"/>
          </a:xfrm>
        </p:spPr>
        <p:txBody>
          <a:bodyPr>
            <a:normAutofit/>
          </a:bodyPr>
          <a:lstStyle/>
          <a:p>
            <a:pPr algn="ctr"/>
            <a:r>
              <a:rPr lang="ru" dirty="0">
                <a:latin typeface="+mn-lt"/>
              </a:rPr>
              <a:t>Процент детей в возрасте до 5 лет с симптомами в течение 2 недель до опроса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4800920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ruti" panose="020B0502040204020203" pitchFamily="34" charset="0"/>
              </a:rPr>
              <a:t>Среди тех, у кого были симптомы заболевания, процент тех, кто обратился за советом или лечением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4"/>
            <a:ext cx="7886700" cy="1116816"/>
          </a:xfrm>
        </p:spPr>
        <p:txBody>
          <a:bodyPr>
            <a:normAutofit/>
          </a:bodyPr>
          <a:lstStyle/>
          <a:p>
            <a:r>
              <a:rPr lang="ru" dirty="0"/>
              <a:t>Источник Совета или Лечения для Детей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98913"/>
            <a:ext cx="7886700" cy="2460173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u" sz="2400" i="0" dirty="0">
                <a:effectLst/>
                <a:latin typeface="Segoe UI" panose="020B0502040204020203" pitchFamily="34" charset="0"/>
              </a:rPr>
              <a:t>За советом или лечением детей с острой респираторной инфекцией, лихорадкой и диареей чаще обращаются в </a:t>
            </a:r>
            <a:r>
              <a:rPr lang="ru" sz="2400" b="1" i="0" dirty="0">
                <a:solidFill>
                  <a:schemeClr val="accent5"/>
                </a:solidFill>
                <a:effectLst/>
                <a:latin typeface="Segoe UI" panose="020B0502040204020203" pitchFamily="34" charset="0"/>
              </a:rPr>
              <a:t>государственные медицинские </a:t>
            </a:r>
            <a:r>
              <a:rPr lang="ru" sz="2400" i="0" dirty="0">
                <a:effectLst/>
                <a:latin typeface="Segoe UI" panose="020B0502040204020203" pitchFamily="34" charset="0"/>
              </a:rPr>
              <a:t>учреждения, чем в </a:t>
            </a:r>
            <a:r>
              <a:rPr lang="en-US" sz="2400" i="0" dirty="0">
                <a:latin typeface="Segoe UI" panose="020B0502040204020203" pitchFamily="34" charset="0"/>
              </a:rPr>
              <a:t/>
            </a:r>
            <a:br>
              <a:rPr lang="en-US" sz="2400" i="0" dirty="0">
                <a:latin typeface="Segoe UI" panose="020B0502040204020203" pitchFamily="34" charset="0"/>
              </a:rPr>
            </a:br>
            <a:r>
              <a:rPr lang="ru" sz="2400" i="0" dirty="0">
                <a:effectLst/>
                <a:latin typeface="Segoe UI" panose="020B0502040204020203" pitchFamily="34" charset="0"/>
              </a:rPr>
              <a:t>частные медицинские учреждения.</a:t>
            </a:r>
            <a:endParaRPr lang="en-US" sz="40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Практика Кормления во Время Диареи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359231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  <a:ea typeface="SimHei" panose="020B0503020204020204" pitchFamily="49" charset="-122"/>
              </a:rPr>
              <a:t>Процентное распределение детей в возрасте до 5 лет с диареей в течение 2 недель до исследования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0330850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26AFB1-B588-B3A0-2154-6B7E2BD411C6}"/>
              </a:ext>
            </a:extLst>
          </p:cNvPr>
          <p:cNvSpPr txBox="1"/>
          <p:nvPr/>
        </p:nvSpPr>
        <p:spPr>
          <a:xfrm>
            <a:off x="8479491" y="3213519"/>
            <a:ext cx="360485" cy="3592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ru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8444692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Лечение Диареи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2" y="984595"/>
            <a:ext cx="7886700" cy="378739"/>
          </a:xfrm>
        </p:spPr>
        <p:txBody>
          <a:bodyPr>
            <a:normAutofit fontScale="70000" lnSpcReduction="20000"/>
          </a:bodyPr>
          <a:lstStyle/>
          <a:p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до 5 лет, у которых в течение 2 недель до исследования наблюдалась диарея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28034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74 % </a:t>
            </a:r>
            <a:r>
              <a:rPr lang="ru" sz="2400" i="0" dirty="0"/>
              <a:t>детей в возрасте 12–23 месяцев </a:t>
            </a:r>
            <a:r>
              <a:rPr lang="ru" sz="2400" b="1" i="0" dirty="0">
                <a:solidFill>
                  <a:schemeClr val="accent5"/>
                </a:solidFill>
              </a:rPr>
              <a:t>полностью вакцинированы (согласно национальному календарю </a:t>
            </a:r>
            <a:r>
              <a:rPr lang="ru" sz="2400" b="1" i="0">
                <a:solidFill>
                  <a:schemeClr val="accent5"/>
                </a:solidFill>
              </a:rPr>
              <a:t>прививок</a:t>
            </a:r>
            <a:r>
              <a:rPr lang="ru" sz="2400" b="1" i="0" smtClean="0">
                <a:solidFill>
                  <a:schemeClr val="accent5"/>
                </a:solidFill>
              </a:rPr>
              <a:t>).</a:t>
            </a:r>
            <a:endParaRPr lang="ru" sz="2400" i="0" dirty="0"/>
          </a:p>
          <a:p>
            <a:pPr>
              <a:lnSpc>
                <a:spcPct val="100000"/>
              </a:lnSpc>
            </a:pPr>
            <a:r>
              <a:rPr lang="ru" sz="2400" i="0" dirty="0"/>
              <a:t>Среди детей в возрасте до 5 лет с симптомами обращались за советом или лечением по следующим вопросам: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b="1" i="0" dirty="0">
                <a:solidFill>
                  <a:schemeClr val="accent5"/>
                </a:solidFill>
              </a:rPr>
              <a:t>11% </a:t>
            </a:r>
            <a:r>
              <a:rPr lang="ru" i="0" dirty="0"/>
              <a:t>детей с лихорадкой.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b="1" i="0" dirty="0">
                <a:solidFill>
                  <a:schemeClr val="accent5"/>
                </a:solidFill>
              </a:rPr>
              <a:t>16% </a:t>
            </a:r>
            <a:r>
              <a:rPr lang="ru" i="0" dirty="0"/>
              <a:t>детей с диареей.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61% </a:t>
            </a:r>
            <a:r>
              <a:rPr lang="ru" sz="2400" i="0" dirty="0"/>
              <a:t>детей с диареей </a:t>
            </a:r>
            <a:r>
              <a:rPr lang="ru" sz="2400" b="1" i="0" dirty="0">
                <a:solidFill>
                  <a:schemeClr val="accent5"/>
                </a:solidFill>
              </a:rPr>
              <a:t>получали оральную регидратационную терапию и продолжали кормление</a:t>
            </a:r>
            <a:r>
              <a:rPr lang="ru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>
                <a:solidFill>
                  <a:schemeClr val="accent5"/>
                </a:solidFill>
              </a:rPr>
              <a:t>Вакцинация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Детские болезни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10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666D0374-7453-7A18-47DF-72C12E7C7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ru" dirty="0"/>
              <a:t>Тенденции в Вакцинации Детей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487487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1952623" y="1931474"/>
            <a:ext cx="5423808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b="1" dirty="0">
                <a:solidFill>
                  <a:schemeClr val="accent6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Все вакцины (согласно национальному календарю)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ru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Процент детей в возрасте 12–23 месяцев, получивших: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5138D57-81A7-9062-3037-7FA0E56333ED}"/>
              </a:ext>
            </a:extLst>
          </p:cNvPr>
          <p:cNvSpPr txBox="1"/>
          <p:nvPr/>
        </p:nvSpPr>
        <p:spPr>
          <a:xfrm>
            <a:off x="3091542" y="4783368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Никаких прививок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Вакцинация Детей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1382"/>
            <a:ext cx="7886700" cy="378739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  <a:cs typeface="Shonar Bangla" panose="020B0502040204020203" pitchFamily="18" charset="0"/>
              </a:rPr>
              <a:t>Процент детей в возрасте 12–23 месяцев, которым были сделаны определенные прививки в любое время до проведения опроса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92B7E72-6278-0689-4BA5-F1B80FC18A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361448" y="794870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EDB"/>
                </a:solidFill>
              </a:rPr>
              <a:t>Индикатор 3.б.1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DC3C3D70-82DD-69EF-67B6-0BAC43CC9C3D}"/>
              </a:ext>
            </a:extLst>
          </p:cNvPr>
          <p:cNvGrpSpPr/>
          <p:nvPr/>
        </p:nvGrpSpPr>
        <p:grpSpPr>
          <a:xfrm>
            <a:off x="0" y="1190121"/>
            <a:ext cx="9051703" cy="5600342"/>
            <a:chOff x="26894" y="1455857"/>
            <a:chExt cx="8671624" cy="5308601"/>
          </a:xfrm>
        </p:grpSpPr>
        <p:graphicFrame>
          <p:nvGraphicFramePr>
            <p:cNvPr id="21" name="Chart 20">
              <a:extLst>
                <a:ext uri="{FF2B5EF4-FFF2-40B4-BE49-F238E27FC236}">
                  <a16:creationId xmlns:a16="http://schemas.microsoft.com/office/drawing/2014/main" xmlns="" id="{9673CC04-08CC-5578-D046-2CD1CE6E0E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20231640"/>
                </p:ext>
              </p:extLst>
            </p:nvPr>
          </p:nvGraphicFramePr>
          <p:xfrm>
            <a:off x="26894" y="1455857"/>
            <a:ext cx="8671624" cy="5308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3F11DEB1-37A0-7B0C-84D9-51CFDA380FC0}"/>
                </a:ext>
              </a:extLst>
            </p:cNvPr>
            <p:cNvGrpSpPr/>
            <p:nvPr/>
          </p:nvGrpSpPr>
          <p:grpSpPr>
            <a:xfrm>
              <a:off x="655544" y="3428072"/>
              <a:ext cx="2576762" cy="620128"/>
              <a:chOff x="1112050" y="2004098"/>
              <a:chExt cx="2480237" cy="521388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D1437EAC-E95E-5665-40A1-24395CA4FB1F}"/>
                  </a:ext>
                </a:extLst>
              </p:cNvPr>
              <p:cNvSpPr txBox="1"/>
              <p:nvPr/>
            </p:nvSpPr>
            <p:spPr>
              <a:xfrm>
                <a:off x="1112050" y="2077504"/>
                <a:ext cx="2480237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ru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ОПВ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xmlns="" id="{4041B96C-B953-99F3-B391-374D72DDFC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2286" y="2004098"/>
                <a:ext cx="0" cy="5213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44C8F741-3928-AA9C-7FC2-7C7F2EB90CBE}"/>
                </a:ext>
              </a:extLst>
            </p:cNvPr>
            <p:cNvGrpSpPr/>
            <p:nvPr/>
          </p:nvGrpSpPr>
          <p:grpSpPr>
            <a:xfrm>
              <a:off x="1388969" y="2228681"/>
              <a:ext cx="1843335" cy="750942"/>
              <a:chOff x="1716294" y="3309430"/>
              <a:chExt cx="1843335" cy="750942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78219F41-C7DD-7E78-198A-78F252F0BB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9629" y="3309430"/>
                <a:ext cx="0" cy="75094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BEA228E9-B605-42F4-8ADA-7D9E4A787E89}"/>
                  </a:ext>
                </a:extLst>
              </p:cNvPr>
              <p:cNvSpPr txBox="1"/>
              <p:nvPr/>
            </p:nvSpPr>
            <p:spPr>
              <a:xfrm>
                <a:off x="1716294" y="3422674"/>
                <a:ext cx="1843335" cy="57191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ru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АКДС- ГепВ -</a:t>
                </a:r>
                <a:r>
                  <a:rPr lang="en-US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Hib</a:t>
                </a:r>
                <a:endParaRPr lang="ru" sz="1600" dirty="0"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821094AF-08D6-8E93-C6FF-7C2A590F4E9E}"/>
                </a:ext>
              </a:extLst>
            </p:cNvPr>
            <p:cNvGrpSpPr/>
            <p:nvPr/>
          </p:nvGrpSpPr>
          <p:grpSpPr>
            <a:xfrm>
              <a:off x="1093695" y="4749298"/>
              <a:ext cx="2138609" cy="383007"/>
              <a:chOff x="1421020" y="4332514"/>
              <a:chExt cx="2138609" cy="383007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xmlns="" id="{45221EA8-89BC-9B1F-4B3A-6CA33DEE14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9629" y="4332514"/>
                <a:ext cx="0" cy="38300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28A40BB2-8873-5BA3-67C3-67618A319FFC}"/>
                  </a:ext>
                </a:extLst>
              </p:cNvPr>
              <p:cNvSpPr txBox="1"/>
              <p:nvPr/>
            </p:nvSpPr>
            <p:spPr>
              <a:xfrm>
                <a:off x="1421020" y="4332514"/>
                <a:ext cx="2138609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ru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Пневмококковая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06048199-2EB6-DB01-E4FE-F1B109CF1973}"/>
                </a:ext>
              </a:extLst>
            </p:cNvPr>
            <p:cNvGrpSpPr/>
            <p:nvPr/>
          </p:nvGrpSpPr>
          <p:grpSpPr>
            <a:xfrm>
              <a:off x="499270" y="4152213"/>
              <a:ext cx="2733034" cy="457743"/>
              <a:chOff x="826595" y="4332514"/>
              <a:chExt cx="2733034" cy="457743"/>
            </a:xfrm>
          </p:grpSpPr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xmlns="" id="{94DC8D78-8945-B0FC-C8C8-2C36518012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9629" y="4332514"/>
                <a:ext cx="0" cy="4577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xmlns="" id="{F1DBDE71-5E05-A787-5107-B65D0FA4CDFF}"/>
                  </a:ext>
                </a:extLst>
              </p:cNvPr>
              <p:cNvSpPr txBox="1"/>
              <p:nvPr/>
            </p:nvSpPr>
            <p:spPr>
              <a:xfrm>
                <a:off x="826595" y="4404903"/>
                <a:ext cx="2733034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ru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Инактивированная вакцина против полиомиелита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3640727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Вакцинация по Полу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ru" dirty="0">
                <a:latin typeface="+mn-lt"/>
                <a:cs typeface="Shonar Bangla" panose="02020603050405020304" pitchFamily="18" charset="0"/>
              </a:rPr>
              <a:t>Процент получивших </a:t>
            </a:r>
            <a:r>
              <a:rPr lang="ru" dirty="0"/>
              <a:t>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onar Bangla" panose="02020603050405020304" pitchFamily="18" charset="0"/>
              </a:rPr>
              <a:t>Дети в возрасте 12-23 месяцев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cs typeface="Shonar Bangla" panose="02020603050405020304" pitchFamily="18" charset="0"/>
              </a:rPr>
              <a:t>Дети в возрасте 24-35 месяцев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3931934-D1B2-9C53-868D-7B8EE2C853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417256" y="776755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EDB"/>
                </a:solidFill>
              </a:rPr>
              <a:t>Индикатор 3.б.1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ru" dirty="0"/>
              <a:t>Охват Вакцинацией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по Уровню Образования Матери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" dirty="0">
                <a:latin typeface="+mn-lt"/>
              </a:rPr>
              <a:t>Процент детей в возрасте 12–23 месяцев, полностью вакцинированных в соответствии с национальным календарем прививок в любой момент до проведения опроса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2D928FC-90FC-1AB5-CC25-0397EF5F1D86}"/>
              </a:ext>
            </a:extLst>
          </p:cNvPr>
          <p:cNvGrpSpPr/>
          <p:nvPr/>
        </p:nvGrpSpPr>
        <p:grpSpPr>
          <a:xfrm>
            <a:off x="628649" y="1692732"/>
            <a:ext cx="8515351" cy="5031918"/>
            <a:chOff x="628650" y="2002747"/>
            <a:chExt cx="7886699" cy="4713420"/>
          </a:xfrm>
        </p:grpSpPr>
        <p:graphicFrame>
          <p:nvGraphicFramePr>
            <p:cNvPr id="9" name="Chart 8">
              <a:extLst>
                <a:ext uri="{FF2B5EF4-FFF2-40B4-BE49-F238E27FC236}">
                  <a16:creationId xmlns:a16="http://schemas.microsoft.com/office/drawing/2014/main" xmlns="" id="{16BB2B36-D329-083C-5198-BEEC5AC12CF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59720320"/>
                </p:ext>
              </p:extLst>
            </p:nvPr>
          </p:nvGraphicFramePr>
          <p:xfrm>
            <a:off x="628650" y="2002747"/>
            <a:ext cx="7886699" cy="47134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4A7CDE52-00D3-44B8-3A46-46C5116FFDD8}"/>
                </a:ext>
              </a:extLst>
            </p:cNvPr>
            <p:cNvSpPr txBox="1"/>
            <p:nvPr/>
          </p:nvSpPr>
          <p:spPr>
            <a:xfrm>
              <a:off x="1085851" y="2463464"/>
              <a:ext cx="962025" cy="75798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" sz="1800" b="1" dirty="0"/>
                <a:t>(     )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A4819B7-B918-DE4E-1102-82FEDA8D00BF}"/>
              </a:ext>
            </a:extLst>
          </p:cNvPr>
          <p:cNvSpPr txBox="1"/>
          <p:nvPr/>
        </p:nvSpPr>
        <p:spPr>
          <a:xfrm>
            <a:off x="189495" y="6372711"/>
            <a:ext cx="8325853" cy="4358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ru" sz="1800" i="1" kern="0" dirty="0">
                <a:effectLst/>
                <a:ea typeface="Source Sans Pro" panose="020B0503030403020204" pitchFamily="34" charset="0"/>
                <a:cs typeface="Shonar Bangla" panose="02020603050405020304" pitchFamily="18" charset="0"/>
              </a:rPr>
              <a:t>Примечание: цифры в скобках основаны на 25–49 невзвешенных случаях.</a:t>
            </a:r>
            <a:endParaRPr lang="fr-FR" sz="1800" i="1" kern="100" dirty="0">
              <a:effectLst/>
              <a:ea typeface="Source Sans Pro" panose="020B0503030403020204" pitchFamily="34" charset="0"/>
              <a:cs typeface="Shonar Bangla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1376327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44868"/>
            <a:ext cx="7886700" cy="744700"/>
          </a:xfrm>
        </p:spPr>
        <p:txBody>
          <a:bodyPr>
            <a:noAutofit/>
          </a:bodyPr>
          <a:lstStyle/>
          <a:p>
            <a:r>
              <a:rPr lang="ru" dirty="0"/>
              <a:t>Охват Вакцинацией по Уровню Благосостояния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2655"/>
            <a:ext cx="7886700" cy="620029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12–23 месяцев, полностью вакцинированных в соответствии с национальным календарем прививок в любой момент до проведения опроса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762625" y="1829889"/>
            <a:ext cx="2573260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</a:t>
            </a: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4%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86%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57%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81%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78%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61 </a:t>
              </a: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F7BBFA00-A861-8434-85B1-ABE5E4ECD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7481"/>
            <a:ext cx="7886700" cy="667580"/>
          </a:xfrm>
        </p:spPr>
        <p:txBody>
          <a:bodyPr>
            <a:noAutofit/>
          </a:bodyPr>
          <a:lstStyle/>
          <a:p>
            <a:r>
              <a:rPr lang="ru" dirty="0"/>
              <a:t>Охват Вакцинацией по Региону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572FC64-CA40-832D-4E07-BB5D6EFFF838}"/>
              </a:ext>
            </a:extLst>
          </p:cNvPr>
          <p:cNvSpPr txBox="1">
            <a:spLocks/>
          </p:cNvSpPr>
          <p:nvPr/>
        </p:nvSpPr>
        <p:spPr>
          <a:xfrm>
            <a:off x="628650" y="822161"/>
            <a:ext cx="7886700" cy="620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dirty="0">
                <a:latin typeface="+mn-lt"/>
                <a:cs typeface="Shruti" panose="020B0502040204020203" pitchFamily="34" charset="0"/>
              </a:rPr>
              <a:t>Процент детей в возрасте 12–23 месяцев, полностью вакцинированных в соответствии с национальным календарем прививок в любой момент до проведения опроса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Вакцинация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>
                <a:solidFill>
                  <a:schemeClr val="accent5"/>
                </a:solidFill>
              </a:rPr>
              <a:t>Детские болезни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10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E1C10931-B768-6B53-8ED4-8E26B2C73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VMX3MACP777Z-1177381151-48776</_dlc_DocId>
    <_dlc_DocIdUrl xmlns="d16efad5-0601-4cf0-b7c2-89968258c777">
      <Url>https://icfonline.sharepoint.com/sites/ihd-dhs/Dissemination/_layouts/15/DocIdRedir.aspx?ID=VMX3MACP777Z-1177381151-48776</Url>
      <Description>VMX3MACP777Z-1177381151-48776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schemas.microsoft.com/office/infopath/2007/PartnerControls"/>
    <ds:schemaRef ds:uri="http://www.w3.org/XML/1998/namespace"/>
    <ds:schemaRef ds:uri="d16efad5-0601-4cf0-b7c2-89968258c777"/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fa6a9aea-fb0f-4ddd-aff8-712634b7d5fe"/>
    <ds:schemaRef ds:uri="http://schemas.openxmlformats.org/package/2006/metadata/core-properties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28880D4B-8436-4B46-B642-96B97265F5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2240</TotalTime>
  <Words>754</Words>
  <Application>Microsoft Office PowerPoint</Application>
  <PresentationFormat>Экран (4:3)</PresentationFormat>
  <Paragraphs>82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7" baseType="lpstr">
      <vt:lpstr>SimHei</vt:lpstr>
      <vt:lpstr>Arial</vt:lpstr>
      <vt:lpstr>Calibri</vt:lpstr>
      <vt:lpstr>Segoe UI</vt:lpstr>
      <vt:lpstr>Shonar Bangla</vt:lpstr>
      <vt:lpstr>Shruti</vt:lpstr>
      <vt:lpstr>Source Sans Pro</vt:lpstr>
      <vt:lpstr>Source Sans Pro SemiBold</vt:lpstr>
      <vt:lpstr>Tahoma</vt:lpstr>
      <vt:lpstr>Times New Roman</vt:lpstr>
      <vt:lpstr>4_Custom Design</vt:lpstr>
      <vt:lpstr>2_Custom Design</vt:lpstr>
      <vt:lpstr>3_Custom Design</vt:lpstr>
      <vt:lpstr>Презентация PowerPoint</vt:lpstr>
      <vt:lpstr>Презентация PowerPoint</vt:lpstr>
      <vt:lpstr>Тенденции в Вакцинации Детей</vt:lpstr>
      <vt:lpstr>Вакцинация Детей</vt:lpstr>
      <vt:lpstr>Вакцинация по Полу</vt:lpstr>
      <vt:lpstr>Охват Вакцинацией  по Уровню Образования Матери</vt:lpstr>
      <vt:lpstr>Охват Вакцинацией по Уровню Благосостояния</vt:lpstr>
      <vt:lpstr>Охват Вакцинацией по Региону</vt:lpstr>
      <vt:lpstr>Презентация PowerPoint</vt:lpstr>
      <vt:lpstr>Симптомы Детских Болезней и  Обращение за Медицинской Помощью</vt:lpstr>
      <vt:lpstr>Источник Совета или Лечения для Детей</vt:lpstr>
      <vt:lpstr>Практика Кормления во Время Диареи</vt:lpstr>
      <vt:lpstr>Лечение Диареи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4</cp:revision>
  <dcterms:created xsi:type="dcterms:W3CDTF">2022-12-05T19:39:34Z</dcterms:created>
  <dcterms:modified xsi:type="dcterms:W3CDTF">2024-11-21T12:15:35Z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d6a2d0cc-147c-4b97-a72f-60aa29107e4d</vt:lpwstr>
  </property>
  <property fmtid="{D5CDD505-2E9C-101B-9397-08002B2CF9AE}" pid="4" name="MediaServiceImageTags">
    <vt:lpwstr/>
  </property>
</Properties>
</file>