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2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0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</p:sldMasterIdLst>
  <p:notesMasterIdLst>
    <p:notesMasterId r:id="rId28"/>
  </p:notesMasterIdLst>
  <p:handoutMasterIdLst>
    <p:handoutMasterId r:id="rId29"/>
  </p:handoutMasterIdLst>
  <p:sldIdLst>
    <p:sldId id="256" r:id="rId7"/>
    <p:sldId id="260" r:id="rId8"/>
    <p:sldId id="263" r:id="rId9"/>
    <p:sldId id="262" r:id="rId10"/>
    <p:sldId id="291" r:id="rId11"/>
    <p:sldId id="290" r:id="rId12"/>
    <p:sldId id="292" r:id="rId13"/>
    <p:sldId id="264" r:id="rId14"/>
    <p:sldId id="293" r:id="rId15"/>
    <p:sldId id="294" r:id="rId16"/>
    <p:sldId id="296" r:id="rId17"/>
    <p:sldId id="295" r:id="rId18"/>
    <p:sldId id="304" r:id="rId19"/>
    <p:sldId id="305" r:id="rId20"/>
    <p:sldId id="297" r:id="rId21"/>
    <p:sldId id="298" r:id="rId22"/>
    <p:sldId id="273" r:id="rId23"/>
    <p:sldId id="308" r:id="rId24"/>
    <p:sldId id="306" r:id="rId25"/>
    <p:sldId id="307" r:id="rId26"/>
    <p:sldId id="289" r:id="rId27"/>
  </p:sldIdLst>
  <p:sldSz cx="9144000" cy="6858000" type="screen4x3"/>
  <p:notesSz cx="6858000" cy="9144000"/>
  <p:defaultTextStyle>
    <a:defPPr>
      <a:defRPr lang="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DF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75335F-5270-47A7-8B08-F9EABB81E556}" v="65" dt="2024-11-01T23:38:58.4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542" autoAdjust="0"/>
  </p:normalViewPr>
  <p:slideViewPr>
    <p:cSldViewPr snapToGrid="0">
      <p:cViewPr varScale="1">
        <p:scale>
          <a:sx n="104" d="100"/>
          <a:sy n="104" d="100"/>
        </p:scale>
        <p:origin x="182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36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menov, Gulnara" userId="468b2765-e792-45d4-ab5d-12398eac9854" providerId="ADAL" clId="{6C75335F-5270-47A7-8B08-F9EABB81E556}"/>
    <pc:docChg chg="undo redo custSel modSld">
      <pc:chgData name="Semenov, Gulnara" userId="468b2765-e792-45d4-ab5d-12398eac9854" providerId="ADAL" clId="{6C75335F-5270-47A7-8B08-F9EABB81E556}" dt="2024-11-01T23:39:39.041" v="663" actId="20577"/>
      <pc:docMkLst>
        <pc:docMk/>
      </pc:docMkLst>
      <pc:sldChg chg="modSp mod">
        <pc:chgData name="Semenov, Gulnara" userId="468b2765-e792-45d4-ab5d-12398eac9854" providerId="ADAL" clId="{6C75335F-5270-47A7-8B08-F9EABB81E556}" dt="2024-10-30T16:28:40.111" v="213" actId="207"/>
        <pc:sldMkLst>
          <pc:docMk/>
          <pc:sldMk cId="2163988523" sldId="260"/>
        </pc:sldMkLst>
        <pc:spChg chg="mod">
          <ac:chgData name="Semenov, Gulnara" userId="468b2765-e792-45d4-ab5d-12398eac9854" providerId="ADAL" clId="{6C75335F-5270-47A7-8B08-F9EABB81E556}" dt="2024-10-30T16:28:23.186" v="209" actId="6549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emenov, Gulnara" userId="468b2765-e792-45d4-ab5d-12398eac9854" providerId="ADAL" clId="{6C75335F-5270-47A7-8B08-F9EABB81E556}" dt="2024-10-30T16:28:40.111" v="213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6C75335F-5270-47A7-8B08-F9EABB81E556}" dt="2024-11-01T23:37:32.225" v="643"/>
        <pc:sldMkLst>
          <pc:docMk/>
          <pc:sldMk cId="1428788921" sldId="262"/>
        </pc:sldMkLst>
        <pc:spChg chg="mod">
          <ac:chgData name="Semenov, Gulnara" userId="468b2765-e792-45d4-ab5d-12398eac9854" providerId="ADAL" clId="{6C75335F-5270-47A7-8B08-F9EABB81E556}" dt="2024-11-01T23:37:32.225" v="643"/>
          <ac:spMkLst>
            <pc:docMk/>
            <pc:sldMk cId="1428788921" sldId="262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6C75335F-5270-47A7-8B08-F9EABB81E556}" dt="2024-10-30T18:16:33.483" v="421" actId="14100"/>
        <pc:sldMkLst>
          <pc:docMk/>
          <pc:sldMk cId="1887431401" sldId="263"/>
        </pc:sldMkLst>
        <pc:spChg chg="mod">
          <ac:chgData name="Semenov, Gulnara" userId="468b2765-e792-45d4-ab5d-12398eac9854" providerId="ADAL" clId="{6C75335F-5270-47A7-8B08-F9EABB81E556}" dt="2024-10-30T16:12:11.084" v="29" actId="27636"/>
          <ac:spMkLst>
            <pc:docMk/>
            <pc:sldMk cId="1887431401" sldId="263"/>
            <ac:spMk id="3" creationId="{E4FD1E92-5DBC-B105-F246-2355E4FF9A74}"/>
          </ac:spMkLst>
        </pc:spChg>
        <pc:spChg chg="mod">
          <ac:chgData name="Semenov, Gulnara" userId="468b2765-e792-45d4-ab5d-12398eac9854" providerId="ADAL" clId="{6C75335F-5270-47A7-8B08-F9EABB81E556}" dt="2024-10-30T16:12:57.047" v="31" actId="14100"/>
          <ac:spMkLst>
            <pc:docMk/>
            <pc:sldMk cId="1887431401" sldId="263"/>
            <ac:spMk id="4" creationId="{AEA40501-3A3A-16A6-5847-302DBB85EDC3}"/>
          </ac:spMkLst>
        </pc:spChg>
        <pc:graphicFrameChg chg="mod">
          <ac:chgData name="Semenov, Gulnara" userId="468b2765-e792-45d4-ab5d-12398eac9854" providerId="ADAL" clId="{6C75335F-5270-47A7-8B08-F9EABB81E556}" dt="2024-10-30T18:16:33.483" v="421" actId="14100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Sp mod">
        <pc:chgData name="Semenov, Gulnara" userId="468b2765-e792-45d4-ab5d-12398eac9854" providerId="ADAL" clId="{6C75335F-5270-47A7-8B08-F9EABB81E556}" dt="2024-11-01T23:37:54.251" v="645"/>
        <pc:sldMkLst>
          <pc:docMk/>
          <pc:sldMk cId="2479953464" sldId="264"/>
        </pc:sldMkLst>
        <pc:spChg chg="mod">
          <ac:chgData name="Semenov, Gulnara" userId="468b2765-e792-45d4-ab5d-12398eac9854" providerId="ADAL" clId="{6C75335F-5270-47A7-8B08-F9EABB81E556}" dt="2024-11-01T23:37:54.251" v="645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Semenov, Gulnara" userId="468b2765-e792-45d4-ab5d-12398eac9854" providerId="ADAL" clId="{6C75335F-5270-47A7-8B08-F9EABB81E556}" dt="2024-10-30T18:34:59.518" v="534" actId="27636"/>
          <ac:spMkLst>
            <pc:docMk/>
            <pc:sldMk cId="2479953464" sldId="264"/>
            <ac:spMk id="3" creationId="{E4FD1E92-5DBC-B105-F246-2355E4FF9A74}"/>
          </ac:spMkLst>
        </pc:spChg>
        <pc:graphicFrameChg chg="mod">
          <ac:chgData name="Semenov, Gulnara" userId="468b2765-e792-45d4-ab5d-12398eac9854" providerId="ADAL" clId="{6C75335F-5270-47A7-8B08-F9EABB81E556}" dt="2024-10-30T18:46:46.838" v="604" actId="14100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6C75335F-5270-47A7-8B08-F9EABB81E556}" dt="2024-11-01T23:39:26.773" v="661" actId="1076"/>
        <pc:sldMkLst>
          <pc:docMk/>
          <pc:sldMk cId="454941652" sldId="273"/>
        </pc:sldMkLst>
        <pc:spChg chg="mod">
          <ac:chgData name="Semenov, Gulnara" userId="468b2765-e792-45d4-ab5d-12398eac9854" providerId="ADAL" clId="{6C75335F-5270-47A7-8B08-F9EABB81E556}" dt="2024-10-30T17:40:59.653" v="316" actId="14100"/>
          <ac:spMkLst>
            <pc:docMk/>
            <pc:sldMk cId="454941652" sldId="273"/>
            <ac:spMk id="5" creationId="{B1B14AEE-FB0C-AFFA-44C4-11C7C8BA19A4}"/>
          </ac:spMkLst>
        </pc:spChg>
        <pc:spChg chg="mod">
          <ac:chgData name="Semenov, Gulnara" userId="468b2765-e792-45d4-ab5d-12398eac9854" providerId="ADAL" clId="{6C75335F-5270-47A7-8B08-F9EABB81E556}" dt="2024-10-30T17:40:45.452" v="312" actId="20577"/>
          <ac:spMkLst>
            <pc:docMk/>
            <pc:sldMk cId="454941652" sldId="273"/>
            <ac:spMk id="9" creationId="{D01EF0D4-56D5-4E9A-5180-1D429AED12F7}"/>
          </ac:spMkLst>
        </pc:spChg>
        <pc:spChg chg="mod">
          <ac:chgData name="Semenov, Gulnara" userId="468b2765-e792-45d4-ab5d-12398eac9854" providerId="ADAL" clId="{6C75335F-5270-47A7-8B08-F9EABB81E556}" dt="2024-10-30T17:40:53.548" v="315" actId="20577"/>
          <ac:spMkLst>
            <pc:docMk/>
            <pc:sldMk cId="454941652" sldId="273"/>
            <ac:spMk id="10" creationId="{E5A98926-79AF-3646-A85D-D11FEE1817E6}"/>
          </ac:spMkLst>
        </pc:spChg>
        <pc:spChg chg="mod">
          <ac:chgData name="Semenov, Gulnara" userId="468b2765-e792-45d4-ab5d-12398eac9854" providerId="ADAL" clId="{6C75335F-5270-47A7-8B08-F9EABB81E556}" dt="2024-11-01T23:39:26.773" v="661" actId="1076"/>
          <ac:spMkLst>
            <pc:docMk/>
            <pc:sldMk cId="454941652" sldId="273"/>
            <ac:spMk id="14" creationId="{239E87DC-139D-5C33-E415-73F07402A8FF}"/>
          </ac:spMkLst>
        </pc:spChg>
        <pc:spChg chg="mod">
          <ac:chgData name="Semenov, Gulnara" userId="468b2765-e792-45d4-ab5d-12398eac9854" providerId="ADAL" clId="{6C75335F-5270-47A7-8B08-F9EABB81E556}" dt="2024-11-01T23:39:20.767" v="660" actId="1076"/>
          <ac:spMkLst>
            <pc:docMk/>
            <pc:sldMk cId="454941652" sldId="273"/>
            <ac:spMk id="15" creationId="{02B60477-6CE3-8D22-56D1-07F9003F868F}"/>
          </ac:spMkLst>
        </pc:spChg>
      </pc:sldChg>
      <pc:sldChg chg="modSp mod">
        <pc:chgData name="Semenov, Gulnara" userId="468b2765-e792-45d4-ab5d-12398eac9854" providerId="ADAL" clId="{6C75335F-5270-47A7-8B08-F9EABB81E556}" dt="2024-11-01T23:39:39.041" v="663" actId="20577"/>
        <pc:sldMkLst>
          <pc:docMk/>
          <pc:sldMk cId="3475639167" sldId="289"/>
        </pc:sldMkLst>
        <pc:spChg chg="mod">
          <ac:chgData name="Semenov, Gulnara" userId="468b2765-e792-45d4-ab5d-12398eac9854" providerId="ADAL" clId="{6C75335F-5270-47A7-8B08-F9EABB81E556}" dt="2024-11-01T23:39:39.041" v="663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emenov, Gulnara" userId="468b2765-e792-45d4-ab5d-12398eac9854" providerId="ADAL" clId="{6C75335F-5270-47A7-8B08-F9EABB81E556}" dt="2024-10-30T17:50:09.007" v="363" actId="6549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 modNotesTx">
        <pc:chgData name="Semenov, Gulnara" userId="468b2765-e792-45d4-ab5d-12398eac9854" providerId="ADAL" clId="{6C75335F-5270-47A7-8B08-F9EABB81E556}" dt="2024-11-01T23:37:41.608" v="644"/>
        <pc:sldMkLst>
          <pc:docMk/>
          <pc:sldMk cId="61370533" sldId="290"/>
        </pc:sldMkLst>
        <pc:spChg chg="mod">
          <ac:chgData name="Semenov, Gulnara" userId="468b2765-e792-45d4-ab5d-12398eac9854" providerId="ADAL" clId="{6C75335F-5270-47A7-8B08-F9EABB81E556}" dt="2024-11-01T23:37:41.608" v="644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Semenov, Gulnara" userId="468b2765-e792-45d4-ab5d-12398eac9854" providerId="ADAL" clId="{6C75335F-5270-47A7-8B08-F9EABB81E556}" dt="2024-10-30T18:22:53.501" v="442" actId="1076"/>
          <ac:spMkLst>
            <pc:docMk/>
            <pc:sldMk cId="61370533" sldId="290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6C75335F-5270-47A7-8B08-F9EABB81E556}" dt="2024-10-30T16:27:45.333" v="193" actId="27636"/>
        <pc:sldMkLst>
          <pc:docMk/>
          <pc:sldMk cId="3822647193" sldId="291"/>
        </pc:sldMkLst>
        <pc:spChg chg="mod">
          <ac:chgData name="Semenov, Gulnara" userId="468b2765-e792-45d4-ab5d-12398eac9854" providerId="ADAL" clId="{6C75335F-5270-47A7-8B08-F9EABB81E556}" dt="2024-10-30T16:27:45.333" v="193" actId="27636"/>
          <ac:spMkLst>
            <pc:docMk/>
            <pc:sldMk cId="3822647193" sldId="291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6C75335F-5270-47A7-8B08-F9EABB81E556}" dt="2024-10-30T18:28:39.764" v="480" actId="1076"/>
        <pc:sldMkLst>
          <pc:docMk/>
          <pc:sldMk cId="4205298638" sldId="292"/>
        </pc:sldMkLst>
        <pc:spChg chg="mod">
          <ac:chgData name="Semenov, Gulnara" userId="468b2765-e792-45d4-ab5d-12398eac9854" providerId="ADAL" clId="{6C75335F-5270-47A7-8B08-F9EABB81E556}" dt="2024-10-30T17:33:06.947" v="222" actId="6549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Semenov, Gulnara" userId="468b2765-e792-45d4-ab5d-12398eac9854" providerId="ADAL" clId="{6C75335F-5270-47A7-8B08-F9EABB81E556}" dt="2024-10-30T18:28:39.764" v="480" actId="1076"/>
          <ac:spMkLst>
            <pc:docMk/>
            <pc:sldMk cId="4205298638" sldId="292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6C75335F-5270-47A7-8B08-F9EABB81E556}" dt="2024-10-30T16:25:35.448" v="190"/>
        <pc:sldMkLst>
          <pc:docMk/>
          <pc:sldMk cId="3986907055" sldId="293"/>
        </pc:sldMkLst>
        <pc:spChg chg="mod">
          <ac:chgData name="Semenov, Gulnara" userId="468b2765-e792-45d4-ab5d-12398eac9854" providerId="ADAL" clId="{6C75335F-5270-47A7-8B08-F9EABB81E556}" dt="2024-10-30T16:25:35.448" v="190"/>
          <ac:spMkLst>
            <pc:docMk/>
            <pc:sldMk cId="3986907055" sldId="293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6C75335F-5270-47A7-8B08-F9EABB81E556}" dt="2024-11-01T23:38:06.746" v="648" actId="20577"/>
        <pc:sldMkLst>
          <pc:docMk/>
          <pc:sldMk cId="1925132525" sldId="294"/>
        </pc:sldMkLst>
        <pc:spChg chg="mod">
          <ac:chgData name="Semenov, Gulnara" userId="468b2765-e792-45d4-ab5d-12398eac9854" providerId="ADAL" clId="{6C75335F-5270-47A7-8B08-F9EABB81E556}" dt="2024-11-01T23:38:06.746" v="648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Semenov, Gulnara" userId="468b2765-e792-45d4-ab5d-12398eac9854" providerId="ADAL" clId="{6C75335F-5270-47A7-8B08-F9EABB81E556}" dt="2024-10-30T17:36:31.321" v="251" actId="2711"/>
          <ac:spMkLst>
            <pc:docMk/>
            <pc:sldMk cId="1925132525" sldId="294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6C75335F-5270-47A7-8B08-F9EABB81E556}" dt="2024-10-30T16:25:47.076" v="191"/>
        <pc:sldMkLst>
          <pc:docMk/>
          <pc:sldMk cId="1062889223" sldId="295"/>
        </pc:sldMkLst>
        <pc:spChg chg="mod">
          <ac:chgData name="Semenov, Gulnara" userId="468b2765-e792-45d4-ab5d-12398eac9854" providerId="ADAL" clId="{6C75335F-5270-47A7-8B08-F9EABB81E556}" dt="2024-10-30T16:25:47.076" v="191"/>
          <ac:spMkLst>
            <pc:docMk/>
            <pc:sldMk cId="1062889223" sldId="295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6C75335F-5270-47A7-8B08-F9EABB81E556}" dt="2024-10-30T18:49:51.125" v="628" actId="20577"/>
        <pc:sldMkLst>
          <pc:docMk/>
          <pc:sldMk cId="476875324" sldId="296"/>
        </pc:sldMkLst>
        <pc:spChg chg="mod">
          <ac:chgData name="Semenov, Gulnara" userId="468b2765-e792-45d4-ab5d-12398eac9854" providerId="ADAL" clId="{6C75335F-5270-47A7-8B08-F9EABB81E556}" dt="2024-10-30T17:37:02.654" v="262" actId="6549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Semenov, Gulnara" userId="468b2765-e792-45d4-ab5d-12398eac9854" providerId="ADAL" clId="{6C75335F-5270-47A7-8B08-F9EABB81E556}" dt="2024-10-30T18:49:51.125" v="628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Semenov, Gulnara" userId="468b2765-e792-45d4-ab5d-12398eac9854" providerId="ADAL" clId="{6C75335F-5270-47A7-8B08-F9EABB81E556}" dt="2024-10-30T18:46:42.096" v="602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">
        <pc:chgData name="Semenov, Gulnara" userId="468b2765-e792-45d4-ab5d-12398eac9854" providerId="ADAL" clId="{6C75335F-5270-47A7-8B08-F9EABB81E556}" dt="2024-10-30T16:27:46.244" v="194" actId="313"/>
        <pc:sldMkLst>
          <pc:docMk/>
          <pc:sldMk cId="2516764295" sldId="297"/>
        </pc:sldMkLst>
        <pc:spChg chg="mod">
          <ac:chgData name="Semenov, Gulnara" userId="468b2765-e792-45d4-ab5d-12398eac9854" providerId="ADAL" clId="{6C75335F-5270-47A7-8B08-F9EABB81E556}" dt="2024-10-30T16:27:46.244" v="194" actId="313"/>
          <ac:spMkLst>
            <pc:docMk/>
            <pc:sldMk cId="2516764295" sldId="297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6C75335F-5270-47A7-8B08-F9EABB81E556}" dt="2024-11-01T23:38:50.731" v="654"/>
        <pc:sldMkLst>
          <pc:docMk/>
          <pc:sldMk cId="1182146475" sldId="298"/>
        </pc:sldMkLst>
        <pc:spChg chg="mod">
          <ac:chgData name="Semenov, Gulnara" userId="468b2765-e792-45d4-ab5d-12398eac9854" providerId="ADAL" clId="{6C75335F-5270-47A7-8B08-F9EABB81E556}" dt="2024-11-01T23:38:50.731" v="654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Semenov, Gulnara" userId="468b2765-e792-45d4-ab5d-12398eac9854" providerId="ADAL" clId="{6C75335F-5270-47A7-8B08-F9EABB81E556}" dt="2024-10-30T17:39:33.856" v="290" actId="2711"/>
          <ac:spMkLst>
            <pc:docMk/>
            <pc:sldMk cId="1182146475" sldId="298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6C75335F-5270-47A7-8B08-F9EABB81E556}" dt="2024-11-01T23:38:23.562" v="651" actId="6549"/>
        <pc:sldMkLst>
          <pc:docMk/>
          <pc:sldMk cId="1463279927" sldId="304"/>
        </pc:sldMkLst>
        <pc:spChg chg="mod">
          <ac:chgData name="Semenov, Gulnara" userId="468b2765-e792-45d4-ab5d-12398eac9854" providerId="ADAL" clId="{6C75335F-5270-47A7-8B08-F9EABB81E556}" dt="2024-11-01T23:38:23.562" v="651" actId="6549"/>
          <ac:spMkLst>
            <pc:docMk/>
            <pc:sldMk cId="1463279927" sldId="304"/>
            <ac:spMk id="2" creationId="{F6245169-1799-41CD-B28E-D2D20D16AD73}"/>
          </ac:spMkLst>
        </pc:spChg>
        <pc:spChg chg="mod">
          <ac:chgData name="Semenov, Gulnara" userId="468b2765-e792-45d4-ab5d-12398eac9854" providerId="ADAL" clId="{6C75335F-5270-47A7-8B08-F9EABB81E556}" dt="2024-10-30T17:37:42.370" v="285" actId="2711"/>
          <ac:spMkLst>
            <pc:docMk/>
            <pc:sldMk cId="1463279927" sldId="304"/>
            <ac:spMk id="3" creationId="{E4FD1E92-5DBC-B105-F246-2355E4FF9A74}"/>
          </ac:spMkLst>
        </pc:spChg>
        <pc:spChg chg="mod">
          <ac:chgData name="Semenov, Gulnara" userId="468b2765-e792-45d4-ab5d-12398eac9854" providerId="ADAL" clId="{6C75335F-5270-47A7-8B08-F9EABB81E556}" dt="2024-10-30T17:38:08.694" v="287" actId="14100"/>
          <ac:spMkLst>
            <pc:docMk/>
            <pc:sldMk cId="1463279927" sldId="304"/>
            <ac:spMk id="4" creationId="{AEA40501-3A3A-16A6-5847-302DBB85EDC3}"/>
          </ac:spMkLst>
        </pc:spChg>
        <pc:graphicFrameChg chg="mod">
          <ac:chgData name="Semenov, Gulnara" userId="468b2765-e792-45d4-ab5d-12398eac9854" providerId="ADAL" clId="{6C75335F-5270-47A7-8B08-F9EABB81E556}" dt="2024-10-30T19:21:21.213" v="642"/>
          <ac:graphicFrameMkLst>
            <pc:docMk/>
            <pc:sldMk cId="1463279927" sldId="304"/>
            <ac:graphicFrameMk id="11" creationId="{77C748B8-A357-4913-EC73-5F373BAF98C1}"/>
          </ac:graphicFrameMkLst>
        </pc:graphicFrameChg>
      </pc:sldChg>
      <pc:sldChg chg="modSp mod">
        <pc:chgData name="Semenov, Gulnara" userId="468b2765-e792-45d4-ab5d-12398eac9854" providerId="ADAL" clId="{6C75335F-5270-47A7-8B08-F9EABB81E556}" dt="2024-11-01T23:38:36.799" v="652"/>
        <pc:sldMkLst>
          <pc:docMk/>
          <pc:sldMk cId="835374875" sldId="305"/>
        </pc:sldMkLst>
        <pc:spChg chg="mod">
          <ac:chgData name="Semenov, Gulnara" userId="468b2765-e792-45d4-ab5d-12398eac9854" providerId="ADAL" clId="{6C75335F-5270-47A7-8B08-F9EABB81E556}" dt="2024-11-01T23:38:36.799" v="652"/>
          <ac:spMkLst>
            <pc:docMk/>
            <pc:sldMk cId="835374875" sldId="305"/>
            <ac:spMk id="2" creationId="{F6245169-1799-41CD-B28E-D2D20D16AD73}"/>
          </ac:spMkLst>
        </pc:spChg>
        <pc:spChg chg="mod">
          <ac:chgData name="Semenov, Gulnara" userId="468b2765-e792-45d4-ab5d-12398eac9854" providerId="ADAL" clId="{6C75335F-5270-47A7-8B08-F9EABB81E556}" dt="2024-10-30T17:39:46.307" v="291" actId="2711"/>
          <ac:spMkLst>
            <pc:docMk/>
            <pc:sldMk cId="835374875" sldId="305"/>
            <ac:spMk id="3" creationId="{E4FD1E92-5DBC-B105-F246-2355E4FF9A74}"/>
          </ac:spMkLst>
        </pc:spChg>
        <pc:spChg chg="mod">
          <ac:chgData name="Semenov, Gulnara" userId="468b2765-e792-45d4-ab5d-12398eac9854" providerId="ADAL" clId="{6C75335F-5270-47A7-8B08-F9EABB81E556}" dt="2024-10-30T17:40:10.136" v="293" actId="14100"/>
          <ac:spMkLst>
            <pc:docMk/>
            <pc:sldMk cId="835374875" sldId="305"/>
            <ac:spMk id="4" creationId="{AEA40501-3A3A-16A6-5847-302DBB85EDC3}"/>
          </ac:spMkLst>
        </pc:spChg>
        <pc:graphicFrameChg chg="mod">
          <ac:chgData name="Semenov, Gulnara" userId="468b2765-e792-45d4-ab5d-12398eac9854" providerId="ADAL" clId="{6C75335F-5270-47A7-8B08-F9EABB81E556}" dt="2024-10-30T18:20:14.010" v="436" actId="20577"/>
          <ac:graphicFrameMkLst>
            <pc:docMk/>
            <pc:sldMk cId="835374875" sldId="305"/>
            <ac:graphicFrameMk id="11" creationId="{77C748B8-A357-4913-EC73-5F373BAF98C1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Женщины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ACE-4711-B14D-899E8CCC78C8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6ACE-4711-B14D-899E8CCC78C8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ACE-4711-B14D-899E8CCC78C8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ACE-4711-B14D-899E8CCC78C8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ACE-4711-B14D-899E8CCC78C8}"/>
              </c:ext>
            </c:extLst>
          </c:dPt>
          <c:dPt>
            <c:idx val="5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ACE-4711-B14D-899E8CCC78C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6ACE-4711-B14D-899E8CCC78C8}"/>
              </c:ext>
            </c:extLst>
          </c:dPt>
          <c:dLbls>
            <c:dLbl>
              <c:idx val="2"/>
              <c:layout>
                <c:manualLayout>
                  <c:x val="0.13425665994649219"/>
                  <c:y val="-0.273198806905406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ACE-4711-B14D-899E8CCC78C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257993837726806"/>
                  <c:y val="0.2105449574433932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ACE-4711-B14D-899E8CCC78C8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4449833263595654E-2"/>
                  <c:y val="1.4559686033487082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ACE-4711-B14D-899E8CCC78C8}"/>
                </c:ext>
                <c:ext xmlns:c15="http://schemas.microsoft.com/office/drawing/2012/chart" uri="{CE6537A1-D6FC-4f65-9D91-7224C49458BB}">
                  <c15:layout>
                    <c:manualLayout>
                      <c:w val="0.26383252818035424"/>
                      <c:h val="0.23159945318773256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1.6729323268307977E-2"/>
                  <c:y val="0.14157202870744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ACE-4711-B14D-899E8CCC78C8}"/>
                </c:ext>
                <c:ext xmlns:c15="http://schemas.microsoft.com/office/drawing/2012/chart" uri="{CE6537A1-D6FC-4f65-9D91-7224C49458BB}">
                  <c15:layout>
                    <c:manualLayout>
                      <c:w val="0.25025359940218317"/>
                      <c:h val="0.27216041750899278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0.14049925824489329"/>
                  <c:y val="-6.903183061380242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ACE-4711-B14D-899E8CCC78C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Sheet1!$B$1:$H$1</c:f>
              <c:strCache>
                <c:ptCount val="7"/>
                <c:pt idx="0">
                  <c:v>Без образования</c:v>
                </c:pt>
                <c:pt idx="1">
                  <c:v>Начальное</c:v>
                </c:pt>
                <c:pt idx="2">
                  <c:v>Общее основное</c:v>
                </c:pt>
                <c:pt idx="3">
                  <c:v>Общее среднее</c:v>
                </c:pt>
                <c:pt idx="4">
                  <c:v>Профессиональное начальное</c:v>
                </c:pt>
                <c:pt idx="5">
                  <c:v>Профессиональное среднее</c:v>
                </c:pt>
                <c:pt idx="6">
                  <c:v>Высшее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1</c:v>
                </c:pt>
                <c:pt idx="1">
                  <c:v>3</c:v>
                </c:pt>
                <c:pt idx="2">
                  <c:v>33</c:v>
                </c:pt>
                <c:pt idx="3">
                  <c:v>43</c:v>
                </c:pt>
                <c:pt idx="4">
                  <c:v>1</c:v>
                </c:pt>
                <c:pt idx="5">
                  <c:v>7</c:v>
                </c:pt>
                <c:pt idx="6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27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4755905593242226E-2"/>
          <c:w val="0.95416666666666672"/>
          <c:h val="0.789253796172235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944-4F22-A49B-2390B7B78F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2</c:v>
                </c:pt>
                <c:pt idx="6">
                  <c:v>3</c:v>
                </c:pt>
                <c:pt idx="7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7662976"/>
        <c:axId val="19766624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Men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defRPr>
                      </a:pPr>
                      <a:endParaRPr lang="ru-RU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strCache>
                      <c:ptCount val="8"/>
                      <c:pt idx="0">
                        <c:v>Total</c:v>
                      </c:pt>
                      <c:pt idx="1">
                        <c:v>15-19</c:v>
                      </c:pt>
                      <c:pt idx="2">
                        <c:v>20-24</c:v>
                      </c:pt>
                      <c:pt idx="3">
                        <c:v>25-29</c:v>
                      </c:pt>
                      <c:pt idx="4">
                        <c:v>30-34</c:v>
                      </c:pt>
                      <c:pt idx="5">
                        <c:v>35-39</c:v>
                      </c:pt>
                      <c:pt idx="6">
                        <c:v>40-44</c:v>
                      </c:pt>
                      <c:pt idx="7">
                        <c:v>45-49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Sheet1!$C$2:$C$9</c15:sqref>
                        </c15:formulaRef>
                      </c:ext>
                    </c:extLst>
                    <c:numCache>
                      <c:formatCode>0</c:formatCode>
                      <c:ptCount val="8"/>
                      <c:pt idx="0">
                        <c:v>22</c:v>
                      </c:pt>
                      <c:pt idx="1">
                        <c:v>8</c:v>
                      </c:pt>
                      <c:pt idx="2">
                        <c:v>17</c:v>
                      </c:pt>
                      <c:pt idx="3">
                        <c:v>19</c:v>
                      </c:pt>
                      <c:pt idx="4">
                        <c:v>20</c:v>
                      </c:pt>
                      <c:pt idx="5">
                        <c:v>26</c:v>
                      </c:pt>
                      <c:pt idx="6">
                        <c:v>34</c:v>
                      </c:pt>
                      <c:pt idx="7">
                        <c:v>40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1-F103-4BD6-A737-F89A69E717A2}"/>
                  </c:ext>
                </c:extLst>
              </c15:ser>
            </c15:filteredBarSeries>
          </c:ext>
        </c:extLst>
      </c:barChart>
      <c:catAx>
        <c:axId val="197662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97666240"/>
        <c:crosses val="autoZero"/>
        <c:auto val="1"/>
        <c:lblAlgn val="ctr"/>
        <c:lblOffset val="100"/>
        <c:noMultiLvlLbl val="0"/>
      </c:catAx>
      <c:valAx>
        <c:axId val="19766624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197662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0920887582863625E-2"/>
          <c:w val="0.99982869892714299"/>
          <c:h val="0.52703125522906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Когда-либо измеряли кровяное давление</c:v>
                </c:pt>
                <c:pt idx="1">
                  <c:v>Когда-либо говорили, что у них гипертония или высокое кровяное давление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</c:v>
                </c:pt>
                <c:pt idx="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Город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Когда-либо измеряли кровяное давление</c:v>
                </c:pt>
                <c:pt idx="1">
                  <c:v>Когда-либо говорили, что у них гипертония или высокое кровяное давление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74</c:v>
                </c:pt>
                <c:pt idx="1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69E-47BF-846D-F9E357FC781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Село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Когда-либо измеряли кровяное давление</c:v>
                </c:pt>
                <c:pt idx="1">
                  <c:v>Когда-либо говорили, что у них гипертония или высокое кровяное давление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66</c:v>
                </c:pt>
                <c:pt idx="1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69E-47BF-846D-F9E357FC781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025345392"/>
        <c:axId val="2025343760"/>
      </c:barChart>
      <c:catAx>
        <c:axId val="2025345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2025343760"/>
        <c:crosses val="autoZero"/>
        <c:auto val="1"/>
        <c:lblAlgn val="ctr"/>
        <c:lblOffset val="100"/>
        <c:noMultiLvlLbl val="0"/>
      </c:catAx>
      <c:valAx>
        <c:axId val="202534376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025345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0920887582863625E-2"/>
          <c:w val="0.99982869892714299"/>
          <c:h val="0.52703125522906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Когда-либо измеряли сахар в крови</c:v>
                </c:pt>
                <c:pt idx="1">
                  <c:v>Когда-либо говорили, что у нее высокий сахар в крови или диабет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Город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Когда-либо измеряли сахар в крови</c:v>
                </c:pt>
                <c:pt idx="1">
                  <c:v>Когда-либо говорили, что у нее высокий сахар в крови или диабет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35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69E-47BF-846D-F9E357FC781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Село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Когда-либо измеряли сахар в крови</c:v>
                </c:pt>
                <c:pt idx="1">
                  <c:v>Когда-либо говорили, что у нее высокий сахар в крови или диабет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23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69E-47BF-846D-F9E357FC781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025342128"/>
        <c:axId val="289306512"/>
      </c:barChart>
      <c:catAx>
        <c:axId val="2025342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289306512"/>
        <c:crosses val="autoZero"/>
        <c:auto val="1"/>
        <c:lblAlgn val="ctr"/>
        <c:lblOffset val="100"/>
        <c:noMultiLvlLbl val="0"/>
      </c:catAx>
      <c:valAx>
        <c:axId val="28930651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025342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1ED5-4CCE-BA1B-DED29711A82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D5-4CCE-BA1B-DED29711A82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1ED5-4CCE-BA1B-DED29711A8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96</c:v>
                </c:pt>
                <c:pt idx="1">
                  <c:v>97</c:v>
                </c:pt>
                <c:pt idx="2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289308688"/>
        <c:axId val="289303792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Men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defRPr>
                      </a:pPr>
                      <a:endParaRPr lang="ru-RU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Sheet1!$B$1:$D$1</c15:sqref>
                        </c15:formulaRef>
                      </c:ext>
                    </c:extLst>
                    <c:strCache>
                      <c:ptCount val="3"/>
                      <c:pt idx="0">
                        <c:v>Таджикистан</c:v>
                      </c:pt>
                      <c:pt idx="1">
                        <c:v>Город</c:v>
                      </c:pt>
                      <c:pt idx="2">
                        <c:v>Село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Sheet1!$B$3:$D$3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86</c:v>
                      </c:pt>
                      <c:pt idx="1">
                        <c:v>91</c:v>
                      </c:pt>
                      <c:pt idx="2">
                        <c:v>83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1-F103-4BD6-A737-F89A69E717A2}"/>
                  </c:ext>
                </c:extLst>
              </c15:ser>
            </c15:filteredBarSeries>
          </c:ext>
        </c:extLst>
      </c:barChart>
      <c:catAx>
        <c:axId val="289308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289303792"/>
        <c:crosses val="autoZero"/>
        <c:auto val="1"/>
        <c:lblAlgn val="ctr"/>
        <c:lblOffset val="100"/>
        <c:noMultiLvlLbl val="0"/>
      </c:catAx>
      <c:valAx>
        <c:axId val="28930379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89308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7197667765577747E-2"/>
          <c:w val="0.95416666666666672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4B1-4724-829E-3F836C0D830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4B1-4724-829E-3F836C0D830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Газеты</c:v>
                </c:pt>
                <c:pt idx="1">
                  <c:v>Телевидение</c:v>
                </c:pt>
                <c:pt idx="2">
                  <c:v>Радио</c:v>
                </c:pt>
                <c:pt idx="3">
                  <c:v>Все три СМИ</c:v>
                </c:pt>
                <c:pt idx="4">
                  <c:v>Ни одного из трех СМИ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19</c:v>
                </c:pt>
                <c:pt idx="1">
                  <c:v>66</c:v>
                </c:pt>
                <c:pt idx="2">
                  <c:v>9</c:v>
                </c:pt>
                <c:pt idx="3">
                  <c:v>5</c:v>
                </c:pt>
                <c:pt idx="4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289305968"/>
        <c:axId val="289308144"/>
      </c:barChart>
      <c:catAx>
        <c:axId val="28930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289308144"/>
        <c:crosses val="autoZero"/>
        <c:auto val="1"/>
        <c:lblAlgn val="ctr"/>
        <c:lblOffset val="100"/>
        <c:noMultiLvlLbl val="0"/>
      </c:catAx>
      <c:valAx>
        <c:axId val="28930814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28930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Пользовались Интернетом когда-либо</c:v>
                </c:pt>
                <c:pt idx="1">
                  <c:v>Пользовались Интернетом в последние 12 месяцев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46</c:v>
                </c:pt>
                <c:pt idx="1">
                  <c:v>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89309776"/>
        <c:axId val="289311408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Men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defRPr>
                      </a:pPr>
                      <a:endParaRPr lang="ru-RU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Пользовались Интернетом когда-либо</c:v>
                      </c:pt>
                      <c:pt idx="1">
                        <c:v>Пользовались Интернетом в последние 12 месяцев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Sheet1!$B$3:$C$3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77</c:v>
                      </c:pt>
                      <c:pt idx="1">
                        <c:v>76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1-F103-4BD6-A737-F89A69E717A2}"/>
                  </c:ext>
                </c:extLst>
              </c15:ser>
            </c15:filteredBarSeries>
          </c:ext>
        </c:extLst>
      </c:barChart>
      <c:catAx>
        <c:axId val="289309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289311408"/>
        <c:crosses val="autoZero"/>
        <c:auto val="1"/>
        <c:lblAlgn val="ctr"/>
        <c:lblOffset val="100"/>
        <c:noMultiLvlLbl val="0"/>
      </c:catAx>
      <c:valAx>
        <c:axId val="28931140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289309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867124415462433E-2"/>
          <c:y val="4.4642151915006596E-2"/>
          <c:w val="0.85512264181021047"/>
          <c:h val="0.562623303438295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Нет/ начальное</c:v>
                </c:pt>
                <c:pt idx="1">
                  <c:v>Общее 
основное</c:v>
                </c:pt>
                <c:pt idx="2">
                  <c:v>Общее 
среднее</c:v>
                </c:pt>
                <c:pt idx="3">
                  <c:v>Проф. начальное/
среднее</c:v>
                </c:pt>
                <c:pt idx="4">
                  <c:v>Высшее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34</c:v>
                </c:pt>
                <c:pt idx="2">
                  <c:v>41</c:v>
                </c:pt>
                <c:pt idx="3">
                  <c:v>67</c:v>
                </c:pt>
                <c:pt idx="4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7676032"/>
        <c:axId val="197669504"/>
      </c:barChart>
      <c:catAx>
        <c:axId val="197676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97669504"/>
        <c:crosses val="autoZero"/>
        <c:auto val="1"/>
        <c:lblAlgn val="ctr"/>
        <c:lblOffset val="100"/>
        <c:noMultiLvlLbl val="0"/>
      </c:catAx>
      <c:valAx>
        <c:axId val="19766950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197676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164-4ACF-AFD8-5E464E9D95B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Всего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22</c:v>
                </c:pt>
                <c:pt idx="1">
                  <c:v>10</c:v>
                </c:pt>
                <c:pt idx="2">
                  <c:v>14</c:v>
                </c:pt>
                <c:pt idx="3">
                  <c:v>19</c:v>
                </c:pt>
                <c:pt idx="4">
                  <c:v>25</c:v>
                </c:pt>
                <c:pt idx="5">
                  <c:v>31</c:v>
                </c:pt>
                <c:pt idx="6">
                  <c:v>31</c:v>
                </c:pt>
                <c:pt idx="7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7664608"/>
        <c:axId val="197668960"/>
      </c:barChart>
      <c:catAx>
        <c:axId val="19766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97668960"/>
        <c:crosses val="autoZero"/>
        <c:auto val="1"/>
        <c:lblAlgn val="ctr"/>
        <c:lblOffset val="100"/>
        <c:noMultiLvlLbl val="0"/>
      </c:catAx>
      <c:valAx>
        <c:axId val="19766896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197664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44862849154216"/>
          <c:y val="2.4153088742632039E-2"/>
          <c:w val="0.52257643342705073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Професс./ технический/ управленческий</c:v>
                </c:pt>
                <c:pt idx="1">
                  <c:v>Клерки</c:v>
                </c:pt>
                <c:pt idx="2">
                  <c:v>Продажа и услуги</c:v>
                </c:pt>
                <c:pt idx="3">
                  <c:v>Квалифицированный ручной</c:v>
                </c:pt>
                <c:pt idx="4">
                  <c:v>Не квалифицированный ручной</c:v>
                </c:pt>
                <c:pt idx="5">
                  <c:v>Услуги на дому</c:v>
                </c:pt>
                <c:pt idx="6">
                  <c:v>Сельское хозяйство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22</c:v>
                </c:pt>
                <c:pt idx="1">
                  <c:v>13</c:v>
                </c:pt>
                <c:pt idx="2">
                  <c:v>14</c:v>
                </c:pt>
                <c:pt idx="3">
                  <c:v>16</c:v>
                </c:pt>
                <c:pt idx="4">
                  <c:v>10</c:v>
                </c:pt>
                <c:pt idx="5">
                  <c:v>1</c:v>
                </c:pt>
                <c:pt idx="6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97671136"/>
        <c:axId val="197667872"/>
      </c:barChart>
      <c:catAx>
        <c:axId val="197671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97667872"/>
        <c:crosses val="autoZero"/>
        <c:auto val="1"/>
        <c:lblAlgn val="ctr"/>
        <c:lblOffset val="100"/>
        <c:noMultiLvlLbl val="0"/>
      </c:catAx>
      <c:valAx>
        <c:axId val="197667872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97671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ACE-4711-B14D-899E8CCC78C8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6ACE-4711-B14D-899E8CCC78C8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ACE-4711-B14D-899E8CCC78C8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ACE-4711-B14D-899E8CCC78C8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ACE-4711-B14D-899E8CCC78C8}"/>
              </c:ext>
            </c:extLst>
          </c:dPt>
          <c:dLbls>
            <c:dLbl>
              <c:idx val="0"/>
              <c:layout>
                <c:manualLayout>
                  <c:x val="0.23425108093372379"/>
                  <c:y val="-0.1584111393983153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ACE-4711-B14D-899E8CCC78C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1188646709016445E-2"/>
                  <c:y val="6.6953101427668395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ACE-4711-B14D-899E8CCC78C8}"/>
                </c:ext>
                <c:ext xmlns:c15="http://schemas.microsoft.com/office/drawing/2012/chart" uri="{CE6537A1-D6FC-4f65-9D91-7224C49458BB}">
                  <c15:layout>
                    <c:manualLayout>
                      <c:w val="0.24379753255480746"/>
                      <c:h val="0.4557679078774630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7.208464883918614E-3"/>
                  <c:y val="3.39491310120142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ACE-4711-B14D-899E8CCC78C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257993837726806"/>
                  <c:y val="0.2105449574433932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ACE-4711-B14D-899E8CCC78C8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1782050794375341E-2"/>
                  <c:y val="1.4559686033487082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ACE-4711-B14D-899E8CCC78C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Всегда проживала в текущем месте жительства</c:v>
                </c:pt>
                <c:pt idx="1">
                  <c:v>Родилась в Таджикистане, но за пределами текущего места жительства</c:v>
                </c:pt>
                <c:pt idx="2">
                  <c:v>Родилась за границей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85</c:v>
                </c:pt>
                <c:pt idx="1">
                  <c:v>14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7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18202797114128"/>
          <c:y val="7.4884960926795682E-2"/>
          <c:w val="0.57045088566827695"/>
          <c:h val="0.87747707263908303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Женщины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ACE-4711-B14D-899E8CCC78C8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6ACE-4711-B14D-899E8CCC78C8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ACE-4711-B14D-899E8CCC78C8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ACE-4711-B14D-899E8CCC78C8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ACE-4711-B14D-899E8CCC78C8}"/>
              </c:ext>
            </c:extLst>
          </c:dPt>
          <c:dPt>
            <c:idx val="5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ACE-4711-B14D-899E8CCC78C8}"/>
              </c:ext>
            </c:extLst>
          </c:dPt>
          <c:dLbls>
            <c:dLbl>
              <c:idx val="0"/>
              <c:layout>
                <c:manualLayout>
                  <c:x val="1.8381959501439133E-2"/>
                  <c:y val="2.244785672254738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defRPr>
                    </a:pPr>
                    <a:fld id="{18C9E627-2987-4B12-8694-EB5BCAA00CDD}" type="CATEGORYNAME">
                      <a:rPr lang="ru-RU">
                        <a:solidFill>
                          <a:schemeClr val="tx1"/>
                        </a:solidFill>
                      </a:rPr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>
                        <a:solidFill>
                          <a:schemeClr val="tx1"/>
                        </a:solidFill>
                      </a:rPr>
                      <a:t>
</a:t>
                    </a:r>
                    <a:fld id="{4A62A4EF-D002-4847-A3BA-A6359D089F58}" type="PERCENTAGE">
                      <a:rPr lang="ru-RU" baseline="0">
                        <a:solidFill>
                          <a:schemeClr val="tx1"/>
                        </a:solidFill>
                      </a:rPr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[ПРОЦЕНТ]</a:t>
                    </a:fld>
                    <a:endParaRPr lang="ru-RU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ACE-4711-B14D-899E8CCC78C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2276544055181508"/>
                  <c:y val="-0.14687183243937052"/>
                </c:manualLayout>
              </c:layout>
              <c:tx>
                <c:rich>
                  <a:bodyPr/>
                  <a:lstStyle/>
                  <a:p>
                    <a:fld id="{89275FE5-897A-4169-9284-FA4B3E48FACB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70%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ACE-4711-B14D-899E8CCC78C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5.5360099915046972E-2"/>
                  <c:y val="5.20169894860148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ACE-4711-B14D-899E8CCC78C8}"/>
                </c:ext>
                <c:ext xmlns:c15="http://schemas.microsoft.com/office/drawing/2012/chart" uri="{CE6537A1-D6FC-4f65-9D91-7224C49458BB}">
                  <c15:layout>
                    <c:manualLayout>
                      <c:w val="0.40337365438015893"/>
                      <c:h val="0.23810167439314975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1.5340763563974793E-2"/>
                  <c:y val="2.374896409735502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ACE-4711-B14D-899E8CCC78C8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048981196191044E-2"/>
                  <c:y val="3.134555098708430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ACE-4711-B14D-899E8CCC78C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Sheet1!$B$1:$G$1</c:f>
              <c:strCache>
                <c:ptCount val="6"/>
                <c:pt idx="0">
                  <c:v>Работа</c:v>
                </c:pt>
                <c:pt idx="1">
                  <c:v>Образование/обучение</c:v>
                </c:pt>
                <c:pt idx="2">
                  <c:v>Вышла замуж</c:v>
                </c:pt>
                <c:pt idx="3">
                  <c:v>Воссоединение семьи/другие семейные причины</c:v>
                </c:pt>
                <c:pt idx="4">
                  <c:v>Вынужденное переселение</c:v>
                </c:pt>
                <c:pt idx="5">
                  <c:v>Другое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6</c:v>
                </c:pt>
                <c:pt idx="1">
                  <c:v>3</c:v>
                </c:pt>
                <c:pt idx="2">
                  <c:v>70</c:v>
                </c:pt>
                <c:pt idx="3">
                  <c:v>13</c:v>
                </c:pt>
                <c:pt idx="4">
                  <c:v>8</c:v>
                </c:pt>
                <c:pt idx="5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0.37576</cdr:x>
      <cdr:y>0.17642</cdr:y>
    </cdr:from>
    <cdr:to>
      <cdr:x>0.4502</cdr:x>
      <cdr:y>0.28767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FF852ABE-BC22-AF10-3BC5-98A56A1F9965}"/>
            </a:ext>
          </a:extLst>
        </cdr:cNvPr>
        <cdr:cNvSpPr txBox="1"/>
      </cdr:nvSpPr>
      <cdr:spPr>
        <a:xfrm xmlns:a="http://schemas.openxmlformats.org/drawingml/2006/main">
          <a:off x="3030540" y="834859"/>
          <a:ext cx="600363" cy="5264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ru" sz="1800" b="1" dirty="0"/>
            <a:t>&lt;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0.71371</cdr:x>
      <cdr:y>0.57829</cdr:y>
    </cdr:from>
    <cdr:to>
      <cdr:x>0.75809</cdr:x>
      <cdr:y>0.70721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54CFB709-4733-024D-B143-1535ED4A547F}"/>
            </a:ext>
          </a:extLst>
        </cdr:cNvPr>
        <cdr:cNvSpPr txBox="1"/>
      </cdr:nvSpPr>
      <cdr:spPr>
        <a:xfrm xmlns:a="http://schemas.openxmlformats.org/drawingml/2006/main">
          <a:off x="5628809" y="2964997"/>
          <a:ext cx="350043" cy="6609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ru" sz="1800" b="1" dirty="0"/>
            <a:t>&lt;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7001A-8C75-4BAA-A9C5-4D01B493A7C1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24C39-C45A-4001-BB18-701F08EF0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31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617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4835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Используйте таблицу 3.1.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425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Грамотность относится к женщинам, которые получили образование выше среднего, и женщинам с более низким уровнем образования, которые могут прочитать целое предложение или часть предложения.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68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Наиболее распространенным источником средств массовой информации является телевидение (66%) среди женщин в возрасте 15–49 лет, хотя почти треть женщин (31%) не пользуются средствами массовой информации из газет, телевидения или радио на еженедельной основе.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60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302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Включает женщин, которые в настоящее время не работают, но работали в течение последних 12 месяцев, и тех, кто «в настоящее время работает», включая тех, кто работал в течение последних 7 дней, и тех, кто не работал в течение последних 7 дней, но постоянно работает и отсутствовал на работе из-за отпуска, болезни, отпуска или по любой другой подобной причине.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4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Используйте таблицу 3.1.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916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Используйте таблицу 3.1.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8414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/>
              <a:t>Включает ежедневное и периодическое (реже ежедневное) использование.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06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=""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52666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#TajikistanDHS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 </a:t>
            </a:r>
            <a:r>
              <a:rPr kumimoji="0" lang="ru-RU" sz="36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Медико-Демографическое Исследование Таджикистана (МДИТ)</a:t>
            </a:r>
            <a:endParaRPr kumimoji="0" lang="en-US" sz="3600" b="1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5" name="Picture 4" descr="A colorful ceiling with many designs&#10;&#10;Description automatically generated with medium confidence">
            <a:extLst>
              <a:ext uri="{FF2B5EF4-FFF2-40B4-BE49-F238E27FC236}">
                <a16:creationId xmlns="" xmlns:a16="http://schemas.microsoft.com/office/drawing/2014/main" id="{7A94387E-1254-7845-7466-DB372B30D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ru" dirty="0"/>
              <a:t>Характеристики респондентов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ru" dirty="0"/>
              <a:t>Статус Занятости по Возрасту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 женщин, которые работали в течение 12 месяцев, предшествовавших опросу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=""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0989854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dirty="0">
                <a:latin typeface="Source Sans Pro" panose="020B0503030403020204" pitchFamily="34" charset="0"/>
                <a:ea typeface="Source Sans Pro" panose="020B0503030403020204" pitchFamily="34" charset="0"/>
              </a:rPr>
              <a:t>Возраст (лет)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23" y="365127"/>
            <a:ext cx="8207112" cy="723900"/>
          </a:xfrm>
        </p:spPr>
        <p:txBody>
          <a:bodyPr>
            <a:noAutofit/>
          </a:bodyPr>
          <a:lstStyle/>
          <a:p>
            <a:r>
              <a:rPr lang="ru" dirty="0"/>
              <a:t>Вид Занятости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Процентное распределение женщин, которые работали в течение 12 месяцев, предшествовавших опросу, по виду работы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=""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6563378"/>
              </p:ext>
            </p:extLst>
          </p:nvPr>
        </p:nvGraphicFramePr>
        <p:xfrm>
          <a:off x="423860" y="1760559"/>
          <a:ext cx="806502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Образование и грамотность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Воздействие средств массовой информации и использование Интернета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Работа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Миграция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Употребление табака и </a:t>
            </a:r>
            <a:r>
              <a:rPr lang="ru" sz="3200" i="0" dirty="0" smtClean="0"/>
              <a:t>алкоголя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Гипертония и диабет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3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="" xmlns:a16="http://schemas.microsoft.com/office/drawing/2014/main" id="{E3823303-53B9-3340-7AB4-7697C36908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2889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Место Жительства и Рождения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88570"/>
            <a:ext cx="8275207" cy="1035793"/>
          </a:xfrm>
        </p:spPr>
        <p:txBody>
          <a:bodyPr>
            <a:normAutofit lnSpcReduction="10000"/>
          </a:bodyPr>
          <a:lstStyle/>
          <a:p>
            <a:r>
              <a:rPr lang="ru" dirty="0">
                <a:latin typeface="+mn-lt"/>
              </a:rPr>
              <a:t>Процентное распределение женщин в возрасте 15-49 лет, которые всегда проживали в текущем месте жительства, которые родились в Таджикистане, но за пределами текущего места жительства, и которые родились в другой стране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=""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305380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EA40501-3A3A-16A6-5847-302DBB85EDC3}"/>
              </a:ext>
            </a:extLst>
          </p:cNvPr>
          <p:cNvSpPr txBox="1"/>
          <p:nvPr/>
        </p:nvSpPr>
        <p:spPr>
          <a:xfrm>
            <a:off x="5688531" y="6451909"/>
            <a:ext cx="3455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i="1" dirty="0">
                <a:ea typeface="Source Sans Pro" panose="020B0503030403020204" pitchFamily="34" charset="0"/>
              </a:rPr>
              <a:t>Цифры ≠ 100% из-за округления.</a:t>
            </a:r>
          </a:p>
        </p:txBody>
      </p:sp>
    </p:spTree>
    <p:extLst>
      <p:ext uri="{BB962C8B-B14F-4D97-AF65-F5344CB8AC3E}">
        <p14:creationId xmlns:p14="http://schemas.microsoft.com/office/powerpoint/2010/main" val="1463279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Причина Миграции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88571"/>
            <a:ext cx="7886700" cy="419100"/>
          </a:xfrm>
        </p:spPr>
        <p:txBody>
          <a:bodyPr/>
          <a:lstStyle/>
          <a:p>
            <a:r>
              <a:rPr lang="ru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Процентное распределение женщин в возрасте 15-49 лет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=""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2407059"/>
              </p:ext>
            </p:extLst>
          </p:nvPr>
        </p:nvGraphicFramePr>
        <p:xfrm>
          <a:off x="628650" y="1588053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EA40501-3A3A-16A6-5847-302DBB85EDC3}"/>
              </a:ext>
            </a:extLst>
          </p:cNvPr>
          <p:cNvSpPr txBox="1"/>
          <p:nvPr/>
        </p:nvSpPr>
        <p:spPr>
          <a:xfrm>
            <a:off x="5823285" y="6451909"/>
            <a:ext cx="3320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i="1" dirty="0">
                <a:ea typeface="Source Sans Pro" panose="020B0503030403020204" pitchFamily="34" charset="0"/>
              </a:rPr>
              <a:t>Цифры ≠ 100% из-за округления.</a:t>
            </a:r>
          </a:p>
        </p:txBody>
      </p:sp>
    </p:spTree>
    <p:extLst>
      <p:ext uri="{BB962C8B-B14F-4D97-AF65-F5344CB8AC3E}">
        <p14:creationId xmlns:p14="http://schemas.microsoft.com/office/powerpoint/2010/main" val="835374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Образование и грамотность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Воздействие средств массовой информации и использование Интернета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Работа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Миграция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Употребление табака и </a:t>
            </a:r>
            <a:r>
              <a:rPr lang="ru" sz="3200" b="1" i="0" dirty="0" smtClean="0">
                <a:solidFill>
                  <a:schemeClr val="accent5"/>
                </a:solidFill>
              </a:rPr>
              <a:t>алкоголя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Гипертония и диабет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057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3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="" xmlns:a16="http://schemas.microsoft.com/office/drawing/2014/main" id="{1638F61D-70EB-433C-0ADD-6877DD36B8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6764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ru" dirty="0"/>
              <a:t>Употребление Табака по Возрасту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cs typeface="Times New Roman" panose="02020603050405020304" pitchFamily="18" charset="0"/>
              </a:rPr>
              <a:t>Процент женщин, которые в настоящее время употребляют какой-либо вид табака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=""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6610681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2926930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dirty="0">
                <a:latin typeface="Source Sans Pro" panose="020B0503030403020204" pitchFamily="34" charset="0"/>
                <a:ea typeface="Source Sans Pro" panose="020B0503030403020204" pitchFamily="34" charset="0"/>
              </a:rPr>
              <a:t>Возраст (лет)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092809C5-B2CE-D0A0-DF6E-1664B8F9B0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EC5E0466-D164-5808-2EFA-11709A96B338}"/>
              </a:ext>
            </a:extLst>
          </p:cNvPr>
          <p:cNvSpPr txBox="1">
            <a:spLocks/>
          </p:cNvSpPr>
          <p:nvPr/>
        </p:nvSpPr>
        <p:spPr>
          <a:xfrm>
            <a:off x="7558022" y="804880"/>
            <a:ext cx="1683401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A1DF"/>
                </a:solidFill>
              </a:rPr>
              <a:t>Индикатор 3.а.1</a:t>
            </a:r>
          </a:p>
        </p:txBody>
      </p:sp>
    </p:spTree>
    <p:extLst>
      <p:ext uri="{BB962C8B-B14F-4D97-AF65-F5344CB8AC3E}">
        <p14:creationId xmlns:p14="http://schemas.microsoft.com/office/powerpoint/2010/main" val="11821464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=""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1B14AEE-FB0C-AFFA-44C4-11C7C8BA19A4}"/>
              </a:ext>
            </a:extLst>
          </p:cNvPr>
          <p:cNvSpPr txBox="1"/>
          <p:nvPr/>
        </p:nvSpPr>
        <p:spPr>
          <a:xfrm>
            <a:off x="6040268" y="1446393"/>
            <a:ext cx="211713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Таджикистан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2%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80F3BD2D-81FE-3D9D-A394-19C59D34EED5}"/>
              </a:ext>
            </a:extLst>
          </p:cNvPr>
          <p:cNvGrpSpPr/>
          <p:nvPr/>
        </p:nvGrpSpPr>
        <p:grpSpPr>
          <a:xfrm>
            <a:off x="129072" y="133539"/>
            <a:ext cx="9308131" cy="6590921"/>
            <a:chOff x="0" y="372316"/>
            <a:chExt cx="9308131" cy="6590921"/>
          </a:xfrm>
        </p:grpSpPr>
        <p:grpSp>
          <p:nvGrpSpPr>
            <p:cNvPr id="7" name="Graphic 2">
              <a:extLst>
                <a:ext uri="{FF2B5EF4-FFF2-40B4-BE49-F238E27FC236}">
                  <a16:creationId xmlns="" xmlns:a16="http://schemas.microsoft.com/office/drawing/2014/main" id="{1FCE0AA1-C6A9-9B47-2AFA-A496ECC93036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63" name="Freeform: Shape 62">
                <a:extLst>
                  <a:ext uri="{FF2B5EF4-FFF2-40B4-BE49-F238E27FC236}">
                    <a16:creationId xmlns="" xmlns:a16="http://schemas.microsoft.com/office/drawing/2014/main" id="{E877307A-3AC7-E5C7-126A-1F30124495B3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4" name="Freeform: Shape 1023">
                <a:extLst>
                  <a:ext uri="{FF2B5EF4-FFF2-40B4-BE49-F238E27FC236}">
                    <a16:creationId xmlns="" xmlns:a16="http://schemas.microsoft.com/office/drawing/2014/main" id="{34855596-1D26-C312-2E00-744A344049D1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="" xmlns:a16="http://schemas.microsoft.com/office/drawing/2014/main" id="{6644754A-9818-F377-FA7E-B5BD7795F6D7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6" name="Freeform: Shape 1025">
                <a:extLst>
                  <a:ext uri="{FF2B5EF4-FFF2-40B4-BE49-F238E27FC236}">
                    <a16:creationId xmlns="" xmlns:a16="http://schemas.microsoft.com/office/drawing/2014/main" id="{5022528B-9C19-D38E-462D-4283B7C72E21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="" xmlns:a16="http://schemas.microsoft.com/office/drawing/2014/main" id="{BE8E9262-E7EE-C0E6-AD1F-846EA7B57987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29" name="Graphic 2">
                <a:extLst>
                  <a:ext uri="{FF2B5EF4-FFF2-40B4-BE49-F238E27FC236}">
                    <a16:creationId xmlns="" xmlns:a16="http://schemas.microsoft.com/office/drawing/2014/main" id="{8C02145C-BBD3-9063-F104-1F823A4A9C7F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1030" name="Freeform: Shape 1029">
                  <a:extLst>
                    <a:ext uri="{FF2B5EF4-FFF2-40B4-BE49-F238E27FC236}">
                      <a16:creationId xmlns="" xmlns:a16="http://schemas.microsoft.com/office/drawing/2014/main" id="{290C80D8-9DDC-BDE0-93F1-4A3EBE2ED1ED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31" name="Freeform: Shape 1030">
                  <a:extLst>
                    <a:ext uri="{FF2B5EF4-FFF2-40B4-BE49-F238E27FC236}">
                      <a16:creationId xmlns="" xmlns:a16="http://schemas.microsoft.com/office/drawing/2014/main" id="{8AC64C18-0A9D-8175-EFB3-4D5514F7C8A2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32" name="Freeform: Shape 1031">
                  <a:extLst>
                    <a:ext uri="{FF2B5EF4-FFF2-40B4-BE49-F238E27FC236}">
                      <a16:creationId xmlns="" xmlns:a16="http://schemas.microsoft.com/office/drawing/2014/main" id="{83FA2078-FEF9-626B-E839-C9EB55C901E4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D01EF0D4-56D5-4E9A-5180-1D429AED12F7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Согдийская область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1%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E5A98926-79AF-3646-A85D-D11FEE1817E6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РРП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3%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09A0CB09-8300-2AD6-020C-C083F486EBA9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ГБАО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&lt; 1%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="" xmlns:a16="http://schemas.microsoft.com/office/drawing/2014/main" id="{A1B39CE8-1A07-6989-5A51-11A4181A2F27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Хатлонская область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2%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="" xmlns:a16="http://schemas.microsoft.com/office/drawing/2014/main" id="{F5497107-4911-EAC0-67FF-C7C17CBC928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Душанбе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3%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="" xmlns:a16="http://schemas.microsoft.com/office/drawing/2014/main" id="{7B0CE847-7A9C-CC22-F436-CC2835AD1E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239E87DC-139D-5C33-E415-73F07402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66" y="1057507"/>
            <a:ext cx="7886700" cy="419100"/>
          </a:xfrm>
        </p:spPr>
        <p:txBody>
          <a:bodyPr>
            <a:normAutofit fontScale="85000" lnSpcReduction="10000"/>
          </a:bodyPr>
          <a:lstStyle/>
          <a:p>
            <a:r>
              <a:rPr lang="ru" dirty="0">
                <a:latin typeface="+mn-lt"/>
              </a:rPr>
              <a:t>Процент женщин в возрасте 15–49 лет, в настоящее время употребляющих табак</a:t>
            </a:r>
          </a:p>
        </p:txBody>
      </p:sp>
      <p:sp>
        <p:nvSpPr>
          <p:cNvPr id="15" name="Title 1">
            <a:extLst>
              <a:ext uri="{FF2B5EF4-FFF2-40B4-BE49-F238E27FC236}">
                <a16:creationId xmlns="" xmlns:a16="http://schemas.microsoft.com/office/drawing/2014/main" id="{02B60477-6CE3-8D22-56D1-07F9003F868F}"/>
              </a:ext>
            </a:extLst>
          </p:cNvPr>
          <p:cNvSpPr txBox="1">
            <a:spLocks/>
          </p:cNvSpPr>
          <p:nvPr/>
        </p:nvSpPr>
        <p:spPr>
          <a:xfrm>
            <a:off x="294005" y="28822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ru" dirty="0"/>
              <a:t>Употребление Табака Женщинами</a:t>
            </a:r>
          </a:p>
          <a:p>
            <a:pPr algn="l"/>
            <a:r>
              <a:rPr lang="ru" dirty="0"/>
              <a:t> По Региону</a:t>
            </a:r>
          </a:p>
        </p:txBody>
      </p: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A965EE47-3F73-5D83-D37A-A96984D485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="" xmlns:a16="http://schemas.microsoft.com/office/drawing/2014/main" id="{4467B5AE-CC5A-52BA-F0FA-85FA01FAB58D}"/>
              </a:ext>
            </a:extLst>
          </p:cNvPr>
          <p:cNvSpPr txBox="1">
            <a:spLocks/>
          </p:cNvSpPr>
          <p:nvPr/>
        </p:nvSpPr>
        <p:spPr>
          <a:xfrm>
            <a:off x="7372104" y="749298"/>
            <a:ext cx="166894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A1DF"/>
                </a:solidFill>
              </a:rPr>
              <a:t>Индикатор 3.а.1</a:t>
            </a:r>
          </a:p>
        </p:txBody>
      </p:sp>
    </p:spTree>
    <p:extLst>
      <p:ext uri="{BB962C8B-B14F-4D97-AF65-F5344CB8AC3E}">
        <p14:creationId xmlns:p14="http://schemas.microsoft.com/office/powerpoint/2010/main" val="4549416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Образование и грамотность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Воздействие средств массовой информации и использование Интернета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Работа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Миграция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Употребление табака и </a:t>
            </a:r>
            <a:r>
              <a:rPr lang="ru" sz="3200" i="0" dirty="0" smtClean="0"/>
              <a:t>алкоголя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Гипертония и диабет</a:t>
            </a:r>
            <a:endParaRPr lang="en-US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057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3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="" xmlns:a16="http://schemas.microsoft.com/office/drawing/2014/main" id="{1638F61D-70EB-433C-0ADD-6877DD36B8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9204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Измерение Кровяного Давления и Диагноз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46356"/>
            <a:ext cx="7886700" cy="964565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Процент женщин в возрасте 15–49 лет, которым когда-либо измеряли кровяное давление и которым врач или другой медработник сказал, что у  них «гипертония» или «повышенное кровяное давление»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B0A68F7A-A083-4E2B-B574-D05208620F48}"/>
              </a:ext>
            </a:extLst>
          </p:cNvPr>
          <p:cNvGraphicFramePr/>
          <p:nvPr>
            <p:extLst/>
          </p:nvPr>
        </p:nvGraphicFramePr>
        <p:xfrm>
          <a:off x="698317" y="2002970"/>
          <a:ext cx="7886699" cy="656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9652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Образование и грамотность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Воздействие средств массовой информации и использование Интернета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Занятость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Миграция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Употребление табака и </a:t>
            </a:r>
            <a:r>
              <a:rPr lang="ru" sz="3200" i="0" dirty="0" smtClean="0"/>
              <a:t>алкоголя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 smtClean="0"/>
              <a:t>Гипертония и диабет</a:t>
            </a: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8783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Найдите эти данные в </a:t>
            </a:r>
            <a:r>
              <a:rPr lang="ru" sz="2000" b="1" dirty="0">
                <a:solidFill>
                  <a:schemeClr val="accent5"/>
                </a:solidFill>
              </a:rPr>
              <a:t>Главе 3 </a:t>
            </a:r>
            <a:r>
              <a:rPr lang="ru-RU" sz="2000" dirty="0"/>
              <a:t>Итогового</a:t>
            </a:r>
            <a:r>
              <a:rPr lang="ru-RU" sz="2000" b="1" dirty="0">
                <a:solidFill>
                  <a:schemeClr val="accent5"/>
                </a:solidFill>
              </a:rPr>
              <a:t> </a:t>
            </a:r>
            <a:r>
              <a:rPr lang="ru" sz="2000" dirty="0"/>
              <a:t>отчета.</a:t>
            </a:r>
            <a:endParaRPr lang="en-US" sz="2000" dirty="0"/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="" xmlns:a16="http://schemas.microsoft.com/office/drawing/2014/main" id="{2D9DC4C9-5186-C18A-80DC-C361315E77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Измерение Уровня Сахара в Крови и Диагноз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51618"/>
            <a:ext cx="7886700" cy="964565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Процент женщин в возрасте 15–49 лет, которым когда-либо измеряли уровень сахара в крови и которым врач или другой медработник сказал, что у них «высокий уровень сахара в крови» или «диабет»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B0A68F7A-A083-4E2B-B574-D05208620F48}"/>
              </a:ext>
            </a:extLst>
          </p:cNvPr>
          <p:cNvGraphicFramePr/>
          <p:nvPr>
            <p:extLst/>
          </p:nvPr>
        </p:nvGraphicFramePr>
        <p:xfrm>
          <a:off x="698317" y="2002970"/>
          <a:ext cx="7886699" cy="656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853531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" dirty="0"/>
              <a:t>Ключевые Результаты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55" y="1031089"/>
            <a:ext cx="8922327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" sz="2200" i="0" dirty="0"/>
              <a:t>Среди женщин в возрасте 15-49 лет: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1%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не имеют образования, </a:t>
            </a:r>
            <a:r>
              <a:rPr lang="ru" sz="2200" i="0" dirty="0"/>
              <a:t>а </a:t>
            </a:r>
            <a:r>
              <a:rPr lang="ru" sz="2200" b="1" i="0" dirty="0">
                <a:solidFill>
                  <a:schemeClr val="accent5"/>
                </a:solidFill>
              </a:rPr>
              <a:t>1</a:t>
            </a:r>
            <a:r>
              <a:rPr lang="en-US" sz="2200" b="1" i="0" dirty="0">
                <a:solidFill>
                  <a:schemeClr val="accent5"/>
                </a:solidFill>
              </a:rPr>
              <a:t>2</a:t>
            </a:r>
            <a:r>
              <a:rPr lang="ru" sz="2200" b="1" i="0" dirty="0">
                <a:solidFill>
                  <a:schemeClr val="accent5"/>
                </a:solidFill>
              </a:rPr>
              <a:t>% </a:t>
            </a:r>
            <a:r>
              <a:rPr lang="ru" sz="2200" i="0" dirty="0"/>
              <a:t>женщин имеют </a:t>
            </a:r>
            <a:r>
              <a:rPr lang="ru" sz="2200" b="1" i="0" dirty="0">
                <a:solidFill>
                  <a:schemeClr val="accent5"/>
                </a:solidFill>
              </a:rPr>
              <a:t>высшее образование</a:t>
            </a:r>
            <a:r>
              <a:rPr lang="ru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96%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грамотны</a:t>
            </a:r>
            <a:r>
              <a:rPr lang="ru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31%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не имеют</a:t>
            </a:r>
            <a:r>
              <a:rPr lang="ru" sz="2200" i="0" dirty="0"/>
              <a:t> </a:t>
            </a:r>
            <a:r>
              <a:rPr lang="ru" sz="2200" b="1" i="0" dirty="0">
                <a:solidFill>
                  <a:schemeClr val="accent5"/>
                </a:solidFill>
              </a:rPr>
              <a:t>доступа к газетам, телевидению или радио </a:t>
            </a:r>
            <a:r>
              <a:rPr lang="ru" sz="2200" i="0" dirty="0"/>
              <a:t>на еженедельной основе.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44%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пользовались Интернетом </a:t>
            </a:r>
            <a:r>
              <a:rPr lang="ru" sz="2200" i="0" dirty="0"/>
              <a:t>за последние 12 месяцев.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22%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были трудоустроены </a:t>
            </a:r>
            <a:r>
              <a:rPr lang="ru" sz="2200" i="0" dirty="0"/>
              <a:t>за последние 12 месяцев.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85%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всегда проживали в нынешнем месте </a:t>
            </a:r>
            <a:r>
              <a:rPr lang="ru" sz="2200" b="1" i="0" dirty="0" smtClean="0">
                <a:solidFill>
                  <a:schemeClr val="accent5"/>
                </a:solidFill>
              </a:rPr>
              <a:t>жительства</a:t>
            </a:r>
            <a:r>
              <a:rPr lang="ru" sz="2200" i="0" dirty="0" smtClean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2%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в настоящее время употребляют </a:t>
            </a:r>
            <a:r>
              <a:rPr lang="ru" sz="2200" b="1" i="0" dirty="0" smtClean="0">
                <a:solidFill>
                  <a:schemeClr val="accent5"/>
                </a:solidFill>
              </a:rPr>
              <a:t>табак</a:t>
            </a:r>
            <a:r>
              <a:rPr lang="ru" sz="2200" i="0" dirty="0" smtClean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000" b="1" i="0" dirty="0">
                <a:solidFill>
                  <a:schemeClr val="accent5"/>
                </a:solidFill>
              </a:rPr>
              <a:t>13% </a:t>
            </a:r>
            <a:r>
              <a:rPr lang="ru" sz="2000" i="0" dirty="0"/>
              <a:t>женщин сказали что у них диагностировано </a:t>
            </a:r>
            <a:r>
              <a:rPr lang="ru" sz="2000" b="1" i="0" dirty="0">
                <a:solidFill>
                  <a:schemeClr val="accent5"/>
                </a:solidFill>
              </a:rPr>
              <a:t>высокое кровяное давление или гипертония</a:t>
            </a:r>
            <a:r>
              <a:rPr lang="ru" sz="2000" i="0" dirty="0"/>
              <a:t>, а </a:t>
            </a:r>
            <a:r>
              <a:rPr lang="ru" sz="2000" b="1" i="0" dirty="0">
                <a:solidFill>
                  <a:schemeClr val="accent5"/>
                </a:solidFill>
              </a:rPr>
              <a:t>у 2% </a:t>
            </a:r>
            <a:r>
              <a:rPr lang="ru" sz="2000" i="0" dirty="0"/>
              <a:t>— </a:t>
            </a:r>
            <a:r>
              <a:rPr lang="ru" sz="2000" b="1" i="0" dirty="0">
                <a:solidFill>
                  <a:schemeClr val="accent5"/>
                </a:solidFill>
              </a:rPr>
              <a:t>высокий уровень сахара в крови или диабет</a:t>
            </a:r>
            <a:r>
              <a:rPr lang="ru" sz="20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ru" sz="22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Образование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88571"/>
            <a:ext cx="7886700" cy="4191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Процентное распределение женщин в возрасте 15–49 лет по образованию</a:t>
            </a:r>
            <a:endParaRPr lang="en-US" dirty="0">
              <a:latin typeface="+mn-lt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=""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5863332"/>
              </p:ext>
            </p:extLst>
          </p:nvPr>
        </p:nvGraphicFramePr>
        <p:xfrm>
          <a:off x="285747" y="1585572"/>
          <a:ext cx="8482867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EA40501-3A3A-16A6-5847-302DBB85EDC3}"/>
              </a:ext>
            </a:extLst>
          </p:cNvPr>
          <p:cNvSpPr txBox="1"/>
          <p:nvPr/>
        </p:nvSpPr>
        <p:spPr>
          <a:xfrm>
            <a:off x="5881037" y="6451909"/>
            <a:ext cx="3262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i="1" dirty="0">
                <a:ea typeface="Source Sans Pro" panose="020B0503030403020204" pitchFamily="34" charset="0"/>
              </a:rPr>
              <a:t>Цифры ≠ 100% из-за округления.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513" y="365125"/>
            <a:ext cx="8268100" cy="930275"/>
          </a:xfrm>
        </p:spPr>
        <p:txBody>
          <a:bodyPr>
            <a:noAutofit/>
          </a:bodyPr>
          <a:lstStyle/>
          <a:p>
            <a:r>
              <a:rPr lang="ru" dirty="0"/>
              <a:t>Грамотность по Месту Жительства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419100"/>
          </a:xfrm>
        </p:spPr>
        <p:txBody>
          <a:bodyPr/>
          <a:lstStyle/>
          <a:p>
            <a:r>
              <a:rPr lang="ru" dirty="0">
                <a:latin typeface="+mn-lt"/>
              </a:rPr>
              <a:t>Процент грамотных женщин в возрасте 15-49 лет</a:t>
            </a:r>
            <a:endParaRPr lang="en-US" dirty="0">
              <a:latin typeface="+mn-lt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=""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9393052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Образование и грамотность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Воздействие средств массовой информации и использование Интернета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Работа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Миграция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Употребление табака и </a:t>
            </a:r>
            <a:r>
              <a:rPr lang="ru" sz="3200" i="0" dirty="0" smtClean="0"/>
              <a:t>алкоголя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Гипертония и диабет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3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="" xmlns:a16="http://schemas.microsoft.com/office/drawing/2014/main" id="{864925C2-9527-F87E-6ADA-C3112523F3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2647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Воздействие Средств Массовой Информации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40982"/>
            <a:ext cx="7886700" cy="7239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 женщин в возрасте 15–49 лет, которые еженедельно подвергаются воздействию определенных средств массовой информации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=""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2182455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Использование Интернета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726" y="1224278"/>
            <a:ext cx="7886700" cy="419100"/>
          </a:xfrm>
        </p:spPr>
        <p:txBody>
          <a:bodyPr/>
          <a:lstStyle/>
          <a:p>
            <a:r>
              <a:rPr lang="ru" dirty="0">
                <a:latin typeface="+mn-lt"/>
              </a:rPr>
              <a:t>Процент женщин в возрасте 15–49 лет, которые: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=""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3028427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4617628C-32D2-6F53-2EC9-54623B42D4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16DF4B5E-3B9F-79E0-76C4-D4B527D8A7DE}"/>
              </a:ext>
            </a:extLst>
          </p:cNvPr>
          <p:cNvSpPr txBox="1">
            <a:spLocks/>
          </p:cNvSpPr>
          <p:nvPr/>
        </p:nvSpPr>
        <p:spPr>
          <a:xfrm>
            <a:off x="7267294" y="805178"/>
            <a:ext cx="187856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A1DF"/>
                </a:solidFill>
              </a:rPr>
              <a:t>Показатель 17.8.1</a:t>
            </a:r>
          </a:p>
        </p:txBody>
      </p: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275"/>
          </a:xfrm>
        </p:spPr>
        <p:txBody>
          <a:bodyPr>
            <a:noAutofit/>
          </a:bodyPr>
          <a:lstStyle/>
          <a:p>
            <a:r>
              <a:rPr lang="ru" dirty="0"/>
              <a:t>Пользование Интернетом по</a:t>
            </a:r>
            <a:r>
              <a:rPr lang="ru-RU" dirty="0"/>
              <a:t> </a:t>
            </a:r>
            <a:r>
              <a:rPr lang="ru-RU" dirty="0" err="1"/>
              <a:t>Обр</a:t>
            </a:r>
            <a:r>
              <a:rPr lang="ru" dirty="0"/>
              <a:t>азованию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83439"/>
            <a:ext cx="7930320" cy="578479"/>
          </a:xfrm>
        </p:spPr>
        <p:txBody>
          <a:bodyPr>
            <a:normAutofit lnSpcReduction="10000"/>
          </a:bodyPr>
          <a:lstStyle/>
          <a:p>
            <a:r>
              <a:rPr lang="ru" dirty="0">
                <a:latin typeface="+mn-lt"/>
              </a:rPr>
              <a:t>Процент женщин в возрасте 15–49 лет, которые пользовались Интернетом за последние 12 месяцев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=""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6003127"/>
              </p:ext>
            </p:extLst>
          </p:nvPr>
        </p:nvGraphicFramePr>
        <p:xfrm>
          <a:off x="423859" y="2049956"/>
          <a:ext cx="8405815" cy="4533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0727EEB6-3F54-6637-FF5B-6CAB515062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6348443D-078D-E5C6-FA12-50978A4D2ADA}"/>
              </a:ext>
            </a:extLst>
          </p:cNvPr>
          <p:cNvSpPr txBox="1">
            <a:spLocks/>
          </p:cNvSpPr>
          <p:nvPr/>
        </p:nvSpPr>
        <p:spPr>
          <a:xfrm>
            <a:off x="7186429" y="805178"/>
            <a:ext cx="204029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A1DF"/>
                </a:solidFill>
              </a:rPr>
              <a:t>Показатель 17.8.1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061732"/>
          </a:xfrm>
        </p:spPr>
        <p:txBody>
          <a:bodyPr>
            <a:normAutofit fontScale="850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Образование и грамотность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Воздействие средств массовой информации и использование Интернета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Работа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Миграция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Употребление табака и </a:t>
            </a:r>
            <a:r>
              <a:rPr lang="ru" sz="3200" i="0" dirty="0" smtClean="0"/>
              <a:t>алкоголя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Гипертония и диабет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3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="" xmlns:a16="http://schemas.microsoft.com/office/drawing/2014/main" id="{5C2D130E-6BA1-B1DD-C6DC-712D35E128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6907055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Tajikistan 2023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31C4E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VMX3MACP777Z-1177381151-48781</_dlc_DocId>
    <_dlc_DocIdUrl xmlns="d16efad5-0601-4cf0-b7c2-89968258c777">
      <Url>https://icfonline.sharepoint.com/sites/ihd-dhs/Dissemination/_layouts/15/DocIdRedir.aspx?ID=VMX3MACP777Z-1177381151-48781</Url>
      <Description>VMX3MACP777Z-1177381151-48781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317293E-944E-49F7-94DF-772F75826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83c4e5ee-5eea-4e8c-8b50-726738bccb6e"/>
    <ds:schemaRef ds:uri="http://schemas.openxmlformats.org/package/2006/metadata/core-properties"/>
    <ds:schemaRef ds:uri="http://www.w3.org/XML/1998/namespace"/>
    <ds:schemaRef ds:uri="d16efad5-0601-4cf0-b7c2-89968258c777"/>
    <ds:schemaRef ds:uri="http://purl.org/dc/elements/1.1/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fa6a9aea-fb0f-4ddd-aff8-712634b7d5fe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416</TotalTime>
  <Words>785</Words>
  <Application>Microsoft Office PowerPoint</Application>
  <PresentationFormat>Экран (4:3)</PresentationFormat>
  <Paragraphs>122</Paragraphs>
  <Slides>21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Source Sans Pro</vt:lpstr>
      <vt:lpstr>Source Sans Pro SemiBold</vt:lpstr>
      <vt:lpstr>Tahoma</vt:lpstr>
      <vt:lpstr>Times New Roman</vt:lpstr>
      <vt:lpstr>1_Custom Design</vt:lpstr>
      <vt:lpstr>2_Custom Design</vt:lpstr>
      <vt:lpstr>Презентация PowerPoint</vt:lpstr>
      <vt:lpstr>Презентация PowerPoint</vt:lpstr>
      <vt:lpstr>Образование</vt:lpstr>
      <vt:lpstr>Грамотность по Месту Жительства</vt:lpstr>
      <vt:lpstr>Презентация PowerPoint</vt:lpstr>
      <vt:lpstr>Воздействие Средств Массовой Информации</vt:lpstr>
      <vt:lpstr>Использование Интернета </vt:lpstr>
      <vt:lpstr>Пользование Интернетом по Образованию</vt:lpstr>
      <vt:lpstr>Презентация PowerPoint</vt:lpstr>
      <vt:lpstr>Статус Занятости по Возрасту</vt:lpstr>
      <vt:lpstr>Вид Занятости</vt:lpstr>
      <vt:lpstr>Презентация PowerPoint</vt:lpstr>
      <vt:lpstr>Место Жительства и Рождения</vt:lpstr>
      <vt:lpstr>Причина Миграции</vt:lpstr>
      <vt:lpstr>Презентация PowerPoint</vt:lpstr>
      <vt:lpstr>Употребление Табака по Возрасту</vt:lpstr>
      <vt:lpstr>Презентация PowerPoint</vt:lpstr>
      <vt:lpstr>Презентация PowerPoint</vt:lpstr>
      <vt:lpstr>Измерение Кровяного Давления и Диагноз</vt:lpstr>
      <vt:lpstr>Измерение Уровня Сахара в Крови и Диагноз</vt:lpstr>
      <vt:lpstr>Ключевые Результаты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Абдували Набизода</cp:lastModifiedBy>
  <cp:revision>4</cp:revision>
  <dcterms:created xsi:type="dcterms:W3CDTF">2022-12-05T19:39:34Z</dcterms:created>
  <dcterms:modified xsi:type="dcterms:W3CDTF">2024-11-21T12:01:00Z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943b1099-8dc3-4736-a098-285dc71d8726</vt:lpwstr>
  </property>
  <property fmtid="{D5CDD505-2E9C-101B-9397-08002B2CF9AE}" pid="4" name="MediaServiceImageTags">
    <vt:lpwstr/>
  </property>
</Properties>
</file>