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4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3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5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5"/>
    <p:sldMasterId id="2147483687" r:id="rId6"/>
    <p:sldMasterId id="2147483697" r:id="rId7"/>
  </p:sldMasterIdLst>
  <p:notesMasterIdLst>
    <p:notesMasterId r:id="rId35"/>
  </p:notesMasterIdLst>
  <p:handoutMasterIdLst>
    <p:handoutMasterId r:id="rId36"/>
  </p:handoutMasterIdLst>
  <p:sldIdLst>
    <p:sldId id="256" r:id="rId8"/>
    <p:sldId id="260" r:id="rId9"/>
    <p:sldId id="263" r:id="rId10"/>
    <p:sldId id="261" r:id="rId11"/>
    <p:sldId id="264" r:id="rId12"/>
    <p:sldId id="265" r:id="rId13"/>
    <p:sldId id="266" r:id="rId14"/>
    <p:sldId id="267" r:id="rId15"/>
    <p:sldId id="269" r:id="rId16"/>
    <p:sldId id="271" r:id="rId17"/>
    <p:sldId id="272" r:id="rId18"/>
    <p:sldId id="274" r:id="rId19"/>
    <p:sldId id="273" r:id="rId20"/>
    <p:sldId id="275" r:id="rId21"/>
    <p:sldId id="276" r:id="rId22"/>
    <p:sldId id="282" r:id="rId23"/>
    <p:sldId id="270" r:id="rId24"/>
    <p:sldId id="279" r:id="rId25"/>
    <p:sldId id="278" r:id="rId26"/>
    <p:sldId id="281" r:id="rId27"/>
    <p:sldId id="285" r:id="rId28"/>
    <p:sldId id="284" r:id="rId29"/>
    <p:sldId id="286" r:id="rId30"/>
    <p:sldId id="283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DA"/>
    <a:srgbClr val="91DFF7"/>
    <a:srgbClr val="6CD4F4"/>
    <a:srgbClr val="FFFFFF"/>
    <a:srgbClr val="F0E7FF"/>
    <a:srgbClr val="CFA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470" autoAdjust="0"/>
  </p:normalViewPr>
  <p:slideViewPr>
    <p:cSldViewPr snapToGrid="0">
      <p:cViewPr varScale="1">
        <p:scale>
          <a:sx n="79" d="100"/>
          <a:sy n="79" d="100"/>
        </p:scale>
        <p:origin x="25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microsoft.com/office/2018/10/relationships/authors" Target="author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FC70645C-9C4C-4080-9B3F-15AD38FC7204}"/>
    <pc:docChg chg="undo custSel modSld modMainMaster">
      <pc:chgData name="Semenov, Gulnara" userId="468b2765-e792-45d4-ab5d-12398eac9854" providerId="ADAL" clId="{FC70645C-9C4C-4080-9B3F-15AD38FC7204}" dt="2024-11-01T23:37:00.610" v="273" actId="20577"/>
      <pc:docMkLst>
        <pc:docMk/>
      </pc:docMkLst>
      <pc:sldChg chg="modSp mod">
        <pc:chgData name="Semenov, Gulnara" userId="468b2765-e792-45d4-ab5d-12398eac9854" providerId="ADAL" clId="{FC70645C-9C4C-4080-9B3F-15AD38FC7204}" dt="2024-10-30T16:26:52.598" v="132" actId="27636"/>
        <pc:sldMkLst>
          <pc:docMk/>
          <pc:sldMk cId="2163988523" sldId="260"/>
        </pc:sldMkLst>
        <pc:spChg chg="mod">
          <ac:chgData name="Semenov, Gulnara" userId="468b2765-e792-45d4-ab5d-12398eac9854" providerId="ADAL" clId="{FC70645C-9C4C-4080-9B3F-15AD38FC7204}" dt="2024-10-30T16:26:52.598" v="132" actId="2763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FC70645C-9C4C-4080-9B3F-15AD38FC7204}" dt="2024-11-01T23:29:00.286" v="143" actId="1076"/>
        <pc:sldMkLst>
          <pc:docMk/>
          <pc:sldMk cId="901538395" sldId="261"/>
        </pc:sldMkLst>
        <pc:spChg chg="mod">
          <ac:chgData name="Semenov, Gulnara" userId="468b2765-e792-45d4-ab5d-12398eac9854" providerId="ADAL" clId="{FC70645C-9C4C-4080-9B3F-15AD38FC7204}" dt="2024-11-01T23:29:00.286" v="143" actId="1076"/>
          <ac:spMkLst>
            <pc:docMk/>
            <pc:sldMk cId="901538395" sldId="261"/>
            <ac:spMk id="2" creationId="{F6245169-1799-41CD-B28E-D2D20D16AD73}"/>
          </ac:spMkLst>
        </pc:spChg>
      </pc:sldChg>
      <pc:sldChg chg="modSp">
        <pc:chgData name="Semenov, Gulnara" userId="468b2765-e792-45d4-ab5d-12398eac9854" providerId="ADAL" clId="{FC70645C-9C4C-4080-9B3F-15AD38FC7204}" dt="2024-11-01T23:28:18.664" v="137"/>
        <pc:sldMkLst>
          <pc:docMk/>
          <pc:sldMk cId="1887431401" sldId="263"/>
        </pc:sldMkLst>
        <pc:spChg chg="mod">
          <ac:chgData name="Semenov, Gulnara" userId="468b2765-e792-45d4-ab5d-12398eac9854" providerId="ADAL" clId="{FC70645C-9C4C-4080-9B3F-15AD38FC7204}" dt="2024-11-01T23:28:18.664" v="137"/>
          <ac:spMkLst>
            <pc:docMk/>
            <pc:sldMk cId="1887431401" sldId="263"/>
            <ac:spMk id="2" creationId="{F6245169-1799-41CD-B28E-D2D20D16AD73}"/>
          </ac:spMkLst>
        </pc:spChg>
      </pc:sldChg>
      <pc:sldChg chg="modSp">
        <pc:chgData name="Semenov, Gulnara" userId="468b2765-e792-45d4-ab5d-12398eac9854" providerId="ADAL" clId="{FC70645C-9C4C-4080-9B3F-15AD38FC7204}" dt="2024-11-01T23:29:17.277" v="145"/>
        <pc:sldMkLst>
          <pc:docMk/>
          <pc:sldMk cId="2479953464" sldId="264"/>
        </pc:sldMkLst>
        <pc:spChg chg="mod">
          <ac:chgData name="Semenov, Gulnara" userId="468b2765-e792-45d4-ab5d-12398eac9854" providerId="ADAL" clId="{FC70645C-9C4C-4080-9B3F-15AD38FC7204}" dt="2024-11-01T23:29:17.277" v="145"/>
          <ac:spMkLst>
            <pc:docMk/>
            <pc:sldMk cId="2479953464" sldId="264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FC70645C-9C4C-4080-9B3F-15AD38FC7204}" dt="2024-11-01T23:29:44.641" v="149" actId="14100"/>
        <pc:sldMkLst>
          <pc:docMk/>
          <pc:sldMk cId="3201893001" sldId="265"/>
        </pc:sldMkLst>
        <pc:spChg chg="mod">
          <ac:chgData name="Semenov, Gulnara" userId="468b2765-e792-45d4-ab5d-12398eac9854" providerId="ADAL" clId="{FC70645C-9C4C-4080-9B3F-15AD38FC7204}" dt="2024-11-01T23:29:44.641" v="149" actId="14100"/>
          <ac:spMkLst>
            <pc:docMk/>
            <pc:sldMk cId="3201893001" sldId="265"/>
            <ac:spMk id="2" creationId="{F6245169-1799-41CD-B28E-D2D20D16AD73}"/>
          </ac:spMkLst>
        </pc:spChg>
      </pc:sldChg>
      <pc:sldChg chg="modSp mod modCm">
        <pc:chgData name="Semenov, Gulnara" userId="468b2765-e792-45d4-ab5d-12398eac9854" providerId="ADAL" clId="{FC70645C-9C4C-4080-9B3F-15AD38FC7204}" dt="2024-11-01T23:29:59.801" v="150"/>
        <pc:sldMkLst>
          <pc:docMk/>
          <pc:sldMk cId="1273125120" sldId="266"/>
        </pc:sldMkLst>
        <pc:spChg chg="mod">
          <ac:chgData name="Semenov, Gulnara" userId="468b2765-e792-45d4-ab5d-12398eac9854" providerId="ADAL" clId="{FC70645C-9C4C-4080-9B3F-15AD38FC7204}" dt="2024-11-01T23:29:59.801" v="150"/>
          <ac:spMkLst>
            <pc:docMk/>
            <pc:sldMk cId="1273125120" sldId="266"/>
            <ac:spMk id="2" creationId="{40B12F83-9C5C-9EE5-6583-B1FE9583754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emenov, Gulnara" userId="468b2765-e792-45d4-ab5d-12398eac9854" providerId="ADAL" clId="{FC70645C-9C4C-4080-9B3F-15AD38FC7204}" dt="2024-10-30T14:46:56.306" v="4" actId="20577"/>
              <pc2:cmMkLst xmlns:pc2="http://schemas.microsoft.com/office/powerpoint/2019/9/main/command">
                <pc:docMk/>
                <pc:sldMk cId="1273125120" sldId="266"/>
                <pc2:cmMk id="{E3D2230C-8190-460F-BB18-ED46871B795A}"/>
              </pc2:cmMkLst>
            </pc226:cmChg>
          </p:ext>
        </pc:extLst>
      </pc:sldChg>
      <pc:sldChg chg="modSp mod">
        <pc:chgData name="Semenov, Gulnara" userId="468b2765-e792-45d4-ab5d-12398eac9854" providerId="ADAL" clId="{FC70645C-9C4C-4080-9B3F-15AD38FC7204}" dt="2024-11-01T23:31:04.451" v="200" actId="20577"/>
        <pc:sldMkLst>
          <pc:docMk/>
          <pc:sldMk cId="4262632132" sldId="267"/>
        </pc:sldMkLst>
        <pc:spChg chg="mod">
          <ac:chgData name="Semenov, Gulnara" userId="468b2765-e792-45d4-ab5d-12398eac9854" providerId="ADAL" clId="{FC70645C-9C4C-4080-9B3F-15AD38FC7204}" dt="2024-11-01T23:30:07.240" v="151"/>
          <ac:spMkLst>
            <pc:docMk/>
            <pc:sldMk cId="4262632132" sldId="267"/>
            <ac:spMk id="2" creationId="{40B12F83-9C5C-9EE5-6583-B1FE95837544}"/>
          </ac:spMkLst>
        </pc:spChg>
        <pc:spChg chg="mod">
          <ac:chgData name="Semenov, Gulnara" userId="468b2765-e792-45d4-ab5d-12398eac9854" providerId="ADAL" clId="{FC70645C-9C4C-4080-9B3F-15AD38FC7204}" dt="2024-11-01T23:31:04.451" v="200" actId="20577"/>
          <ac:spMkLst>
            <pc:docMk/>
            <pc:sldMk cId="4262632132" sldId="267"/>
            <ac:spMk id="3" creationId="{4660752A-9B01-8FBB-7885-654F5F674490}"/>
          </ac:spMkLst>
        </pc:spChg>
      </pc:sldChg>
      <pc:sldChg chg="modSp mod">
        <pc:chgData name="Semenov, Gulnara" userId="468b2765-e792-45d4-ab5d-12398eac9854" providerId="ADAL" clId="{FC70645C-9C4C-4080-9B3F-15AD38FC7204}" dt="2024-10-30T16:26:53.687" v="134" actId="27636"/>
        <pc:sldMkLst>
          <pc:docMk/>
          <pc:sldMk cId="528443413" sldId="269"/>
        </pc:sldMkLst>
        <pc:spChg chg="mod">
          <ac:chgData name="Semenov, Gulnara" userId="468b2765-e792-45d4-ab5d-12398eac9854" providerId="ADAL" clId="{FC70645C-9C4C-4080-9B3F-15AD38FC7204}" dt="2024-10-30T16:26:53.687" v="134" actId="27636"/>
          <ac:spMkLst>
            <pc:docMk/>
            <pc:sldMk cId="528443413" sldId="269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FC70645C-9C4C-4080-9B3F-15AD38FC7204}" dt="2024-10-30T16:26:54.749" v="136" actId="27636"/>
        <pc:sldMkLst>
          <pc:docMk/>
          <pc:sldMk cId="3367104273" sldId="270"/>
        </pc:sldMkLst>
        <pc:spChg chg="mod">
          <ac:chgData name="Semenov, Gulnara" userId="468b2765-e792-45d4-ab5d-12398eac9854" providerId="ADAL" clId="{FC70645C-9C4C-4080-9B3F-15AD38FC7204}" dt="2024-10-30T16:26:54.749" v="136" actId="27636"/>
          <ac:spMkLst>
            <pc:docMk/>
            <pc:sldMk cId="3367104273" sldId="270"/>
            <ac:spMk id="9" creationId="{E690F70B-E368-D7F5-795E-B5139345EF71}"/>
          </ac:spMkLst>
        </pc:spChg>
      </pc:sldChg>
      <pc:sldChg chg="modSp">
        <pc:chgData name="Semenov, Gulnara" userId="468b2765-e792-45d4-ab5d-12398eac9854" providerId="ADAL" clId="{FC70645C-9C4C-4080-9B3F-15AD38FC7204}" dt="2024-11-01T23:31:18.321" v="201"/>
        <pc:sldMkLst>
          <pc:docMk/>
          <pc:sldMk cId="52877160" sldId="271"/>
        </pc:sldMkLst>
        <pc:spChg chg="mod">
          <ac:chgData name="Semenov, Gulnara" userId="468b2765-e792-45d4-ab5d-12398eac9854" providerId="ADAL" clId="{FC70645C-9C4C-4080-9B3F-15AD38FC7204}" dt="2024-11-01T23:31:18.321" v="201"/>
          <ac:spMkLst>
            <pc:docMk/>
            <pc:sldMk cId="52877160" sldId="271"/>
            <ac:spMk id="16" creationId="{84FB37FA-57B7-82B0-11D2-A495A7B1D177}"/>
          </ac:spMkLst>
        </pc:spChg>
      </pc:sldChg>
      <pc:sldChg chg="modSp">
        <pc:chgData name="Semenov, Gulnara" userId="468b2765-e792-45d4-ab5d-12398eac9854" providerId="ADAL" clId="{FC70645C-9C4C-4080-9B3F-15AD38FC7204}" dt="2024-11-01T23:31:26.863" v="202"/>
        <pc:sldMkLst>
          <pc:docMk/>
          <pc:sldMk cId="1506493807" sldId="272"/>
        </pc:sldMkLst>
        <pc:spChg chg="mod">
          <ac:chgData name="Semenov, Gulnara" userId="468b2765-e792-45d4-ab5d-12398eac9854" providerId="ADAL" clId="{FC70645C-9C4C-4080-9B3F-15AD38FC7204}" dt="2024-11-01T23:31:26.863" v="202"/>
          <ac:spMkLst>
            <pc:docMk/>
            <pc:sldMk cId="1506493807" sldId="272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FC70645C-9C4C-4080-9B3F-15AD38FC7204}" dt="2024-11-01T23:32:06.047" v="210" actId="20577"/>
        <pc:sldMkLst>
          <pc:docMk/>
          <pc:sldMk cId="454941652" sldId="273"/>
        </pc:sldMkLst>
        <pc:spChg chg="mod">
          <ac:chgData name="Semenov, Gulnara" userId="468b2765-e792-45d4-ab5d-12398eac9854" providerId="ADAL" clId="{FC70645C-9C4C-4080-9B3F-15AD38FC7204}" dt="2024-10-30T14:48:24.782" v="25" actId="20577"/>
          <ac:spMkLst>
            <pc:docMk/>
            <pc:sldMk cId="454941652" sldId="273"/>
            <ac:spMk id="9" creationId="{D01EF0D4-56D5-4E9A-5180-1D429AED12F7}"/>
          </ac:spMkLst>
        </pc:spChg>
        <pc:spChg chg="mod">
          <ac:chgData name="Semenov, Gulnara" userId="468b2765-e792-45d4-ab5d-12398eac9854" providerId="ADAL" clId="{FC70645C-9C4C-4080-9B3F-15AD38FC7204}" dt="2024-11-01T23:32:06.047" v="210" actId="20577"/>
          <ac:spMkLst>
            <pc:docMk/>
            <pc:sldMk cId="454941652" sldId="273"/>
            <ac:spMk id="58" creationId="{DB0E9556-57C4-FB9F-F4ED-4A86F430775C}"/>
          </ac:spMkLst>
        </pc:spChg>
      </pc:sldChg>
      <pc:sldChg chg="modSp">
        <pc:chgData name="Semenov, Gulnara" userId="468b2765-e792-45d4-ab5d-12398eac9854" providerId="ADAL" clId="{FC70645C-9C4C-4080-9B3F-15AD38FC7204}" dt="2024-11-01T23:31:42.988" v="204"/>
        <pc:sldMkLst>
          <pc:docMk/>
          <pc:sldMk cId="4007693361" sldId="274"/>
        </pc:sldMkLst>
        <pc:spChg chg="mod">
          <ac:chgData name="Semenov, Gulnara" userId="468b2765-e792-45d4-ab5d-12398eac9854" providerId="ADAL" clId="{FC70645C-9C4C-4080-9B3F-15AD38FC7204}" dt="2024-11-01T23:31:42.988" v="204"/>
          <ac:spMkLst>
            <pc:docMk/>
            <pc:sldMk cId="4007693361" sldId="274"/>
            <ac:spMk id="4" creationId="{BFC0D5BD-61B2-8BB5-03B3-97A724292904}"/>
          </ac:spMkLst>
        </pc:spChg>
      </pc:sldChg>
      <pc:sldChg chg="modSp mod modNotesTx">
        <pc:chgData name="Semenov, Gulnara" userId="468b2765-e792-45d4-ab5d-12398eac9854" providerId="ADAL" clId="{FC70645C-9C4C-4080-9B3F-15AD38FC7204}" dt="2024-11-01T23:32:23.439" v="213" actId="6549"/>
        <pc:sldMkLst>
          <pc:docMk/>
          <pc:sldMk cId="111198767" sldId="275"/>
        </pc:sldMkLst>
        <pc:spChg chg="mod">
          <ac:chgData name="Semenov, Gulnara" userId="468b2765-e792-45d4-ab5d-12398eac9854" providerId="ADAL" clId="{FC70645C-9C4C-4080-9B3F-15AD38FC7204}" dt="2024-11-01T23:32:23.439" v="213" actId="6549"/>
          <ac:spMkLst>
            <pc:docMk/>
            <pc:sldMk cId="111198767" sldId="275"/>
            <ac:spMk id="2" creationId="{F6245169-1799-41CD-B28E-D2D20D16AD73}"/>
          </ac:spMkLst>
        </pc:spChg>
      </pc:sldChg>
      <pc:sldChg chg="modSp modNotesTx">
        <pc:chgData name="Semenov, Gulnara" userId="468b2765-e792-45d4-ab5d-12398eac9854" providerId="ADAL" clId="{FC70645C-9C4C-4080-9B3F-15AD38FC7204}" dt="2024-11-01T23:32:32.270" v="214"/>
        <pc:sldMkLst>
          <pc:docMk/>
          <pc:sldMk cId="995516696" sldId="276"/>
        </pc:sldMkLst>
        <pc:spChg chg="mod">
          <ac:chgData name="Semenov, Gulnara" userId="468b2765-e792-45d4-ab5d-12398eac9854" providerId="ADAL" clId="{FC70645C-9C4C-4080-9B3F-15AD38FC7204}" dt="2024-11-01T23:32:32.270" v="214"/>
          <ac:spMkLst>
            <pc:docMk/>
            <pc:sldMk cId="995516696" sldId="276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FC70645C-9C4C-4080-9B3F-15AD38FC7204}" dt="2024-11-01T23:34:39.205" v="249" actId="6549"/>
        <pc:sldMkLst>
          <pc:docMk/>
          <pc:sldMk cId="3303905315" sldId="278"/>
        </pc:sldMkLst>
        <pc:spChg chg="mod">
          <ac:chgData name="Semenov, Gulnara" userId="468b2765-e792-45d4-ab5d-12398eac9854" providerId="ADAL" clId="{FC70645C-9C4C-4080-9B3F-15AD38FC7204}" dt="2024-11-01T23:34:39.205" v="249" actId="6549"/>
          <ac:spMkLst>
            <pc:docMk/>
            <pc:sldMk cId="3303905315" sldId="278"/>
            <ac:spMk id="2" creationId="{6AA74B7B-36AF-A7A5-D5E5-A9172DCE655C}"/>
          </ac:spMkLst>
        </pc:spChg>
      </pc:sldChg>
      <pc:sldChg chg="modSp mod modNotesTx">
        <pc:chgData name="Semenov, Gulnara" userId="468b2765-e792-45d4-ab5d-12398eac9854" providerId="ADAL" clId="{FC70645C-9C4C-4080-9B3F-15AD38FC7204}" dt="2024-11-01T23:34:13.789" v="243" actId="1076"/>
        <pc:sldMkLst>
          <pc:docMk/>
          <pc:sldMk cId="3194101482" sldId="279"/>
        </pc:sldMkLst>
        <pc:spChg chg="mod">
          <ac:chgData name="Semenov, Gulnara" userId="468b2765-e792-45d4-ab5d-12398eac9854" providerId="ADAL" clId="{FC70645C-9C4C-4080-9B3F-15AD38FC7204}" dt="2024-11-01T23:34:11.601" v="242" actId="20577"/>
          <ac:spMkLst>
            <pc:docMk/>
            <pc:sldMk cId="3194101482" sldId="279"/>
            <ac:spMk id="2" creationId="{6AA74B7B-36AF-A7A5-D5E5-A9172DCE655C}"/>
          </ac:spMkLst>
        </pc:spChg>
        <pc:graphicFrameChg chg="mod">
          <ac:chgData name="Semenov, Gulnara" userId="468b2765-e792-45d4-ab5d-12398eac9854" providerId="ADAL" clId="{FC70645C-9C4C-4080-9B3F-15AD38FC7204}" dt="2024-11-01T23:34:13.789" v="243" actId="1076"/>
          <ac:graphicFrameMkLst>
            <pc:docMk/>
            <pc:sldMk cId="3194101482" sldId="279"/>
            <ac:graphicFrameMk id="6" creationId="{9101D358-B10F-16E5-B75D-9B656EAA9665}"/>
          </ac:graphicFrameMkLst>
        </pc:graphicFrameChg>
      </pc:sldChg>
      <pc:sldChg chg="modSp">
        <pc:chgData name="Semenov, Gulnara" userId="468b2765-e792-45d4-ab5d-12398eac9854" providerId="ADAL" clId="{FC70645C-9C4C-4080-9B3F-15AD38FC7204}" dt="2024-11-01T23:35:01.657" v="250"/>
        <pc:sldMkLst>
          <pc:docMk/>
          <pc:sldMk cId="999283337" sldId="281"/>
        </pc:sldMkLst>
        <pc:spChg chg="mod">
          <ac:chgData name="Semenov, Gulnara" userId="468b2765-e792-45d4-ab5d-12398eac9854" providerId="ADAL" clId="{FC70645C-9C4C-4080-9B3F-15AD38FC7204}" dt="2024-11-01T23:35:01.657" v="250"/>
          <ac:spMkLst>
            <pc:docMk/>
            <pc:sldMk cId="999283337" sldId="281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FC70645C-9C4C-4080-9B3F-15AD38FC7204}" dt="2024-11-01T23:33:49.820" v="239" actId="20577"/>
        <pc:sldMkLst>
          <pc:docMk/>
          <pc:sldMk cId="2975771389" sldId="282"/>
        </pc:sldMkLst>
        <pc:spChg chg="mod">
          <ac:chgData name="Semenov, Gulnara" userId="468b2765-e792-45d4-ab5d-12398eac9854" providerId="ADAL" clId="{FC70645C-9C4C-4080-9B3F-15AD38FC7204}" dt="2024-11-01T23:33:49.820" v="239" actId="20577"/>
          <ac:spMkLst>
            <pc:docMk/>
            <pc:sldMk cId="2975771389" sldId="282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FC70645C-9C4C-4080-9B3F-15AD38FC7204}" dt="2024-11-01T23:36:18.596" v="263" actId="6549"/>
        <pc:sldMkLst>
          <pc:docMk/>
          <pc:sldMk cId="3502258445" sldId="283"/>
        </pc:sldMkLst>
        <pc:spChg chg="mod">
          <ac:chgData name="Semenov, Gulnara" userId="468b2765-e792-45d4-ab5d-12398eac9854" providerId="ADAL" clId="{FC70645C-9C4C-4080-9B3F-15AD38FC7204}" dt="2024-11-01T23:36:18.596" v="263" actId="6549"/>
          <ac:spMkLst>
            <pc:docMk/>
            <pc:sldMk cId="3502258445" sldId="283"/>
            <ac:spMk id="2" creationId="{F6245169-1799-41CD-B28E-D2D20D16AD73}"/>
          </ac:spMkLst>
        </pc:spChg>
      </pc:sldChg>
      <pc:sldChg chg="modSp mod modNotesTx">
        <pc:chgData name="Semenov, Gulnara" userId="468b2765-e792-45d4-ab5d-12398eac9854" providerId="ADAL" clId="{FC70645C-9C4C-4080-9B3F-15AD38FC7204}" dt="2024-11-01T23:35:52.257" v="258" actId="14100"/>
        <pc:sldMkLst>
          <pc:docMk/>
          <pc:sldMk cId="3958030153" sldId="284"/>
        </pc:sldMkLst>
        <pc:spChg chg="mod">
          <ac:chgData name="Semenov, Gulnara" userId="468b2765-e792-45d4-ab5d-12398eac9854" providerId="ADAL" clId="{FC70645C-9C4C-4080-9B3F-15AD38FC7204}" dt="2024-11-01T23:35:43.742" v="257" actId="20577"/>
          <ac:spMkLst>
            <pc:docMk/>
            <pc:sldMk cId="3958030153" sldId="284"/>
            <ac:spMk id="2" creationId="{6AA74B7B-36AF-A7A5-D5E5-A9172DCE655C}"/>
          </ac:spMkLst>
        </pc:spChg>
        <pc:spChg chg="mod">
          <ac:chgData name="Semenov, Gulnara" userId="468b2765-e792-45d4-ab5d-12398eac9854" providerId="ADAL" clId="{FC70645C-9C4C-4080-9B3F-15AD38FC7204}" dt="2024-11-01T23:35:52.257" v="258" actId="14100"/>
          <ac:spMkLst>
            <pc:docMk/>
            <pc:sldMk cId="3958030153" sldId="284"/>
            <ac:spMk id="4" creationId="{70549537-7E0E-0BF0-4F84-121491F998B1}"/>
          </ac:spMkLst>
        </pc:spChg>
      </pc:sldChg>
      <pc:sldChg chg="modSp mod">
        <pc:chgData name="Semenov, Gulnara" userId="468b2765-e792-45d4-ab5d-12398eac9854" providerId="ADAL" clId="{FC70645C-9C4C-4080-9B3F-15AD38FC7204}" dt="2024-11-01T23:35:27.265" v="254" actId="1076"/>
        <pc:sldMkLst>
          <pc:docMk/>
          <pc:sldMk cId="3771114077" sldId="285"/>
        </pc:sldMkLst>
        <pc:spChg chg="mod">
          <ac:chgData name="Semenov, Gulnara" userId="468b2765-e792-45d4-ab5d-12398eac9854" providerId="ADAL" clId="{FC70645C-9C4C-4080-9B3F-15AD38FC7204}" dt="2024-11-01T23:35:27.265" v="254" actId="1076"/>
          <ac:spMkLst>
            <pc:docMk/>
            <pc:sldMk cId="3771114077" sldId="285"/>
            <ac:spMk id="10" creationId="{2D953FA9-CD59-752E-4FDA-CC41FF4B8DF2}"/>
          </ac:spMkLst>
        </pc:spChg>
      </pc:sldChg>
      <pc:sldChg chg="modSp">
        <pc:chgData name="Semenov, Gulnara" userId="468b2765-e792-45d4-ab5d-12398eac9854" providerId="ADAL" clId="{FC70645C-9C4C-4080-9B3F-15AD38FC7204}" dt="2024-11-01T23:36:00.593" v="259"/>
        <pc:sldMkLst>
          <pc:docMk/>
          <pc:sldMk cId="1821595124" sldId="286"/>
        </pc:sldMkLst>
        <pc:spChg chg="mod">
          <ac:chgData name="Semenov, Gulnara" userId="468b2765-e792-45d4-ab5d-12398eac9854" providerId="ADAL" clId="{FC70645C-9C4C-4080-9B3F-15AD38FC7204}" dt="2024-11-01T23:36:00.593" v="259"/>
          <ac:spMkLst>
            <pc:docMk/>
            <pc:sldMk cId="1821595124" sldId="286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FC70645C-9C4C-4080-9B3F-15AD38FC7204}" dt="2024-11-01T23:36:40.044" v="268" actId="20577"/>
        <pc:sldMkLst>
          <pc:docMk/>
          <pc:sldMk cId="2301792542" sldId="287"/>
        </pc:sldMkLst>
        <pc:spChg chg="mod">
          <ac:chgData name="Semenov, Gulnara" userId="468b2765-e792-45d4-ab5d-12398eac9854" providerId="ADAL" clId="{FC70645C-9C4C-4080-9B3F-15AD38FC7204}" dt="2024-11-01T23:36:40.044" v="268" actId="20577"/>
          <ac:spMkLst>
            <pc:docMk/>
            <pc:sldMk cId="2301792542" sldId="287"/>
            <ac:spMk id="10" creationId="{2D953FA9-CD59-752E-4FDA-CC41FF4B8DF2}"/>
          </ac:spMkLst>
        </pc:spChg>
      </pc:sldChg>
      <pc:sldChg chg="modSp mod">
        <pc:chgData name="Semenov, Gulnara" userId="468b2765-e792-45d4-ab5d-12398eac9854" providerId="ADAL" clId="{FC70645C-9C4C-4080-9B3F-15AD38FC7204}" dt="2024-11-01T23:36:53.956" v="271" actId="20577"/>
        <pc:sldMkLst>
          <pc:docMk/>
          <pc:sldMk cId="2004344858" sldId="288"/>
        </pc:sldMkLst>
        <pc:spChg chg="mod">
          <ac:chgData name="Semenov, Gulnara" userId="468b2765-e792-45d4-ab5d-12398eac9854" providerId="ADAL" clId="{FC70645C-9C4C-4080-9B3F-15AD38FC7204}" dt="2024-11-01T23:36:53.956" v="271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emenov, Gulnara" userId="468b2765-e792-45d4-ab5d-12398eac9854" providerId="ADAL" clId="{FC70645C-9C4C-4080-9B3F-15AD38FC7204}" dt="2024-10-30T14:55:49.526" v="126" actId="6549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Semenov, Gulnara" userId="468b2765-e792-45d4-ab5d-12398eac9854" providerId="ADAL" clId="{FC70645C-9C4C-4080-9B3F-15AD38FC7204}" dt="2024-11-01T23:37:00.610" v="273" actId="20577"/>
        <pc:sldMkLst>
          <pc:docMk/>
          <pc:sldMk cId="3475639167" sldId="289"/>
        </pc:sldMkLst>
        <pc:spChg chg="mod">
          <ac:chgData name="Semenov, Gulnara" userId="468b2765-e792-45d4-ab5d-12398eac9854" providerId="ADAL" clId="{FC70645C-9C4C-4080-9B3F-15AD38FC7204}" dt="2024-11-01T23:37:00.610" v="273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emenov, Gulnara" userId="468b2765-e792-45d4-ab5d-12398eac9854" providerId="ADAL" clId="{FC70645C-9C4C-4080-9B3F-15AD38FC7204}" dt="2024-10-30T14:56:35.385" v="130" actId="6549"/>
          <ac:spMkLst>
            <pc:docMk/>
            <pc:sldMk cId="3475639167" sldId="289"/>
            <ac:spMk id="3" creationId="{F2A31AE5-F919-CA50-BF07-AF012D87D146}"/>
          </ac:spMkLst>
        </pc:spChg>
      </pc:sldChg>
      <pc:sldMasterChg chg="modSp mod">
        <pc:chgData name="Semenov, Gulnara" userId="468b2765-e792-45d4-ab5d-12398eac9854" providerId="ADAL" clId="{FC70645C-9C4C-4080-9B3F-15AD38FC7204}" dt="2024-10-30T14:45:28.120" v="3" actId="108"/>
        <pc:sldMasterMkLst>
          <pc:docMk/>
          <pc:sldMasterMk cId="1619217250" sldId="2147483709"/>
        </pc:sldMasterMkLst>
        <pc:spChg chg="mod">
          <ac:chgData name="Semenov, Gulnara" userId="468b2765-e792-45d4-ab5d-12398eac9854" providerId="ADAL" clId="{FC70645C-9C4C-4080-9B3F-15AD38FC7204}" dt="2024-10-30T14:45:28.120" v="3" actId="108"/>
          <ac:spMkLst>
            <pc:docMk/>
            <pc:sldMasterMk cId="1619217250" sldId="2147483709"/>
            <ac:spMk id="4" creationId="{0B609212-0AFA-BD44-BB7F-4D988B3E7A6C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99</c:v>
                </c:pt>
                <c:pt idx="1">
                  <c:v>99</c:v>
                </c:pt>
                <c:pt idx="2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25426320"/>
        <c:axId val="1625425776"/>
      </c:barChart>
      <c:catAx>
        <c:axId val="1625426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625425776"/>
        <c:crosses val="autoZero"/>
        <c:auto val="1"/>
        <c:lblAlgn val="ctr"/>
        <c:lblOffset val="100"/>
        <c:noMultiLvlLbl val="0"/>
      </c:catAx>
      <c:valAx>
        <c:axId val="16254257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62542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7.88931694956815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Женский</c:v>
                </c:pt>
                <c:pt idx="2">
                  <c:v>Мужской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22</c:v>
                </c:pt>
                <c:pt idx="1">
                  <c:v>21</c:v>
                </c:pt>
                <c:pt idx="2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40796064"/>
        <c:axId val="1640783552"/>
      </c:barChart>
      <c:catAx>
        <c:axId val="164079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640783552"/>
        <c:crosses val="autoZero"/>
        <c:auto val="1"/>
        <c:lblAlgn val="ctr"/>
        <c:lblOffset val="100"/>
        <c:noMultiLvlLbl val="0"/>
      </c:catAx>
      <c:valAx>
        <c:axId val="16407835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640796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388516032811335E-2"/>
          <c:y val="6.5079583339645308E-2"/>
          <c:w val="0.7238661945780267"/>
          <c:h val="0.8162939104771427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По крайней мере базовые услуги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93</c:v>
                </c:pt>
                <c:pt idx="1">
                  <c:v>99</c:v>
                </c:pt>
                <c:pt idx="2">
                  <c:v>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0E-4B48-AB00-B375CEECC3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Ограниченные услуги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E0E-4B48-AB00-B375CEECC3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Неулучшенные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2639821029082748E-2"/>
                  <c:y val="5.105761630884786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5E0E-4B48-AB00-B375CEECC39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2028337061894052E-2"/>
                  <c:y val="5.451216968456820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5E0E-4B48-AB00-B375CEECC39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8165548098433897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E0E-4B48-AB00-B375CEECC39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0E-4B48-AB00-B375CEECC39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Поверностная вода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-1.973220906353188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622-4B26-96F6-6572C978CEC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5</c:v>
                </c:pt>
                <c:pt idx="1">
                  <c:v>1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E0E-4B48-AB00-B375CEECC3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714660592"/>
        <c:axId val="1714665488"/>
      </c:barChart>
      <c:catAx>
        <c:axId val="1714660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714665488"/>
        <c:crosses val="autoZero"/>
        <c:auto val="1"/>
        <c:lblAlgn val="ctr"/>
        <c:lblOffset val="100"/>
        <c:noMultiLvlLbl val="0"/>
      </c:catAx>
      <c:valAx>
        <c:axId val="1714665488"/>
        <c:scaling>
          <c:orientation val="minMax"/>
          <c:min val="0"/>
        </c:scaling>
        <c:delete val="1"/>
        <c:axPos val="l"/>
        <c:numFmt formatCode="0%" sourceLinked="1"/>
        <c:majorTickMark val="none"/>
        <c:minorTickMark val="none"/>
        <c:tickLblPos val="nextTo"/>
        <c:crossAx val="1714660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20935086947267"/>
          <c:y val="6.5905909915624353E-2"/>
          <c:w val="0.64310097744683081"/>
          <c:h val="0.9301320585368617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DC-4D39-A353-D1197DE4F58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DC-4D39-A353-D1197DE4F58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9DC-4D39-A353-D1197DE4F58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0.15380148768453672"/>
                  <c:y val="-0.1820198176340112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9DC-4D39-A353-D1197DE4F58C}"/>
                </c:ext>
                <c:ext xmlns:c15="http://schemas.microsoft.com/office/drawing/2012/chart" uri="{CE6537A1-D6FC-4f65-9D91-7224C49458BB}">
                  <c15:layout>
                    <c:manualLayout>
                      <c:w val="0.27010819182198509"/>
                      <c:h val="0.1833640429547646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1.3832120735190195E-2"/>
                  <c:y val="0.1215750305051639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9DC-4D39-A353-D1197DE4F58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1333853040189666E-2"/>
                  <c:y val="-1.249314838868596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26587571481101097"/>
                      <c:h val="0.183364071311059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1.330717883565162E-2"/>
                  <c:y val="3.411600737081884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9DC-4D39-A353-D1197DE4F58C}"/>
                </c:ext>
                <c:ext xmlns:c15="http://schemas.microsoft.com/office/drawing/2012/chart" uri="{CE6537A1-D6FC-4f65-9D91-7224C49458BB}">
                  <c15:layout>
                    <c:manualLayout>
                      <c:w val="0.2112935701877845"/>
                      <c:h val="0.23362371442523391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6.2194848870802321E-3"/>
                  <c:y val="0.1562911072085837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18567246123220105"/>
                      <c:h val="0.2895310920514225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Взрослая женщина 15+ лет</c:v>
                </c:pt>
                <c:pt idx="1">
                  <c:v>Взрослый мужчина 
15+ лет</c:v>
                </c:pt>
                <c:pt idx="2">
                  <c:v>Девочка младше 15 лет</c:v>
                </c:pt>
                <c:pt idx="3">
                  <c:v>Мальчик младше 15 лет</c:v>
                </c:pt>
                <c:pt idx="4">
                  <c:v>Лицо не из домо-хозяйства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1">
                  <c:v>20</c:v>
                </c:pt>
                <c:pt idx="2">
                  <c:v>4</c:v>
                </c:pt>
                <c:pt idx="3">
                  <c:v>5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76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52</c:v>
                </c:pt>
                <c:pt idx="1">
                  <c:v>52</c:v>
                </c:pt>
                <c:pt idx="2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14671472"/>
        <c:axId val="1714661136"/>
      </c:barChart>
      <c:catAx>
        <c:axId val="1714671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714661136"/>
        <c:crosses val="autoZero"/>
        <c:auto val="1"/>
        <c:lblAlgn val="ctr"/>
        <c:lblOffset val="100"/>
        <c:noMultiLvlLbl val="0"/>
      </c:catAx>
      <c:valAx>
        <c:axId val="171466113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14671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70842654735272E-2"/>
          <c:y val="5.5188492330239029E-2"/>
          <c:w val="0.68807201113283656"/>
          <c:h val="0.8208731460455354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По крайней мере базовые услуги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97</c:v>
                </c:pt>
                <c:pt idx="1">
                  <c:v>96</c:v>
                </c:pt>
                <c:pt idx="2">
                  <c:v>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0E-4B48-AB00-B375CEECC3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Ограниченные услуги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E0E-4B48-AB00-B375CEECC3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Неулучшенные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0096942580164051E-2"/>
                  <c:y val="1.01767305450160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B66-4C8B-816B-D08CC789AEC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8165548098433953E-2"/>
                  <c:y val="1.021152326176958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5E0E-4B48-AB00-B375CEECC39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3079791200596461E-2"/>
                  <c:y val="5.088365272508009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B66-4C8B-816B-D08CC789AEC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0E-4B48-AB00-B375CEECC39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Открытая дефекация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28976437262860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B66-4C8B-816B-D08CC789AEC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54418263625400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B66-4C8B-816B-D08CC789AEC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4914243102163659E-3"/>
                  <c:y val="-2.03534610900320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B66-4C8B-816B-D08CC789AEC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E0E-4B48-AB00-B375CEECC3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714669296"/>
        <c:axId val="1714672560"/>
      </c:barChart>
      <c:catAx>
        <c:axId val="1714669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714672560"/>
        <c:crosses val="autoZero"/>
        <c:auto val="1"/>
        <c:lblAlgn val="ctr"/>
        <c:lblOffset val="100"/>
        <c:noMultiLvlLbl val="0"/>
      </c:catAx>
      <c:valAx>
        <c:axId val="1714672560"/>
        <c:scaling>
          <c:orientation val="minMax"/>
          <c:min val="0"/>
        </c:scaling>
        <c:delete val="1"/>
        <c:axPos val="l"/>
        <c:numFmt formatCode="0%" sourceLinked="1"/>
        <c:majorTickMark val="none"/>
        <c:minorTickMark val="none"/>
        <c:tickLblPos val="nextTo"/>
        <c:crossAx val="1714669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01365813279729"/>
          <c:y val="6.6962468006566446E-3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8391647276587864"/>
                  <c:y val="-5.46821662055762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2216256381740759"/>
                  <c:y val="-3.665852665447490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31206149678259471"/>
                      <c:h val="0.3296843000954557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5.0165783904103443E-2"/>
                  <c:y val="2.650654104567133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27984156351609918"/>
                      <c:h val="0.26916651865008884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2.6592801347894868E-2"/>
                  <c:y val="0.1845887966486909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947479812667969"/>
                      <c:h val="0.37125145469948823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Поключены к канализации</c:v>
                </c:pt>
                <c:pt idx="1">
                  <c:v>Безопасное удаление экскрементов из санитарно-технических сооружений на месте</c:v>
                </c:pt>
                <c:pt idx="2">
                  <c:v>Вывоз экскрементов для обработки</c:v>
                </c:pt>
                <c:pt idx="3">
                  <c:v>Не имеет надлежащего удаления экскрементов домохозяйства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79</c:v>
                </c:pt>
                <c:pt idx="2">
                  <c:v>4</c:v>
                </c:pt>
                <c:pt idx="3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72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Низший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Низший</c:v>
                </c:pt>
                <c:pt idx="1">
                  <c:v>Второй</c:v>
                </c:pt>
                <c:pt idx="2">
                  <c:v>Средний</c:v>
                </c:pt>
                <c:pt idx="3">
                  <c:v>Четвертый</c:v>
                </c:pt>
                <c:pt idx="4">
                  <c:v>Высший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97</c:v>
                </c:pt>
                <c:pt idx="1">
                  <c:v>97</c:v>
                </c:pt>
                <c:pt idx="2">
                  <c:v>96</c:v>
                </c:pt>
                <c:pt idx="3">
                  <c:v>98</c:v>
                </c:pt>
                <c:pt idx="4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14664400"/>
        <c:axId val="1714661680"/>
      </c:barChart>
      <c:catAx>
        <c:axId val="171466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714661680"/>
        <c:crosses val="autoZero"/>
        <c:auto val="1"/>
        <c:lblAlgn val="ctr"/>
        <c:lblOffset val="100"/>
        <c:noMultiLvlLbl val="0"/>
      </c:catAx>
      <c:valAx>
        <c:axId val="1714661680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1714664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2.3529847696373597E-2"/>
          <c:w val="0.95416666666666672"/>
          <c:h val="0.850480015257608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79</c:v>
                </c:pt>
                <c:pt idx="1">
                  <c:v>91</c:v>
                </c:pt>
                <c:pt idx="2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14662768"/>
        <c:axId val="1714663312"/>
      </c:barChart>
      <c:catAx>
        <c:axId val="171466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714663312"/>
        <c:crosses val="autoZero"/>
        <c:auto val="1"/>
        <c:lblAlgn val="ctr"/>
        <c:lblOffset val="100"/>
        <c:noMultiLvlLbl val="0"/>
      </c:catAx>
      <c:valAx>
        <c:axId val="171466331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14662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7.6125003405716152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98</c:v>
                </c:pt>
                <c:pt idx="1">
                  <c:v>98</c:v>
                </c:pt>
                <c:pt idx="2">
                  <c:v>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95501680"/>
        <c:axId val="1795494064"/>
      </c:barChart>
      <c:catAx>
        <c:axId val="1795501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795494064"/>
        <c:crosses val="autoZero"/>
        <c:auto val="1"/>
        <c:lblAlgn val="ctr"/>
        <c:lblOffset val="100"/>
        <c:noMultiLvlLbl val="0"/>
      </c:catAx>
      <c:valAx>
        <c:axId val="179549406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9550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6043566128584993"/>
          <c:w val="0.99044670019738301"/>
          <c:h val="0.64272476324126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Приготовления пищи</c:v>
                </c:pt>
                <c:pt idx="1">
                  <c:v>Обогрева</c:v>
                </c:pt>
                <c:pt idx="2">
                  <c:v>Освещения</c:v>
                </c:pt>
                <c:pt idx="3">
                  <c:v>Пищи, обогрева и света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</c:v>
                </c:pt>
                <c:pt idx="1">
                  <c:v>20</c:v>
                </c:pt>
                <c:pt idx="2">
                  <c:v>99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Приготовления пищи</c:v>
                </c:pt>
                <c:pt idx="1">
                  <c:v>Обогрева</c:v>
                </c:pt>
                <c:pt idx="2">
                  <c:v>Освещения</c:v>
                </c:pt>
                <c:pt idx="3">
                  <c:v>Пищи, обогрева и света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97</c:v>
                </c:pt>
                <c:pt idx="1">
                  <c:v>63</c:v>
                </c:pt>
                <c:pt idx="2">
                  <c:v>99</c:v>
                </c:pt>
                <c:pt idx="3">
                  <c:v>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Село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Приготовления пищи</c:v>
                </c:pt>
                <c:pt idx="1">
                  <c:v>Обогрева</c:v>
                </c:pt>
                <c:pt idx="2">
                  <c:v>Освещения</c:v>
                </c:pt>
                <c:pt idx="3">
                  <c:v>Пищи, обогрева и света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82</c:v>
                </c:pt>
                <c:pt idx="1">
                  <c:v>5</c:v>
                </c:pt>
                <c:pt idx="2">
                  <c:v>99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625432304"/>
        <c:axId val="1625432848"/>
      </c:barChart>
      <c:catAx>
        <c:axId val="1625432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625432848"/>
        <c:crosses val="autoZero"/>
        <c:auto val="1"/>
        <c:lblAlgn val="ctr"/>
        <c:lblOffset val="100"/>
        <c:noMultiLvlLbl val="0"/>
      </c:catAx>
      <c:valAx>
        <c:axId val="162543284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625432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Радио</c:v>
                </c:pt>
                <c:pt idx="1">
                  <c:v>Телевизор</c:v>
                </c:pt>
                <c:pt idx="2">
                  <c:v>Мобильный телефон</c:v>
                </c:pt>
                <c:pt idx="3">
                  <c:v>Компьютер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98</c:v>
                </c:pt>
                <c:pt idx="2">
                  <c:v>96</c:v>
                </c:pt>
                <c:pt idx="3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Радио</c:v>
                </c:pt>
                <c:pt idx="1">
                  <c:v>Телевизор</c:v>
                </c:pt>
                <c:pt idx="2">
                  <c:v>Мобильный телефон</c:v>
                </c:pt>
                <c:pt idx="3">
                  <c:v>Компьютер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</c:v>
                </c:pt>
                <c:pt idx="1">
                  <c:v>98</c:v>
                </c:pt>
                <c:pt idx="2">
                  <c:v>97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Село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Радио</c:v>
                </c:pt>
                <c:pt idx="1">
                  <c:v>Телевизор</c:v>
                </c:pt>
                <c:pt idx="2">
                  <c:v>Мобильный телефон</c:v>
                </c:pt>
                <c:pt idx="3">
                  <c:v>Компьютер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</c:v>
                </c:pt>
                <c:pt idx="1">
                  <c:v>98</c:v>
                </c:pt>
                <c:pt idx="2">
                  <c:v>96</c:v>
                </c:pt>
                <c:pt idx="3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640791168"/>
        <c:axId val="1640794432"/>
      </c:barChart>
      <c:catAx>
        <c:axId val="1640791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640794432"/>
        <c:crosses val="autoZero"/>
        <c:auto val="1"/>
        <c:lblAlgn val="ctr"/>
        <c:lblOffset val="100"/>
        <c:noMultiLvlLbl val="0"/>
      </c:catAx>
      <c:valAx>
        <c:axId val="164079443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640791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Велосипед</c:v>
                </c:pt>
                <c:pt idx="1">
                  <c:v>Арба</c:v>
                </c:pt>
                <c:pt idx="2">
                  <c:v>Мотоцикл скутер</c:v>
                </c:pt>
                <c:pt idx="3">
                  <c:v>Машина</c:v>
                </c:pt>
                <c:pt idx="4">
                  <c:v>Лодка моторная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17</c:v>
                </c:pt>
                <c:pt idx="2">
                  <c:v>5</c:v>
                </c:pt>
                <c:pt idx="3">
                  <c:v>41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Велосипед</c:v>
                </c:pt>
                <c:pt idx="1">
                  <c:v>Арба</c:v>
                </c:pt>
                <c:pt idx="2">
                  <c:v>Мотоцикл скутер</c:v>
                </c:pt>
                <c:pt idx="3">
                  <c:v>Машина</c:v>
                </c:pt>
                <c:pt idx="4">
                  <c:v>Лодка моторная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31</c:v>
                </c:pt>
                <c:pt idx="1">
                  <c:v>7</c:v>
                </c:pt>
                <c:pt idx="2">
                  <c:v>3</c:v>
                </c:pt>
                <c:pt idx="3">
                  <c:v>36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Село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Велосипед</c:v>
                </c:pt>
                <c:pt idx="1">
                  <c:v>Арба</c:v>
                </c:pt>
                <c:pt idx="2">
                  <c:v>Мотоцикл скутер</c:v>
                </c:pt>
                <c:pt idx="3">
                  <c:v>Машина</c:v>
                </c:pt>
                <c:pt idx="4">
                  <c:v>Лодка моторная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50</c:v>
                </c:pt>
                <c:pt idx="1">
                  <c:v>22</c:v>
                </c:pt>
                <c:pt idx="2">
                  <c:v>5</c:v>
                </c:pt>
                <c:pt idx="3">
                  <c:v>43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"/>
        <c:axId val="1640790080"/>
        <c:axId val="1640794976"/>
      </c:barChart>
      <c:catAx>
        <c:axId val="164079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640794976"/>
        <c:crosses val="autoZero"/>
        <c:auto val="1"/>
        <c:lblAlgn val="ctr"/>
        <c:lblOffset val="100"/>
        <c:noMultiLvlLbl val="0"/>
      </c:catAx>
      <c:valAx>
        <c:axId val="1640794976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640790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166-4849-8FB3-75DEF0DC38E0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66-4849-8FB3-75DEF0DC38E0}"/>
              </c:ext>
            </c:extLst>
          </c:dPt>
          <c:cat>
            <c:strRef>
              <c:f>Sheet1!$A$2:$A$3</c:f>
              <c:strCache>
                <c:ptCount val="2"/>
                <c:pt idx="0">
                  <c:v>other</c:v>
                </c:pt>
                <c:pt idx="1">
                  <c:v>under 15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61</c:v>
                </c:pt>
                <c:pt idx="1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166-4849-8FB3-75DEF0DC38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40789536"/>
        <c:axId val="1640787360"/>
      </c:barChart>
      <c:catAx>
        <c:axId val="164078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640787360"/>
        <c:crosses val="autoZero"/>
        <c:auto val="1"/>
        <c:lblAlgn val="ctr"/>
        <c:lblOffset val="100"/>
        <c:noMultiLvlLbl val="0"/>
      </c:catAx>
      <c:valAx>
        <c:axId val="16407873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640789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310450076629955E-2"/>
          <c:y val="8.0488376280864443E-2"/>
          <c:w val="0.62653707184577589"/>
          <c:h val="0.8170092503719557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Зарегистрированы есть свидетельство о рождении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Женский пол</c:v>
                </c:pt>
                <c:pt idx="2">
                  <c:v>Мужской пол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94</c:v>
                </c:pt>
                <c:pt idx="1">
                  <c:v>94</c:v>
                </c:pt>
                <c:pt idx="2">
                  <c:v>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C52-435F-94FE-B11271875FC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Зарегистрированы нет свидетельства о рождении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991262756531437E-2"/>
                  <c:y val="2.497915125957862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E57-4889-A180-CBBD69653C1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8248041194711645E-2"/>
                  <c:y val="2.497915125957862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E57-4889-A180-CBBD69653C1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157721393591697E-2"/>
                  <c:y val="1.66527675063857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E57-4889-A180-CBBD69653C1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Женский пол</c:v>
                </c:pt>
                <c:pt idx="2">
                  <c:v>Мужской пол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C52-435F-94FE-B11271875FC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Не зарегистрированы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Женский пол</c:v>
                </c:pt>
                <c:pt idx="2">
                  <c:v>Мужской пол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C52-435F-94FE-B11271875FC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640787904"/>
        <c:axId val="1640784096"/>
      </c:barChart>
      <c:catAx>
        <c:axId val="1640787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640784096"/>
        <c:crosses val="autoZero"/>
        <c:auto val="1"/>
        <c:lblAlgn val="ctr"/>
        <c:lblOffset val="100"/>
        <c:noMultiLvlLbl val="0"/>
      </c:catAx>
      <c:valAx>
        <c:axId val="1640784096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1640787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315797199903581"/>
          <c:y val="5.3721565727293211E-2"/>
          <c:w val="0.32685450977734781"/>
          <c:h val="0.83149672102199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934299648530092"/>
          <c:w val="0.95416666666666672"/>
          <c:h val="0.764666866468680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Начальная школа</c:v>
                </c:pt>
                <c:pt idx="1">
                  <c:v>Средняя школа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Начальная школа</c:v>
                </c:pt>
                <c:pt idx="1">
                  <c:v>Средняя школа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88</c:v>
                </c:pt>
                <c:pt idx="1">
                  <c:v>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Село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Начальная школа</c:v>
                </c:pt>
                <c:pt idx="1">
                  <c:v>Средняя школа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88</c:v>
                </c:pt>
                <c:pt idx="1">
                  <c:v>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640788448"/>
        <c:axId val="1640793888"/>
      </c:barChart>
      <c:catAx>
        <c:axId val="1640788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640793888"/>
        <c:crosses val="autoZero"/>
        <c:auto val="1"/>
        <c:lblAlgn val="ctr"/>
        <c:lblOffset val="100"/>
        <c:noMultiLvlLbl val="0"/>
      </c:catAx>
      <c:valAx>
        <c:axId val="164079388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640788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4.3220550453074179E-2"/>
          <c:w val="0.95416666666666672"/>
          <c:h val="0.855102736068953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77-45C1-A847-95825628AF6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77-45C1-A847-95825628AF6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77-45C1-A847-95825628AF64}"/>
              </c:ext>
            </c:extLst>
          </c:dPt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B77-45C1-A847-95825628AF6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40788992"/>
        <c:axId val="1640786272"/>
      </c:barChart>
      <c:catAx>
        <c:axId val="164078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640786272"/>
        <c:crosses val="autoZero"/>
        <c:auto val="1"/>
        <c:lblAlgn val="ctr"/>
        <c:lblOffset val="100"/>
        <c:noMultiLvlLbl val="0"/>
      </c:catAx>
      <c:valAx>
        <c:axId val="1640786272"/>
        <c:scaling>
          <c:orientation val="minMax"/>
          <c:max val="12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64078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0.11556</cdr:x>
      <cdr:y>0.5</cdr:y>
    </cdr:from>
    <cdr:to>
      <cdr:x>0.18421</cdr:x>
      <cdr:y>0.57343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1D0A92E8-F914-D0A9-9388-E2CA655D6630}"/>
            </a:ext>
          </a:extLst>
        </cdr:cNvPr>
        <cdr:cNvSpPr txBox="1"/>
      </cdr:nvSpPr>
      <cdr:spPr>
        <a:xfrm xmlns:a="http://schemas.openxmlformats.org/drawingml/2006/main">
          <a:off x="911393" y="2293937"/>
          <a:ext cx="541421" cy="3368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</a:t>
          </a:r>
        </a:p>
      </cdr:txBody>
    </cdr:sp>
  </cdr:relSizeAnchor>
  <cdr:relSizeAnchor xmlns:cdr="http://schemas.openxmlformats.org/drawingml/2006/chartDrawing">
    <cdr:from>
      <cdr:x>0.75358</cdr:x>
      <cdr:y>0.5</cdr:y>
    </cdr:from>
    <cdr:to>
      <cdr:x>0.82223</cdr:x>
      <cdr:y>0.57343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A44005AF-1CA0-C241-2A8C-DF34A3456DA8}"/>
            </a:ext>
          </a:extLst>
        </cdr:cNvPr>
        <cdr:cNvSpPr txBox="1"/>
      </cdr:nvSpPr>
      <cdr:spPr>
        <a:xfrm xmlns:a="http://schemas.openxmlformats.org/drawingml/2006/main">
          <a:off x="5943267" y="2293937"/>
          <a:ext cx="541421" cy="3368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</a:t>
          </a:r>
        </a:p>
      </cdr:txBody>
    </cdr:sp>
  </cdr:relSizeAnchor>
  <cdr:relSizeAnchor xmlns:cdr="http://schemas.openxmlformats.org/drawingml/2006/chartDrawing">
    <cdr:from>
      <cdr:x>0.43135</cdr:x>
      <cdr:y>0.5</cdr:y>
    </cdr:from>
    <cdr:to>
      <cdr:x>0.5</cdr:x>
      <cdr:y>0.57343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A44005AF-1CA0-C241-2A8C-DF34A3456DA8}"/>
            </a:ext>
          </a:extLst>
        </cdr:cNvPr>
        <cdr:cNvSpPr txBox="1"/>
      </cdr:nvSpPr>
      <cdr:spPr>
        <a:xfrm xmlns:a="http://schemas.openxmlformats.org/drawingml/2006/main">
          <a:off x="3401928" y="2293937"/>
          <a:ext cx="541421" cy="3368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0.61933</cdr:x>
      <cdr:y>0.08804</cdr:y>
    </cdr:from>
    <cdr:to>
      <cdr:x>0.68798</cdr:x>
      <cdr:y>0.15882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4AC0104B-3D1F-1016-102D-E25A2E6E678A}"/>
            </a:ext>
          </a:extLst>
        </cdr:cNvPr>
        <cdr:cNvSpPr txBox="1"/>
      </cdr:nvSpPr>
      <cdr:spPr>
        <a:xfrm xmlns:a="http://schemas.openxmlformats.org/drawingml/2006/main">
          <a:off x="4884486" y="419100"/>
          <a:ext cx="541421" cy="3368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</a:t>
          </a:r>
        </a:p>
      </cdr:txBody>
    </cdr:sp>
  </cdr:relSizeAnchor>
  <cdr:relSizeAnchor xmlns:cdr="http://schemas.openxmlformats.org/drawingml/2006/chartDrawing">
    <cdr:from>
      <cdr:x>0.49542</cdr:x>
      <cdr:y>0.09815</cdr:y>
    </cdr:from>
    <cdr:to>
      <cdr:x>0.56407</cdr:x>
      <cdr:y>0.16893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4AC0104B-3D1F-1016-102D-E25A2E6E678A}"/>
            </a:ext>
          </a:extLst>
        </cdr:cNvPr>
        <cdr:cNvSpPr txBox="1"/>
      </cdr:nvSpPr>
      <cdr:spPr>
        <a:xfrm xmlns:a="http://schemas.openxmlformats.org/drawingml/2006/main">
          <a:off x="3907255" y="467228"/>
          <a:ext cx="541421" cy="3368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0.86751</cdr:x>
      <cdr:y>0.71312</cdr:y>
    </cdr:from>
    <cdr:to>
      <cdr:x>0.89955</cdr:x>
      <cdr:y>0.82326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346EE6BD-CE1F-1CD5-3B8E-8B38A80DD0CD}"/>
            </a:ext>
          </a:extLst>
        </cdr:cNvPr>
        <cdr:cNvSpPr txBox="1"/>
      </cdr:nvSpPr>
      <cdr:spPr>
        <a:xfrm xmlns:a="http://schemas.openxmlformats.org/drawingml/2006/main">
          <a:off x="6841798" y="3271685"/>
          <a:ext cx="252663" cy="5053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</a:t>
          </a:r>
        </a:p>
      </cdr:txBody>
    </cdr:sp>
  </cdr:relSizeAnchor>
  <cdr:relSizeAnchor xmlns:cdr="http://schemas.openxmlformats.org/drawingml/2006/chartDrawing">
    <cdr:from>
      <cdr:x>0.81977</cdr:x>
      <cdr:y>0.7135</cdr:y>
    </cdr:from>
    <cdr:to>
      <cdr:x>0.85181</cdr:x>
      <cdr:y>0.82364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F8152C7E-0E62-2A4C-E34D-890AFBC120BF}"/>
            </a:ext>
          </a:extLst>
        </cdr:cNvPr>
        <cdr:cNvSpPr txBox="1"/>
      </cdr:nvSpPr>
      <cdr:spPr>
        <a:xfrm xmlns:a="http://schemas.openxmlformats.org/drawingml/2006/main">
          <a:off x="6465283" y="3273432"/>
          <a:ext cx="252663" cy="5053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</a:t>
          </a:r>
        </a:p>
      </cdr:txBody>
    </cdr:sp>
  </cdr:relSizeAnchor>
  <cdr:relSizeAnchor xmlns:cdr="http://schemas.openxmlformats.org/drawingml/2006/chartDrawing">
    <cdr:from>
      <cdr:x>0.90766</cdr:x>
      <cdr:y>0.70851</cdr:y>
    </cdr:from>
    <cdr:to>
      <cdr:x>0.95156</cdr:x>
      <cdr:y>0.81865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F8152C7E-0E62-2A4C-E34D-890AFBC120BF}"/>
            </a:ext>
          </a:extLst>
        </cdr:cNvPr>
        <cdr:cNvSpPr txBox="1"/>
      </cdr:nvSpPr>
      <cdr:spPr>
        <a:xfrm xmlns:a="http://schemas.openxmlformats.org/drawingml/2006/main">
          <a:off x="7158457" y="3250533"/>
          <a:ext cx="346242" cy="5053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0.42053</cdr:x>
      <cdr:y>0.04767</cdr:y>
    </cdr:from>
    <cdr:to>
      <cdr:x>0.46842</cdr:x>
      <cdr:y>0.11487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D94A92E3-3DDB-0C63-F87B-E928AFFD0867}"/>
            </a:ext>
          </a:extLst>
        </cdr:cNvPr>
        <cdr:cNvSpPr txBox="1"/>
      </cdr:nvSpPr>
      <cdr:spPr>
        <a:xfrm xmlns:a="http://schemas.openxmlformats.org/drawingml/2006/main">
          <a:off x="3580955" y="245453"/>
          <a:ext cx="407773" cy="3459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</a:t>
          </a:r>
        </a:p>
      </cdr:txBody>
    </cdr:sp>
  </cdr:relSizeAnchor>
  <cdr:relSizeAnchor xmlns:cdr="http://schemas.openxmlformats.org/drawingml/2006/chartDrawing">
    <cdr:from>
      <cdr:x>0.34085</cdr:x>
      <cdr:y>0.01568</cdr:y>
    </cdr:from>
    <cdr:to>
      <cdr:x>0.38874</cdr:x>
      <cdr:y>0.08288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61FDC014-06BC-A12E-13F9-6EDA9AE77B4F}"/>
            </a:ext>
          </a:extLst>
        </cdr:cNvPr>
        <cdr:cNvSpPr txBox="1"/>
      </cdr:nvSpPr>
      <cdr:spPr>
        <a:xfrm xmlns:a="http://schemas.openxmlformats.org/drawingml/2006/main">
          <a:off x="2902479" y="80755"/>
          <a:ext cx="407773" cy="3459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</a:t>
          </a:r>
        </a:p>
      </cdr:txBody>
    </cdr:sp>
  </cdr:relSizeAnchor>
  <cdr:relSizeAnchor xmlns:cdr="http://schemas.openxmlformats.org/drawingml/2006/chartDrawing">
    <cdr:from>
      <cdr:x>0.58395</cdr:x>
      <cdr:y>0.10439</cdr:y>
    </cdr:from>
    <cdr:to>
      <cdr:x>0.63183</cdr:x>
      <cdr:y>0.17158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61FDC014-06BC-A12E-13F9-6EDA9AE77B4F}"/>
            </a:ext>
          </a:extLst>
        </cdr:cNvPr>
        <cdr:cNvSpPr txBox="1"/>
      </cdr:nvSpPr>
      <cdr:spPr>
        <a:xfrm xmlns:a="http://schemas.openxmlformats.org/drawingml/2006/main">
          <a:off x="4972501" y="537475"/>
          <a:ext cx="407773" cy="3459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0.12789</cdr:x>
      <cdr:y>0</cdr:y>
    </cdr:from>
    <cdr:to>
      <cdr:x>0.16219</cdr:x>
      <cdr:y>0.07505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E8AB42D3-3B20-E7B7-4947-CA10745DC75B}"/>
            </a:ext>
          </a:extLst>
        </cdr:cNvPr>
        <cdr:cNvSpPr txBox="1"/>
      </cdr:nvSpPr>
      <cdr:spPr>
        <a:xfrm xmlns:a="http://schemas.openxmlformats.org/drawingml/2006/main">
          <a:off x="1089025" y="0"/>
          <a:ext cx="292100" cy="374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" sz="1800" b="1" dirty="0"/>
            <a:t>&lt;</a:t>
          </a:r>
        </a:p>
      </cdr:txBody>
    </cdr:sp>
  </cdr:relSizeAnchor>
  <cdr:relSizeAnchor xmlns:cdr="http://schemas.openxmlformats.org/drawingml/2006/chartDrawing">
    <cdr:from>
      <cdr:x>0.35533</cdr:x>
      <cdr:y>0</cdr:y>
    </cdr:from>
    <cdr:to>
      <cdr:x>0.38963</cdr:x>
      <cdr:y>0.07505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E0BE26B6-7166-E08E-F9E9-1FF3AB6E49D2}"/>
            </a:ext>
          </a:extLst>
        </cdr:cNvPr>
        <cdr:cNvSpPr txBox="1"/>
      </cdr:nvSpPr>
      <cdr:spPr>
        <a:xfrm xmlns:a="http://schemas.openxmlformats.org/drawingml/2006/main">
          <a:off x="3025775" y="0"/>
          <a:ext cx="292100" cy="374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/>
            <a:t>&lt;</a:t>
          </a:r>
        </a:p>
      </cdr:txBody>
    </cdr:sp>
  </cdr:relSizeAnchor>
  <cdr:relSizeAnchor xmlns:cdr="http://schemas.openxmlformats.org/drawingml/2006/chartDrawing">
    <cdr:from>
      <cdr:x>0.58874</cdr:x>
      <cdr:y>0</cdr:y>
    </cdr:from>
    <cdr:to>
      <cdr:x>0.62304</cdr:x>
      <cdr:y>0.07505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E0BE26B6-7166-E08E-F9E9-1FF3AB6E49D2}"/>
            </a:ext>
          </a:extLst>
        </cdr:cNvPr>
        <cdr:cNvSpPr txBox="1"/>
      </cdr:nvSpPr>
      <cdr:spPr>
        <a:xfrm xmlns:a="http://schemas.openxmlformats.org/drawingml/2006/main">
          <a:off x="5013325" y="0"/>
          <a:ext cx="292100" cy="374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/>
            <a:t>&lt;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B2333-D0FD-441B-8C3A-E8809877C1C9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0D0A6-21A2-4992-953A-4ACAAFC8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09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Это показатель ЦУР 7.1.2, который находится в таблице ЦУР в начале Итогового отчета.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Приготовление пищи = Включает плиты/плиты, работающие на электричестве, сжиженном нефтяном газе/природном газе/биогазе, солнечной энергии и спирте/этаноле.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Отопление и освещение = Включает печи/плиты, работающие на электричестве, сжиженном нефтяном газе/природном газе/биогазе, солнечной энергии и спирте/этаноле.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58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Индекс гендерного равенства для начальной школы представляет собой отношение ЧКП начальной школы для девочек к ЧКП начальной школы для мальчиков.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Индекс гендерного равенства для средней школы представляет собой отношение ЧКП средней школы для девочек к ЧКП средней школы для мальчиков.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Эта информация взята из Таблицы </a:t>
            </a:r>
            <a:r>
              <a:rPr lang="ru" dirty="0" smtClean="0"/>
              <a:t>2.12. </a:t>
            </a:r>
            <a:r>
              <a:rPr lang="ru" dirty="0"/>
              <a:t>Выберите столбцы для Чистого коэффициента посещаемости.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58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595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Ограниченные услуги = питьевая вода из улучшенного источника при условии, что время доставки туда и обратно составляет &gt;30 минут или неизвестно.</a:t>
            </a:r>
          </a:p>
          <a:p>
            <a:endParaRPr lang="en-US" dirty="0"/>
          </a:p>
          <a:p>
            <a:r>
              <a:rPr lang="ru" dirty="0"/>
              <a:t>По крайней мере базовая услуга = питьевая вода из улучшенного источника, при условии, что вода есть на территории или время доставки туда и обратно &lt;30 минут. Включает безопасно управляемую питьевую воду.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311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Программа ВОЗ/ЮНИСЕФ по мониторингу водоснабжения, санитарии и гигиены .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ru" sz="1800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" sz="1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Н</a:t>
            </a:r>
            <a:r>
              <a:rPr lang="ru" sz="1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еулучшенные- использование </a:t>
            </a:r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туалета со смывом/ручным смывом не в канализации, септике или выгребной яме, выгребных ямах без напольного покрытия/открытой ямы, подвесных туалетах/туалетах или ведрах</a:t>
            </a: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ru" sz="1800" baseline="30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 </a:t>
            </a:r>
            <a:r>
              <a:rPr lang="ru" sz="1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Ограниченные</a:t>
            </a:r>
            <a:r>
              <a:rPr lang="ru" sz="1800" baseline="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услуги</a:t>
            </a:r>
            <a:r>
              <a:rPr lang="ru-RU" sz="1800" baseline="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о</a:t>
            </a:r>
            <a:r>
              <a:rPr lang="ru" sz="1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пределяется </a:t>
            </a:r>
            <a:r>
              <a:rPr lang="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как использование улучшенных удобств совместно двумя или более домохозяйствами.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sz="1800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 </a:t>
            </a:r>
            <a:r>
              <a:rPr lang="ru-RU" sz="12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</a:t>
            </a:r>
            <a:r>
              <a:rPr lang="ru" sz="1200" baseline="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крайнй мере базовые услуги-о</a:t>
            </a:r>
            <a:r>
              <a:rPr lang="ru" sz="12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пределяется </a:t>
            </a:r>
            <a:r>
              <a:rPr lang="ru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как использование улучшенных удобств, которые не используются совместно с другими домохозяйствами. Включает безопасно организованную санитарную услугу, которая не отображается отдельно.</a:t>
            </a:r>
            <a:endParaRPr lang="en-US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41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/>
              <a:t>Отсутствие надлежащего управления бытовыми экскрементами = </a:t>
            </a:r>
            <a:r>
              <a:rPr lang="ru" sz="1200">
                <a:effectLst/>
              </a:rPr>
              <a:t>включает небезопасную утилизацию экскрементов из местных санитарно-технических сооружений, использование неулучшенных санитарно-технических сооружений и практику открытой дефекации.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92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Таблица 2.5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75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/>
              <a:t>Таблица 2.5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47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/>
              <a:t>Наиболее богатые домохозяйства сосредоточены в городских районах.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60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15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04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18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35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Чистый коэффициент посещаемости (ЧКП) — это процент населения возраста начальной или средней школы, посещающего начальную или среднюю школу. По определению, ЧКП не может превышать 100,0.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Эта информация взята из Таблицы </a:t>
            </a:r>
            <a:r>
              <a:rPr lang="ru" dirty="0" smtClean="0"/>
              <a:t>2.12. </a:t>
            </a:r>
            <a:r>
              <a:rPr lang="ru" dirty="0"/>
              <a:t>Выберите столбцы для Чистого коэффициента посещаемости.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33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4221961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46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84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97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39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77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50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47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23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08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44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61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</a:t>
            </a:r>
            <a:r>
              <a:rPr lang="ru-RU" sz="36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Таджикистана(МДИТ)</a:t>
            </a:r>
            <a:endParaRPr lang="en-US" sz="3600" b="1" kern="12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600" b="1" noProof="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17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62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5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0"/>
            <a:ext cx="9144000" cy="1655763"/>
          </a:xfrm>
          <a:prstGeom prst="rect">
            <a:avLst/>
          </a:prstGeom>
        </p:spPr>
        <p:txBody>
          <a:bodyPr/>
          <a:lstStyle/>
          <a:p>
            <a:r>
              <a:rPr lang="ru"/>
              <a:t>Характеристики жилья, численность населения, водоснабжение, санитария и гигиена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60752A-9B01-8FBB-7885-654F5F674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7393" y="1055556"/>
            <a:ext cx="3195263" cy="1018047"/>
          </a:xfrm>
        </p:spPr>
        <p:txBody>
          <a:bodyPr>
            <a:normAutofit fontScale="92500" lnSpcReduction="20000"/>
          </a:bodyPr>
          <a:lstStyle/>
          <a:p>
            <a:r>
              <a:rPr lang="ru" sz="2800" b="1" i="0">
                <a:solidFill>
                  <a:schemeClr val="accent5"/>
                </a:solidFill>
              </a:rPr>
              <a:t>39% </a:t>
            </a:r>
            <a:r>
              <a:rPr lang="ru" sz="2800" i="0">
                <a:solidFill>
                  <a:schemeClr val="tx1"/>
                </a:solidFill>
              </a:rPr>
              <a:t>населения </a:t>
            </a:r>
            <a:r>
              <a:rPr lang="ru" sz="2800" i="0" err="1">
                <a:solidFill>
                  <a:schemeClr val="tx1"/>
                </a:solidFill>
              </a:rPr>
              <a:t>Таджикистана </a:t>
            </a:r>
            <a:r>
              <a:rPr lang="ru" sz="2800" i="0">
                <a:solidFill>
                  <a:schemeClr val="tx1"/>
                </a:solidFill>
              </a:rPr>
              <a:t>моложе </a:t>
            </a:r>
            <a:r>
              <a:rPr lang="ru" sz="2800" b="1" i="0">
                <a:solidFill>
                  <a:schemeClr val="accent5"/>
                </a:solidFill>
              </a:rPr>
              <a:t>15 лет </a:t>
            </a:r>
            <a:r>
              <a:rPr lang="ru" sz="2800" i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19AEBACF-1CFA-6A0E-CC2E-447C02158C3E}"/>
              </a:ext>
            </a:extLst>
          </p:cNvPr>
          <p:cNvSpPr txBox="1">
            <a:spLocks/>
          </p:cNvSpPr>
          <p:nvPr/>
        </p:nvSpPr>
        <p:spPr>
          <a:xfrm>
            <a:off x="-2" y="4242759"/>
            <a:ext cx="9144000" cy="561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2800" i="0">
                <a:solidFill>
                  <a:schemeClr val="tx1"/>
                </a:solidFill>
              </a:rPr>
              <a:t>В среднем домохозяйства состоят из </a:t>
            </a:r>
            <a:r>
              <a:rPr lang="ru" sz="2800" b="1" i="0">
                <a:solidFill>
                  <a:schemeClr val="accent5"/>
                </a:solidFill>
              </a:rPr>
              <a:t>5,6 человек </a:t>
            </a:r>
            <a:r>
              <a:rPr lang="ru" sz="2800" i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5A110002-1467-F957-A145-6E0C91C79BDA}"/>
              </a:ext>
            </a:extLst>
          </p:cNvPr>
          <p:cNvSpPr txBox="1">
            <a:spLocks/>
          </p:cNvSpPr>
          <p:nvPr/>
        </p:nvSpPr>
        <p:spPr>
          <a:xfrm>
            <a:off x="4631764" y="1044256"/>
            <a:ext cx="4387518" cy="1000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2800" b="1" i="0" dirty="0">
                <a:solidFill>
                  <a:schemeClr val="accent5"/>
                </a:solidFill>
              </a:rPr>
              <a:t>20% </a:t>
            </a:r>
            <a:r>
              <a:rPr lang="ru" sz="2800" i="0" dirty="0">
                <a:solidFill>
                  <a:schemeClr val="tx1"/>
                </a:solidFill>
              </a:rPr>
              <a:t>домохозяйств </a:t>
            </a:r>
            <a:r>
              <a:rPr lang="ru" sz="2800" b="1" i="0" dirty="0">
                <a:solidFill>
                  <a:schemeClr val="accent5"/>
                </a:solidFill>
              </a:rPr>
              <a:t>возглавляют женщины</a:t>
            </a:r>
            <a:r>
              <a:rPr lang="ru" sz="2800" i="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257FCD19-84D5-8471-F566-EF62B0A391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9090" y="2128983"/>
            <a:ext cx="842600" cy="842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26EDD504-E2D3-12DA-44CF-5F0CB0196A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4598" y="2128983"/>
            <a:ext cx="842600" cy="842600"/>
          </a:xfrm>
          <a:prstGeom prst="rect">
            <a:avLst/>
          </a:prstGeom>
        </p:spPr>
      </p:pic>
      <p:pic>
        <p:nvPicPr>
          <p:cNvPr id="21" name="Picture 20" descr="Icon&#10;&#10;Description automatically generated with low confidence">
            <a:extLst>
              <a:ext uri="{FF2B5EF4-FFF2-40B4-BE49-F238E27FC236}">
                <a16:creationId xmlns:a16="http://schemas.microsoft.com/office/drawing/2014/main" xmlns="" id="{9D53BC9F-263B-B0EF-60EE-5AC434675B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14" y="2128983"/>
            <a:ext cx="842600" cy="842600"/>
          </a:xfrm>
          <a:prstGeom prst="rect">
            <a:avLst/>
          </a:prstGeom>
        </p:spPr>
      </p:pic>
      <p:pic>
        <p:nvPicPr>
          <p:cNvPr id="22" name="Picture 21" descr="Icon&#10;&#10;Description automatically generated with low confidence">
            <a:extLst>
              <a:ext uri="{FF2B5EF4-FFF2-40B4-BE49-F238E27FC236}">
                <a16:creationId xmlns:a16="http://schemas.microsoft.com/office/drawing/2014/main" xmlns="" id="{CC949830-F1B3-1658-99E3-E4B160F8C2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120" y="2136246"/>
            <a:ext cx="842600" cy="842600"/>
          </a:xfrm>
          <a:prstGeom prst="rect">
            <a:avLst/>
          </a:prstGeom>
        </p:spPr>
      </p:pic>
      <p:pic>
        <p:nvPicPr>
          <p:cNvPr id="23" name="Picture 22" descr="Icon&#10;&#10;Description automatically generated with low confidence">
            <a:extLst>
              <a:ext uri="{FF2B5EF4-FFF2-40B4-BE49-F238E27FC236}">
                <a16:creationId xmlns:a16="http://schemas.microsoft.com/office/drawing/2014/main" xmlns="" id="{7E8626AC-562A-ADC0-CB46-B2380591FB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8" y="2982825"/>
            <a:ext cx="842600" cy="842600"/>
          </a:xfrm>
          <a:prstGeom prst="rect">
            <a:avLst/>
          </a:prstGeom>
        </p:spPr>
      </p:pic>
      <p:pic>
        <p:nvPicPr>
          <p:cNvPr id="24" name="Picture 23" descr="Icon&#10;&#10;Description automatically generated with low confidence">
            <a:extLst>
              <a:ext uri="{FF2B5EF4-FFF2-40B4-BE49-F238E27FC236}">
                <a16:creationId xmlns:a16="http://schemas.microsoft.com/office/drawing/2014/main" xmlns="" id="{3AEA9D39-D770-5BE1-49CF-9FC9FABE1A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6" y="2982825"/>
            <a:ext cx="842600" cy="842600"/>
          </a:xfrm>
          <a:prstGeom prst="rect">
            <a:avLst/>
          </a:prstGeom>
        </p:spPr>
      </p:pic>
      <p:pic>
        <p:nvPicPr>
          <p:cNvPr id="25" name="Picture 24" descr="Icon&#10;&#10;Description automatically generated with low confidence">
            <a:extLst>
              <a:ext uri="{FF2B5EF4-FFF2-40B4-BE49-F238E27FC236}">
                <a16:creationId xmlns:a16="http://schemas.microsoft.com/office/drawing/2014/main" xmlns="" id="{1BEC3A91-185F-677F-A916-DC7703515E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14" y="2990088"/>
            <a:ext cx="842600" cy="842600"/>
          </a:xfrm>
          <a:prstGeom prst="rect">
            <a:avLst/>
          </a:prstGeom>
        </p:spPr>
      </p:pic>
      <p:pic>
        <p:nvPicPr>
          <p:cNvPr id="26" name="Picture 25" descr="Icon&#10;&#10;Description automatically generated with low confidence">
            <a:extLst>
              <a:ext uri="{FF2B5EF4-FFF2-40B4-BE49-F238E27FC236}">
                <a16:creationId xmlns:a16="http://schemas.microsoft.com/office/drawing/2014/main" xmlns="" id="{FBB6DA96-80D8-6C4C-CACE-F0D89219AC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22" y="2982825"/>
            <a:ext cx="842600" cy="842600"/>
          </a:xfrm>
          <a:prstGeom prst="rect">
            <a:avLst/>
          </a:prstGeom>
        </p:spPr>
      </p:pic>
      <p:pic>
        <p:nvPicPr>
          <p:cNvPr id="27" name="Picture 26" descr="Icon&#10;&#10;Description automatically generated with low confidence">
            <a:extLst>
              <a:ext uri="{FF2B5EF4-FFF2-40B4-BE49-F238E27FC236}">
                <a16:creationId xmlns:a16="http://schemas.microsoft.com/office/drawing/2014/main" xmlns="" id="{A044B5A7-A11A-3795-0D88-CDE681F9CD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28" y="2990088"/>
            <a:ext cx="842600" cy="842600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38DBBE3D-6949-EFD7-F206-E4F21428E6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647300"/>
              </p:ext>
            </p:extLst>
          </p:nvPr>
        </p:nvGraphicFramePr>
        <p:xfrm>
          <a:off x="885369" y="1888129"/>
          <a:ext cx="2766187" cy="2134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xmlns="" id="{84FB37FA-57B7-82B0-11D2-A495A7B1D177}"/>
              </a:ext>
            </a:extLst>
          </p:cNvPr>
          <p:cNvSpPr txBox="1">
            <a:spLocks/>
          </p:cNvSpPr>
          <p:nvPr/>
        </p:nvSpPr>
        <p:spPr>
          <a:xfrm>
            <a:off x="628648" y="113981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" dirty="0"/>
              <a:t>Население Домохозяйства</a:t>
            </a:r>
          </a:p>
        </p:txBody>
      </p:sp>
      <p:pic>
        <p:nvPicPr>
          <p:cNvPr id="4" name="Picture 3" descr="Icon&#10;&#10;Description automatically generated with low confidence">
            <a:extLst>
              <a:ext uri="{FF2B5EF4-FFF2-40B4-BE49-F238E27FC236}">
                <a16:creationId xmlns:a16="http://schemas.microsoft.com/office/drawing/2014/main" xmlns="" id="{21453868-4812-F618-144A-626D4D2190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121" y="2119004"/>
            <a:ext cx="842600" cy="84260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3F67DB5A-24C7-CC6D-8DD3-7495DAD62851}"/>
              </a:ext>
            </a:extLst>
          </p:cNvPr>
          <p:cNvGrpSpPr/>
          <p:nvPr/>
        </p:nvGrpSpPr>
        <p:grpSpPr>
          <a:xfrm>
            <a:off x="816850" y="4854961"/>
            <a:ext cx="7544479" cy="1571965"/>
            <a:chOff x="686368" y="4861701"/>
            <a:chExt cx="7544479" cy="1571965"/>
          </a:xfrm>
        </p:grpSpPr>
        <p:pic>
          <p:nvPicPr>
            <p:cNvPr id="7" name="Picture 6" descr="Shape&#10;&#10;Description automatically generated with low confidence">
              <a:extLst>
                <a:ext uri="{FF2B5EF4-FFF2-40B4-BE49-F238E27FC236}">
                  <a16:creationId xmlns:a16="http://schemas.microsoft.com/office/drawing/2014/main" xmlns="" id="{5A80D062-34C2-A088-3A5E-04A7DA076F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2003538" y="4879108"/>
              <a:ext cx="835489" cy="1554557"/>
            </a:xfrm>
            <a:prstGeom prst="rect">
              <a:avLst/>
            </a:prstGeom>
          </p:spPr>
        </p:pic>
        <p:pic>
          <p:nvPicPr>
            <p:cNvPr id="10" name="Picture 9" descr="Shape&#10;&#10;Description automatically generated with low confidence">
              <a:extLst>
                <a:ext uri="{FF2B5EF4-FFF2-40B4-BE49-F238E27FC236}">
                  <a16:creationId xmlns:a16="http://schemas.microsoft.com/office/drawing/2014/main" xmlns="" id="{4EF4713C-8320-5B9D-65A6-9A8BCFA2DA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3320708" y="4879108"/>
              <a:ext cx="835489" cy="1554558"/>
            </a:xfrm>
            <a:prstGeom prst="rect">
              <a:avLst/>
            </a:prstGeom>
          </p:spPr>
        </p:pic>
        <p:pic>
          <p:nvPicPr>
            <p:cNvPr id="11" name="Picture 10" descr="Shape&#10;&#10;Description automatically generated with low confidence">
              <a:extLst>
                <a:ext uri="{FF2B5EF4-FFF2-40B4-BE49-F238E27FC236}">
                  <a16:creationId xmlns:a16="http://schemas.microsoft.com/office/drawing/2014/main" xmlns="" id="{609B5BBC-CAD5-85BF-BCE1-12CBBA30EB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4637878" y="4879108"/>
              <a:ext cx="835489" cy="1554558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low confidence">
              <a:extLst>
                <a:ext uri="{FF2B5EF4-FFF2-40B4-BE49-F238E27FC236}">
                  <a16:creationId xmlns:a16="http://schemas.microsoft.com/office/drawing/2014/main" xmlns="" id="{7F51D2D0-3380-9900-53CC-F97556239B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5955048" y="4879108"/>
              <a:ext cx="835489" cy="1554558"/>
            </a:xfrm>
            <a:prstGeom prst="rect">
              <a:avLst/>
            </a:prstGeom>
          </p:spPr>
        </p:pic>
        <p:pic>
          <p:nvPicPr>
            <p:cNvPr id="13" name="Picture 12" descr="Shape&#10;&#10;Description automatically generated with low confidence">
              <a:extLst>
                <a:ext uri="{FF2B5EF4-FFF2-40B4-BE49-F238E27FC236}">
                  <a16:creationId xmlns:a16="http://schemas.microsoft.com/office/drawing/2014/main" xmlns="" id="{27F17F0C-BBF2-DD47-8849-2F3CCE07BB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686368" y="4879108"/>
              <a:ext cx="835489" cy="1554558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1659A526-5D1F-AA79-B336-A55DFF0EA18B}"/>
                </a:ext>
              </a:extLst>
            </p:cNvPr>
            <p:cNvGrpSpPr/>
            <p:nvPr/>
          </p:nvGrpSpPr>
          <p:grpSpPr>
            <a:xfrm>
              <a:off x="7266202" y="4861701"/>
              <a:ext cx="964645" cy="1571964"/>
              <a:chOff x="7232076" y="4861702"/>
              <a:chExt cx="964645" cy="1571964"/>
            </a:xfrm>
          </p:grpSpPr>
          <p:pic>
            <p:nvPicPr>
              <p:cNvPr id="15" name="Picture 14" descr="Icon&#10;&#10;Description automatically generated">
                <a:extLst>
                  <a:ext uri="{FF2B5EF4-FFF2-40B4-BE49-F238E27FC236}">
                    <a16:creationId xmlns:a16="http://schemas.microsoft.com/office/drawing/2014/main" xmlns="" id="{ACF57019-FCBA-85F6-08BD-B4F73C74C3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605" t="16913" r="30913" b="16297"/>
              <a:stretch/>
            </p:blipFill>
            <p:spPr>
              <a:xfrm>
                <a:off x="7232076" y="4861702"/>
                <a:ext cx="964645" cy="1554557"/>
              </a:xfrm>
              <a:prstGeom prst="rect">
                <a:avLst/>
              </a:prstGeom>
            </p:spPr>
          </p:pic>
          <p:pic>
            <p:nvPicPr>
              <p:cNvPr id="14" name="Picture 13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xmlns="" id="{4DAE6221-26BB-1EE3-F392-C3BE0321871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965" t="17009" r="47271" b="16423"/>
              <a:stretch/>
            </p:blipFill>
            <p:spPr>
              <a:xfrm>
                <a:off x="7296653" y="4879108"/>
                <a:ext cx="484895" cy="155455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52877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Сиротство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3"/>
            <a:ext cx="7886700" cy="419100"/>
          </a:xfrm>
        </p:spPr>
        <p:txBody>
          <a:bodyPr>
            <a:normAutofit fontScale="85000" lnSpcReduction="10000"/>
          </a:bodyPr>
          <a:lstStyle/>
          <a:p>
            <a:r>
              <a:rPr lang="ru" dirty="0">
                <a:latin typeface="+mn-lt"/>
              </a:rPr>
              <a:t>Процент детей в возрасте до 18 лет в семьях, где один или оба родителя умерли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915249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25845"/>
            <a:ext cx="6832602" cy="419100"/>
          </a:xfrm>
        </p:spPr>
        <p:txBody>
          <a:bodyPr>
            <a:noAutofit/>
          </a:bodyPr>
          <a:lstStyle/>
          <a:p>
            <a:r>
              <a:rPr lang="ru" dirty="0">
                <a:latin typeface="+mn-lt"/>
              </a:rPr>
              <a:t>Процент детей в возрасте до 5 лет в домохозяйствах, рождение которых зарегистрировано в органах гражданской власти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BFC0D5BD-61B2-8BB5-03B3-97A724292904}"/>
              </a:ext>
            </a:extLst>
          </p:cNvPr>
          <p:cNvSpPr txBox="1">
            <a:spLocks/>
          </p:cNvSpPr>
          <p:nvPr/>
        </p:nvSpPr>
        <p:spPr>
          <a:xfrm>
            <a:off x="628648" y="113981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" dirty="0"/>
              <a:t>Регистрация Рождения по Полу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B079FC8-303F-0849-2C01-F99B6CA0D0AE}"/>
              </a:ext>
            </a:extLst>
          </p:cNvPr>
          <p:cNvGrpSpPr/>
          <p:nvPr/>
        </p:nvGrpSpPr>
        <p:grpSpPr>
          <a:xfrm>
            <a:off x="7416756" y="67537"/>
            <a:ext cx="1579639" cy="1147536"/>
            <a:chOff x="7416756" y="67537"/>
            <a:chExt cx="1579639" cy="1147536"/>
          </a:xfrm>
        </p:grpSpPr>
        <p:pic>
          <p:nvPicPr>
            <p:cNvPr id="2" name="Picture 1" descr="A picture containing text&#10;&#10;Description automatically generated">
              <a:extLst>
                <a:ext uri="{FF2B5EF4-FFF2-40B4-BE49-F238E27FC236}">
                  <a16:creationId xmlns:a16="http://schemas.microsoft.com/office/drawing/2014/main" xmlns="" id="{4A33C302-A039-8F70-39E9-68B8DB92C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3479" y="67537"/>
              <a:ext cx="1246195" cy="737641"/>
            </a:xfrm>
            <a:prstGeom prst="rect">
              <a:avLst/>
            </a:prstGeom>
          </p:spPr>
        </p:pic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xmlns="" id="{952E8E38-E5B5-37A2-F267-EE2E7F8B9700}"/>
                </a:ext>
              </a:extLst>
            </p:cNvPr>
            <p:cNvSpPr txBox="1">
              <a:spLocks/>
            </p:cNvSpPr>
            <p:nvPr/>
          </p:nvSpPr>
          <p:spPr>
            <a:xfrm>
              <a:off x="7416756" y="795973"/>
              <a:ext cx="1579639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" sz="1600" b="1" i="0">
                  <a:solidFill>
                    <a:srgbClr val="009DDA"/>
                  </a:solidFill>
                </a:rPr>
                <a:t>Показатель 16.9.1</a:t>
              </a:r>
            </a:p>
          </p:txBody>
        </p:sp>
      </p:grp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xmlns="" id="{DD267E90-ABFB-3FF3-0AF1-766DFAB097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5520675"/>
              </p:ext>
            </p:extLst>
          </p:nvPr>
        </p:nvGraphicFramePr>
        <p:xfrm>
          <a:off x="885825" y="1864265"/>
          <a:ext cx="7629523" cy="4575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07693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61528"/>
            <a:ext cx="6921028" cy="419100"/>
          </a:xfrm>
        </p:spPr>
        <p:txBody>
          <a:bodyPr>
            <a:noAutofit/>
          </a:bodyPr>
          <a:lstStyle/>
          <a:p>
            <a:r>
              <a:rPr lang="ru" dirty="0">
                <a:latin typeface="+mn-lt"/>
              </a:rPr>
              <a:t>Процент детей в возрасте до 5 лет в домохозяйствах, рождение которых зарегистрировано в органах гражданской власти</a:t>
            </a:r>
          </a:p>
        </p:txBody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xmlns="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xmlns="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628648" y="0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" dirty="0"/>
              <a:t>Регистрация Рождений </a:t>
            </a:r>
          </a:p>
          <a:p>
            <a:pPr algn="l"/>
            <a:r>
              <a:rPr lang="ru" dirty="0"/>
              <a:t>по Региону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7774814F-F07F-7265-E056-C72FC4D59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51B33938-DA7F-FCA3-5CF9-A6737BEB26C0}"/>
              </a:ext>
            </a:extLst>
          </p:cNvPr>
          <p:cNvSpPr txBox="1">
            <a:spLocks/>
          </p:cNvSpPr>
          <p:nvPr/>
        </p:nvSpPr>
        <p:spPr>
          <a:xfrm>
            <a:off x="7416756" y="799204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1600" b="1" i="0">
                <a:solidFill>
                  <a:srgbClr val="009DDA"/>
                </a:solidFill>
              </a:rPr>
              <a:t>Показатель 16.9.1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1B14AEE-FB0C-AFFA-44C4-11C7C8BA19A4}"/>
              </a:ext>
            </a:extLst>
          </p:cNvPr>
          <p:cNvSpPr txBox="1"/>
          <p:nvPr/>
        </p:nvSpPr>
        <p:spPr>
          <a:xfrm>
            <a:off x="6406947" y="1446393"/>
            <a:ext cx="2107625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Таджикистан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97%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80F3BD2D-81FE-3D9D-A394-19C59D34EED5}"/>
              </a:ext>
            </a:extLst>
          </p:cNvPr>
          <p:cNvGrpSpPr/>
          <p:nvPr/>
        </p:nvGrpSpPr>
        <p:grpSpPr>
          <a:xfrm>
            <a:off x="129072" y="133539"/>
            <a:ext cx="9308131" cy="6590921"/>
            <a:chOff x="0" y="372316"/>
            <a:chExt cx="9308131" cy="6590921"/>
          </a:xfrm>
        </p:grpSpPr>
        <p:grpSp>
          <p:nvGrpSpPr>
            <p:cNvPr id="7" name="Graphic 2">
              <a:extLst>
                <a:ext uri="{FF2B5EF4-FFF2-40B4-BE49-F238E27FC236}">
                  <a16:creationId xmlns:a16="http://schemas.microsoft.com/office/drawing/2014/main" xmlns="" id="{1FCE0AA1-C6A9-9B47-2AFA-A496ECC93036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xmlns="" id="{E877307A-3AC7-E5C7-126A-1F30124495B3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xmlns="" id="{34855596-1D26-C312-2E00-744A344049D1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xmlns="" id="{6644754A-9818-F377-FA7E-B5BD7795F6D7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026" name="Freeform: Shape 1025">
                <a:extLst>
                  <a:ext uri="{FF2B5EF4-FFF2-40B4-BE49-F238E27FC236}">
                    <a16:creationId xmlns:a16="http://schemas.microsoft.com/office/drawing/2014/main" xmlns="" id="{5022528B-9C19-D38E-462D-4283B7C72E21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xmlns="" id="{BE8E9262-E7EE-C0E6-AD1F-846EA7B57987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1029" name="Graphic 2">
                <a:extLst>
                  <a:ext uri="{FF2B5EF4-FFF2-40B4-BE49-F238E27FC236}">
                    <a16:creationId xmlns:a16="http://schemas.microsoft.com/office/drawing/2014/main" xmlns="" id="{8C02145C-BBD3-9063-F104-1F823A4A9C7F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1030" name="Freeform: Shape 1029">
                  <a:extLst>
                    <a:ext uri="{FF2B5EF4-FFF2-40B4-BE49-F238E27FC236}">
                      <a16:creationId xmlns:a16="http://schemas.microsoft.com/office/drawing/2014/main" xmlns="" id="{290C80D8-9DDC-BDE0-93F1-4A3EBE2ED1ED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1031" name="Freeform: Shape 1030">
                  <a:extLst>
                    <a:ext uri="{FF2B5EF4-FFF2-40B4-BE49-F238E27FC236}">
                      <a16:creationId xmlns:a16="http://schemas.microsoft.com/office/drawing/2014/main" xmlns="" id="{8AC64C18-0A9D-8175-EFB3-4D5514F7C8A2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2" name="Freeform: Shape 1031">
                  <a:extLst>
                    <a:ext uri="{FF2B5EF4-FFF2-40B4-BE49-F238E27FC236}">
                      <a16:creationId xmlns:a16="http://schemas.microsoft.com/office/drawing/2014/main" xmlns="" id="{83FA2078-FEF9-626B-E839-C9EB55C901E4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D01EF0D4-56D5-4E9A-5180-1D429AED12F7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r>
                <a:rPr lang="ru" sz="18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Согдийская область</a:t>
              </a:r>
            </a:p>
            <a:p>
              <a:pPr algn="ctr"/>
              <a:r>
                <a:rPr lang="ru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98%</a:t>
              </a:r>
              <a:endParaRPr lang="en-US" sz="1800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E5A98926-79AF-3646-A85D-D11FEE1817E6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ru" sz="18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РРП</a:t>
              </a:r>
            </a:p>
            <a:p>
              <a:pPr algn="ctr"/>
              <a:r>
                <a:rPr lang="ru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94%</a:t>
              </a:r>
              <a:endParaRPr lang="en-US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09A0CB09-8300-2AD6-020C-C083F486EBA9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ru" sz="1800">
                  <a:latin typeface="Source Sans Pro" panose="020B0503030403020204" pitchFamily="34" charset="0"/>
                  <a:ea typeface="Source Sans Pro" panose="020B0503030403020204" pitchFamily="34" charset="0"/>
                </a:rPr>
                <a:t>ГБАО</a:t>
              </a:r>
            </a:p>
            <a:p>
              <a:pPr algn="ctr"/>
              <a:r>
                <a:rPr lang="ru">
                  <a:latin typeface="Source Sans Pro" panose="020B0503030403020204" pitchFamily="34" charset="0"/>
                  <a:ea typeface="Source Sans Pro" panose="020B0503030403020204" pitchFamily="34" charset="0"/>
                </a:rPr>
                <a:t>98%</a:t>
              </a:r>
              <a:endParaRPr lang="en-US" sz="180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A1B39CE8-1A07-6989-5A51-11A4181A2F27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r>
                <a:rPr lang="ru" sz="180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Хатлонская область</a:t>
              </a:r>
              <a:endParaRPr lang="en-US" sz="180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  <a:p>
              <a:pPr algn="ctr"/>
              <a:r>
                <a:rPr lang="ru">
                  <a:latin typeface="Source Sans Pro" panose="020B0503030403020204" pitchFamily="34" charset="0"/>
                  <a:ea typeface="Source Sans Pro" panose="020B0503030403020204" pitchFamily="34" charset="0"/>
                </a:rPr>
                <a:t>97%</a:t>
              </a:r>
              <a:endParaRPr lang="en-US" sz="180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F5497107-4911-EAC0-67FF-C7C17CBC928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ru" sz="1800">
                  <a:latin typeface="Source Sans Pro" panose="020B0503030403020204" pitchFamily="34" charset="0"/>
                  <a:ea typeface="Source Sans Pro" panose="020B0503030403020204" pitchFamily="34" charset="0"/>
                </a:rPr>
                <a:t>Душанбе</a:t>
              </a:r>
            </a:p>
            <a:p>
              <a:pPr algn="ctr"/>
              <a:r>
                <a:rPr lang="ru">
                  <a:latin typeface="Source Sans Pro" panose="020B0503030403020204" pitchFamily="34" charset="0"/>
                  <a:ea typeface="Source Sans Pro" panose="020B0503030403020204" pitchFamily="34" charset="0"/>
                </a:rPr>
                <a:t>97%</a:t>
              </a:r>
              <a:endParaRPr lang="en-US" sz="180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xmlns="" id="{7B0CE847-7A9C-CC22-F436-CC2835AD1E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4941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Чистый Коэффициент Посещаемости Школы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5900"/>
            <a:ext cx="7886700" cy="419100"/>
          </a:xfrm>
        </p:spPr>
        <p:txBody>
          <a:bodyPr>
            <a:normAutofit fontScale="85000" lnSpcReduction="10000"/>
          </a:bodyPr>
          <a:lstStyle/>
          <a:p>
            <a:r>
              <a:rPr lang="ru" dirty="0">
                <a:latin typeface="+mn-lt"/>
              </a:rPr>
              <a:t>Процент населения школьного возраста, посещающего начальную и среднюю школу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8007903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50824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Индекс Гендерного Паритета: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Чистый Коэффициент Посещаемости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2848" y="1406607"/>
            <a:ext cx="5513832" cy="930275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" sz="2400" i="0" dirty="0"/>
              <a:t>На каждые </a:t>
            </a:r>
            <a:r>
              <a:rPr lang="ru" sz="2400" b="1" i="0" dirty="0">
                <a:solidFill>
                  <a:schemeClr val="accent5"/>
                </a:solidFill>
              </a:rPr>
              <a:t>100 </a:t>
            </a:r>
            <a:r>
              <a:rPr lang="ru" sz="2400" i="0" dirty="0"/>
              <a:t>детей мужского пола, посещающих школу: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FF7A8D9-8536-2529-A343-3E45EE4D2E0B}"/>
              </a:ext>
            </a:extLst>
          </p:cNvPr>
          <p:cNvSpPr txBox="1">
            <a:spLocks/>
          </p:cNvSpPr>
          <p:nvPr/>
        </p:nvSpPr>
        <p:spPr>
          <a:xfrm>
            <a:off x="31806" y="5510253"/>
            <a:ext cx="4256730" cy="1332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" sz="2400" b="1" i="0" dirty="0">
                <a:solidFill>
                  <a:schemeClr val="accent5"/>
                </a:solidFill>
              </a:rPr>
              <a:t>100</a:t>
            </a:r>
            <a:r>
              <a:rPr lang="ru" sz="2400" i="0" dirty="0"/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" sz="2400" i="0" dirty="0"/>
              <a:t>детей женского пола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i="0" dirty="0"/>
              <a:t>п</a:t>
            </a:r>
            <a:r>
              <a:rPr lang="ru" sz="2400" i="0" dirty="0"/>
              <a:t>осещают начальную школу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104FF3C6-7D13-3DDE-4B1B-471193A52BFB}"/>
              </a:ext>
            </a:extLst>
          </p:cNvPr>
          <p:cNvSpPr txBox="1">
            <a:spLocks/>
          </p:cNvSpPr>
          <p:nvPr/>
        </p:nvSpPr>
        <p:spPr>
          <a:xfrm>
            <a:off x="5168846" y="5510254"/>
            <a:ext cx="3943347" cy="1347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" sz="2400" b="1" i="0" dirty="0">
                <a:solidFill>
                  <a:schemeClr val="accent5"/>
                </a:solidFill>
              </a:rPr>
              <a:t>96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i="0" dirty="0"/>
              <a:t>д</a:t>
            </a:r>
            <a:r>
              <a:rPr lang="ru" sz="2400" i="0" dirty="0"/>
              <a:t>етей женского пола посещают среднюю школу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CC976708-F0F8-64B9-E893-87B5AB53EC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4149213"/>
              </p:ext>
            </p:extLst>
          </p:nvPr>
        </p:nvGraphicFramePr>
        <p:xfrm>
          <a:off x="628650" y="2244336"/>
          <a:ext cx="7886699" cy="364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95516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6" y="339727"/>
            <a:ext cx="8201022" cy="930275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Участие в Организованном </a:t>
            </a:r>
            <a:br>
              <a:rPr lang="ru" dirty="0"/>
            </a:br>
            <a:r>
              <a:rPr lang="ru" dirty="0"/>
              <a:t>Обучении по Полу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3"/>
            <a:ext cx="7886700" cy="849807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Процент детей, которые на 1 год младше официального возраста поступления в начальную школу на начало учебного года и посещают дошкольное учреждение или начальную школу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3416893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E21704B8-1F26-8E6A-B09D-4C012F2D90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BD0FFE19-F887-01BB-DC3F-5CC3F87DDE28}"/>
              </a:ext>
            </a:extLst>
          </p:cNvPr>
          <p:cNvSpPr txBox="1">
            <a:spLocks/>
          </p:cNvSpPr>
          <p:nvPr/>
        </p:nvSpPr>
        <p:spPr>
          <a:xfrm>
            <a:off x="7416756" y="804864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1600" b="1" i="0">
                <a:solidFill>
                  <a:srgbClr val="009DDA"/>
                </a:solidFill>
              </a:rPr>
              <a:t>Индикатор 4.2.2</a:t>
            </a:r>
          </a:p>
        </p:txBody>
      </p:sp>
    </p:spTree>
    <p:extLst>
      <p:ext uri="{BB962C8B-B14F-4D97-AF65-F5344CB8AC3E}">
        <p14:creationId xmlns:p14="http://schemas.microsoft.com/office/powerpoint/2010/main" val="2975771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591050" cy="356235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/>
              <a:t>Характеристики жилья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/>
              <a:t>Население домохозяйства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>
                <a:solidFill>
                  <a:schemeClr val="accent5"/>
                </a:solidFill>
              </a:rPr>
              <a:t>Вода, санитария и гигиена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15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770C750B-B1AD-42B9-A1CF-2B3C37D69F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7104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A74B7B-36AF-A7A5-D5E5-A9172DC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ru" sz="3600" dirty="0"/>
              <a:t>Питьевая Вода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ru" sz="3600" dirty="0"/>
              <a:t>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B28AC5-2484-C681-1E51-654A978D4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14958"/>
            <a:ext cx="7886700" cy="384175"/>
          </a:xfrm>
        </p:spPr>
        <p:txBody>
          <a:bodyPr>
            <a:normAutofit fontScale="77500" lnSpcReduction="20000"/>
          </a:bodyPr>
          <a:lstStyle/>
          <a:p>
            <a:r>
              <a:rPr lang="ru" dirty="0">
                <a:latin typeface="+mn-lt"/>
              </a:rPr>
              <a:t>Процентное распределение населения домохозяйств по уровню услуг питьевого водоснабжения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9101D358-B10F-16E5-B75D-9B656EAA9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7335220"/>
              </p:ext>
            </p:extLst>
          </p:nvPr>
        </p:nvGraphicFramePr>
        <p:xfrm>
          <a:off x="314324" y="1709058"/>
          <a:ext cx="8515350" cy="5148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A3007D4E-4152-DA64-1C5B-1C1702AC0B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41480164-809D-035F-3738-F8F3C36F5198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9DDA"/>
                </a:solidFill>
              </a:rPr>
              <a:t>Индикаторы 1.4.1, 6.1.1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70DD788-89E9-B239-C705-5D6F04AA95B7}"/>
              </a:ext>
            </a:extLst>
          </p:cNvPr>
          <p:cNvSpPr txBox="1"/>
          <p:nvPr/>
        </p:nvSpPr>
        <p:spPr>
          <a:xfrm>
            <a:off x="6257459" y="6451909"/>
            <a:ext cx="389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i="1" dirty="0">
                <a:ea typeface="Source Sans Pro" panose="020B0503030403020204" pitchFamily="34" charset="0"/>
              </a:rPr>
              <a:t>Цифры ≠ 100% из-за округления</a:t>
            </a:r>
            <a:r>
              <a:rPr lang="ru" sz="16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4101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A74B7B-36AF-A7A5-D5E5-A9172DC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004" y="175179"/>
            <a:ext cx="8362670" cy="700104"/>
          </a:xfrm>
        </p:spPr>
        <p:txBody>
          <a:bodyPr>
            <a:normAutofit fontScale="90000"/>
          </a:bodyPr>
          <a:lstStyle/>
          <a:p>
            <a:r>
              <a:rPr lang="ru" sz="3600" dirty="0"/>
              <a:t>Базовая Услуга Питьевого </a:t>
            </a:r>
            <a:br>
              <a:rPr lang="ru" sz="3600" dirty="0"/>
            </a:br>
            <a:r>
              <a:rPr lang="ru" sz="3600" dirty="0"/>
              <a:t>Водоснабжения по Региону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B28AC5-2484-C681-1E51-654A978D4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668" y="960382"/>
            <a:ext cx="6805089" cy="475374"/>
          </a:xfrm>
        </p:spPr>
        <p:txBody>
          <a:bodyPr>
            <a:normAutofit fontScale="92500" lnSpcReduction="20000"/>
          </a:bodyPr>
          <a:lstStyle/>
          <a:p>
            <a:r>
              <a:rPr lang="ru" dirty="0">
                <a:latin typeface="+mn-lt"/>
              </a:rPr>
              <a:t>Процент населения домохозяйств, имеющих по крайней мере базовые услуги питьевого водоснабжения</a:t>
            </a: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4E608E9-71F6-7651-16FD-E39DF3094A25}"/>
              </a:ext>
            </a:extLst>
          </p:cNvPr>
          <p:cNvSpPr txBox="1"/>
          <p:nvPr/>
        </p:nvSpPr>
        <p:spPr>
          <a:xfrm>
            <a:off x="5520859" y="1412826"/>
            <a:ext cx="2205504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Таджикистан</a:t>
            </a:r>
          </a:p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93%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9A365851-F2B8-79BC-1677-82D2C720CC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4" name="Content Placeholder 2">
            <a:extLst>
              <a:ext uri="{FF2B5EF4-FFF2-40B4-BE49-F238E27FC236}">
                <a16:creationId xmlns:a16="http://schemas.microsoft.com/office/drawing/2014/main" xmlns="" id="{815F2441-966B-2B80-AC00-97C3EB5A6202}"/>
              </a:ext>
            </a:extLst>
          </p:cNvPr>
          <p:cNvSpPr txBox="1">
            <a:spLocks/>
          </p:cNvSpPr>
          <p:nvPr/>
        </p:nvSpPr>
        <p:spPr>
          <a:xfrm>
            <a:off x="7416756" y="791181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9DDA"/>
                </a:solidFill>
              </a:rPr>
              <a:t>Индикаторы 1.4.1, 6.1.1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-7356" y="133539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rgbClr val="034991">
                  <a:lumMod val="60000"/>
                  <a:lumOff val="40000"/>
                </a:srgb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rgbClr val="034991">
                  <a:lumMod val="60000"/>
                  <a:lumOff val="40000"/>
                </a:srgb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</a:rPr>
                <a:t>Согдийская область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95%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</a:rPr>
                <a:t>РРП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96%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</a:rPr>
                <a:t>ГБАО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>
                  <a:solidFill>
                    <a:prstClr val="white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91%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</a:rPr>
                <a:t>Хатлонская область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>
                  <a:solidFill>
                    <a:prstClr val="white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87%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</a:rPr>
                <a:t>Душанбе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>
                  <a:solidFill>
                    <a:prstClr val="black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&gt; 99%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591050" cy="356235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>
                <a:solidFill>
                  <a:schemeClr val="accent5"/>
                </a:solidFill>
              </a:rPr>
              <a:t>Характеристики жилья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/>
              <a:t>Население домохозяйства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/>
              <a:t>Вода, санитария и гигиена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2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7355EF8E-20EB-CF1B-F56F-C3021DAB2C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-70244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Человек, Приносящий Питьевую Воду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695802"/>
            <a:ext cx="7886700" cy="729343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</a:rPr>
              <a:t>Среди населения домохозяйств, не имеющего питьевой воды в помещении/участке,  процентное распределение по лицу, кто обычно приносит воду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1355864"/>
              </p:ext>
            </p:extLst>
          </p:nvPr>
        </p:nvGraphicFramePr>
        <p:xfrm>
          <a:off x="628649" y="1425145"/>
          <a:ext cx="8167879" cy="5082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9283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31543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304" y="401794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Наличие Достаточного Количества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Питьевой Воды по Месту Жительства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40175"/>
            <a:ext cx="7886700" cy="640257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Процент населения домохозяйств, имевшего достаточное количество питьевой воды </a:t>
            </a:r>
            <a:r>
              <a:rPr lang="ru" dirty="0" smtClean="0">
                <a:latin typeface="+mn-lt"/>
              </a:rPr>
              <a:t>в </a:t>
            </a:r>
            <a:r>
              <a:rPr lang="ru" dirty="0">
                <a:latin typeface="+mn-lt"/>
              </a:rPr>
              <a:t>течение последнего месяца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7D10327E-913B-5051-CD9C-87B39324B2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F8F8AD-C252-B408-71DB-C45EBAE87976}"/>
              </a:ext>
            </a:extLst>
          </p:cNvPr>
          <p:cNvSpPr txBox="1">
            <a:spLocks/>
          </p:cNvSpPr>
          <p:nvPr/>
        </p:nvSpPr>
        <p:spPr>
          <a:xfrm>
            <a:off x="7301506" y="804864"/>
            <a:ext cx="18101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9DDA"/>
                </a:solidFill>
              </a:rPr>
              <a:t>Индикатор 6.1.1</a:t>
            </a:r>
          </a:p>
        </p:txBody>
      </p:sp>
    </p:spTree>
    <p:extLst>
      <p:ext uri="{BB962C8B-B14F-4D97-AF65-F5344CB8AC3E}">
        <p14:creationId xmlns:p14="http://schemas.microsoft.com/office/powerpoint/2010/main" val="37711140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A74B7B-36AF-A7A5-D5E5-A9172DC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ru" sz="3600" dirty="0"/>
              <a:t>Лестница Санитарных Услуг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ru" sz="3600" dirty="0"/>
              <a:t>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B28AC5-2484-C681-1E51-654A978D4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31333"/>
            <a:ext cx="7886700" cy="384175"/>
          </a:xfrm>
        </p:spPr>
        <p:txBody>
          <a:bodyPr>
            <a:normAutofit fontScale="92500"/>
          </a:bodyPr>
          <a:lstStyle/>
          <a:p>
            <a:r>
              <a:rPr lang="ru" dirty="0">
                <a:latin typeface="+mn-lt"/>
              </a:rPr>
              <a:t>Процентное распределение населения домохозяйств по типу санитарных услуг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9101D358-B10F-16E5-B75D-9B656EAA9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0172254"/>
              </p:ext>
            </p:extLst>
          </p:nvPr>
        </p:nvGraphicFramePr>
        <p:xfrm>
          <a:off x="314325" y="1709058"/>
          <a:ext cx="8515350" cy="4991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207DDC96-4227-EFD8-E696-0024F61A0D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7B582149-04E4-5809-2248-317B1808F9D1}"/>
              </a:ext>
            </a:extLst>
          </p:cNvPr>
          <p:cNvSpPr txBox="1">
            <a:spLocks/>
          </p:cNvSpPr>
          <p:nvPr/>
        </p:nvSpPr>
        <p:spPr>
          <a:xfrm>
            <a:off x="7416756" y="772204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9DDA"/>
                </a:solidFill>
              </a:rPr>
              <a:t>Индикаторы 1.4.1, 6.2.1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0549537-7E0E-0BF0-4F84-121491F998B1}"/>
              </a:ext>
            </a:extLst>
          </p:cNvPr>
          <p:cNvSpPr txBox="1"/>
          <p:nvPr/>
        </p:nvSpPr>
        <p:spPr>
          <a:xfrm>
            <a:off x="5888737" y="6451909"/>
            <a:ext cx="3255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i="1" dirty="0">
                <a:ea typeface="Source Sans Pro" panose="020B0503030403020204" pitchFamily="34" charset="0"/>
              </a:rPr>
              <a:t>Цифры ≠ 100% из-за округления.</a:t>
            </a:r>
          </a:p>
        </p:txBody>
      </p:sp>
    </p:spTree>
    <p:extLst>
      <p:ext uri="{BB962C8B-B14F-4D97-AF65-F5344CB8AC3E}">
        <p14:creationId xmlns:p14="http://schemas.microsoft.com/office/powerpoint/2010/main" val="3958030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Надлежащее Управление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Домашними Экскрементами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39330"/>
            <a:ext cx="7045780" cy="729343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Процентное распределение населения домохозяйств по уровню управления экскрементов домохозяйства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871575"/>
              </p:ext>
            </p:extLst>
          </p:nvPr>
        </p:nvGraphicFramePr>
        <p:xfrm>
          <a:off x="141683" y="1835485"/>
          <a:ext cx="8860631" cy="502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2A449594-9EE2-7290-843C-BCFEF97AFD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7BBDDDC9-05A7-0C65-FC8E-93E1E62A7939}"/>
              </a:ext>
            </a:extLst>
          </p:cNvPr>
          <p:cNvSpPr txBox="1">
            <a:spLocks/>
          </p:cNvSpPr>
          <p:nvPr/>
        </p:nvSpPr>
        <p:spPr>
          <a:xfrm>
            <a:off x="7313341" y="820230"/>
            <a:ext cx="1786470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9DDA"/>
                </a:solidFill>
              </a:rPr>
              <a:t>Индикатор 6.2.1</a:t>
            </a:r>
          </a:p>
        </p:txBody>
      </p:sp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6" y="217958"/>
            <a:ext cx="8063862" cy="930275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Надлежащее Управление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Экскрементами Домохозяйства по Благосостоянию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1400560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B93891F-7FE0-C8DC-6B27-0AD630270771}"/>
              </a:ext>
            </a:extLst>
          </p:cNvPr>
          <p:cNvGrpSpPr/>
          <p:nvPr/>
        </p:nvGrpSpPr>
        <p:grpSpPr>
          <a:xfrm>
            <a:off x="787849" y="6328679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xmlns="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algn="l"/>
              <a:r>
                <a:rPr lang="ru" sz="1900">
                  <a:latin typeface="Source Sans Pro" panose="020B0503030403020204" pitchFamily="34" charset="0"/>
                  <a:ea typeface="Source Sans Pro" panose="020B0503030403020204" pitchFamily="34" charset="0"/>
                </a:rPr>
                <a:t>Беднейший</a:t>
              </a:r>
              <a:endParaRPr lang="en-US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algn="l"/>
              <a:r>
                <a:rPr lang="ru" sz="1900">
                  <a:latin typeface="Source Sans Pro" panose="020B0503030403020204" pitchFamily="34" charset="0"/>
                  <a:ea typeface="Source Sans Pro" panose="020B0503030403020204" pitchFamily="34" charset="0"/>
                </a:rPr>
                <a:t>Самый богатый</a:t>
              </a:r>
              <a:endParaRPr lang="en-US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0A96E76E-2AC5-D073-3141-CA4753093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84848"/>
            <a:ext cx="7045780" cy="729343"/>
          </a:xfrm>
        </p:spPr>
        <p:txBody>
          <a:bodyPr>
            <a:noAutofit/>
          </a:bodyPr>
          <a:lstStyle/>
          <a:p>
            <a:r>
              <a:rPr lang="ru" dirty="0">
                <a:latin typeface="+mn-lt"/>
              </a:rPr>
              <a:t>Процент населения домохозяйств, подключенных к канализации, с безопасной утилизацией экскрементов на месте или с вывозом экскрементов для обработки за пределами участка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7CD5AFF4-57CA-0F82-70A0-2EEEDFBB22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A77CD158-ECF9-80A0-ECD9-2D9AE39A0AC2}"/>
              </a:ext>
            </a:extLst>
          </p:cNvPr>
          <p:cNvSpPr txBox="1">
            <a:spLocks/>
          </p:cNvSpPr>
          <p:nvPr/>
        </p:nvSpPr>
        <p:spPr>
          <a:xfrm>
            <a:off x="7305783" y="799683"/>
            <a:ext cx="1801586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9DDA"/>
                </a:solidFill>
              </a:rPr>
              <a:t>Индикатор 6.2.1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248136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39727"/>
            <a:ext cx="6705215" cy="930275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Наличие Приспособления для Мытья Рук по Месту Жительства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3"/>
            <a:ext cx="7886700" cy="640257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Процент населения домохозяйств, имеющих  в жилище/на участке приспособление для мытья рук с мылом и водой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454C6789-2C16-98DE-98F9-4B2D6BBDE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50E03E1-B696-3F88-8E81-BBD6CFE48B1D}"/>
              </a:ext>
            </a:extLst>
          </p:cNvPr>
          <p:cNvSpPr txBox="1">
            <a:spLocks/>
          </p:cNvSpPr>
          <p:nvPr/>
        </p:nvSpPr>
        <p:spPr>
          <a:xfrm>
            <a:off x="7333863" y="804864"/>
            <a:ext cx="186612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9DDA"/>
                </a:solidFill>
              </a:rPr>
              <a:t>Индикатор 6.2.1</a:t>
            </a:r>
          </a:p>
        </p:txBody>
      </p:sp>
    </p:spTree>
    <p:extLst>
      <p:ext uri="{BB962C8B-B14F-4D97-AF65-F5344CB8AC3E}">
        <p14:creationId xmlns:p14="http://schemas.microsoft.com/office/powerpoint/2010/main" val="23017925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8072089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Менструальная Гигиена по Месту Жительства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22363"/>
            <a:ext cx="7886700" cy="930275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" dirty="0">
                <a:latin typeface="+mn-lt"/>
              </a:rPr>
              <a:t>Среди женщин в возрасте 15–49 лет, у которых последняя менструация была в течение последнего года и которые находились дома во время менструации, процент тех, кто смог помыться и переодеться в уединении и кто использовал соответствующие материалы во время последней менструации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64771"/>
            <a:ext cx="8101693" cy="5362243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" sz="2800" b="1" i="0" dirty="0">
                <a:solidFill>
                  <a:schemeClr val="accent5"/>
                </a:solidFill>
              </a:rPr>
              <a:t>&gt; 99% </a:t>
            </a:r>
            <a:r>
              <a:rPr lang="ru" sz="2800" i="0" dirty="0"/>
              <a:t>населения имеют доступ к </a:t>
            </a:r>
            <a:r>
              <a:rPr lang="ru" sz="2800" b="1" i="0" dirty="0">
                <a:solidFill>
                  <a:schemeClr val="accent5"/>
                </a:solidFill>
              </a:rPr>
              <a:t>электричеству </a:t>
            </a:r>
            <a:r>
              <a:rPr lang="ru" sz="2800" i="0" dirty="0"/>
              <a:t>.</a:t>
            </a:r>
            <a:endParaRPr lang="en-US" sz="28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" sz="2800" b="1" i="0" dirty="0">
                <a:solidFill>
                  <a:schemeClr val="accent5"/>
                </a:solidFill>
              </a:rPr>
              <a:t>97% </a:t>
            </a:r>
            <a:r>
              <a:rPr lang="ru" sz="2800" i="0" dirty="0"/>
              <a:t>рождениий</a:t>
            </a:r>
            <a:r>
              <a:rPr lang="ru" sz="2800" b="1" i="0" dirty="0">
                <a:solidFill>
                  <a:schemeClr val="accent5"/>
                </a:solidFill>
              </a:rPr>
              <a:t> </a:t>
            </a:r>
            <a:r>
              <a:rPr lang="ru" sz="2800" i="0" dirty="0"/>
              <a:t>детей в возрасте до 5 лет было </a:t>
            </a:r>
            <a:r>
              <a:rPr lang="ru" sz="2800" b="1" i="0" dirty="0">
                <a:solidFill>
                  <a:schemeClr val="accent5"/>
                </a:solidFill>
              </a:rPr>
              <a:t>зарегистрировано </a:t>
            </a:r>
            <a:r>
              <a:rPr lang="ru" sz="2800" i="0" dirty="0"/>
              <a:t>в органах гражданской власти.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" sz="2800" b="1" i="0" dirty="0">
                <a:solidFill>
                  <a:schemeClr val="accent5"/>
                </a:solidFill>
              </a:rPr>
              <a:t>93% </a:t>
            </a:r>
            <a:r>
              <a:rPr lang="ru" sz="2800" i="0" dirty="0"/>
              <a:t>населения имеют по крайней мере </a:t>
            </a:r>
            <a:r>
              <a:rPr lang="ru" sz="2800" b="1" i="0" dirty="0">
                <a:solidFill>
                  <a:schemeClr val="accent5"/>
                </a:solidFill>
              </a:rPr>
              <a:t>базовый уровень услуг питьевого водоснабжения</a:t>
            </a:r>
            <a:r>
              <a:rPr lang="ru" sz="2800" i="0" dirty="0"/>
              <a:t>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" sz="2800" b="1" i="0" dirty="0">
                <a:solidFill>
                  <a:schemeClr val="accent5"/>
                </a:solidFill>
              </a:rPr>
              <a:t>52% </a:t>
            </a:r>
            <a:r>
              <a:rPr lang="ru" sz="2800" i="0" dirty="0"/>
              <a:t>населения имели </a:t>
            </a:r>
            <a:r>
              <a:rPr lang="ru" sz="2800" b="1" i="0" dirty="0">
                <a:solidFill>
                  <a:schemeClr val="accent5"/>
                </a:solidFill>
              </a:rPr>
              <a:t>достаточное количество питьевой воды </a:t>
            </a:r>
            <a:r>
              <a:rPr lang="ru" sz="2800" i="0" dirty="0"/>
              <a:t>в течение последнего месяца.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" sz="2800" b="1" i="0" dirty="0">
                <a:solidFill>
                  <a:schemeClr val="accent5"/>
                </a:solidFill>
              </a:rPr>
              <a:t>97% </a:t>
            </a:r>
            <a:r>
              <a:rPr lang="ru" sz="2800" i="0" dirty="0"/>
              <a:t>населения имеют по крайней мере </a:t>
            </a:r>
            <a:r>
              <a:rPr lang="ru" sz="2800" b="1" i="0" dirty="0">
                <a:solidFill>
                  <a:schemeClr val="accent5"/>
                </a:solidFill>
              </a:rPr>
              <a:t>базовые санитарные услуги</a:t>
            </a:r>
            <a:r>
              <a:rPr lang="ru" sz="2800" i="0" dirty="0"/>
              <a:t>.</a:t>
            </a:r>
            <a:endParaRPr lang="en-US" sz="28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" sz="2800" b="1" i="0" dirty="0">
                <a:solidFill>
                  <a:schemeClr val="accent5"/>
                </a:solidFill>
              </a:rPr>
              <a:t>98% </a:t>
            </a:r>
            <a:r>
              <a:rPr lang="ru" sz="2800" i="0" dirty="0"/>
              <a:t>населения имеют </a:t>
            </a:r>
            <a:r>
              <a:rPr lang="ru" sz="2800" b="1" i="0" dirty="0">
                <a:solidFill>
                  <a:schemeClr val="accent5"/>
                </a:solidFill>
              </a:rPr>
              <a:t>надлежащую систему утилизации экскрементов домохозяйства</a:t>
            </a:r>
            <a:r>
              <a:rPr lang="ru" sz="2800" i="0" dirty="0"/>
              <a:t>.</a:t>
            </a:r>
            <a:endParaRPr lang="en-US" sz="28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" sz="2800" b="1" i="0" dirty="0">
                <a:solidFill>
                  <a:schemeClr val="accent5"/>
                </a:solidFill>
              </a:rPr>
              <a:t>79% </a:t>
            </a:r>
            <a:r>
              <a:rPr lang="ru" sz="2800" i="0" dirty="0"/>
              <a:t>населения имеют в жилище или участке </a:t>
            </a:r>
            <a:r>
              <a:rPr lang="ru" sz="2800" b="1" i="0" dirty="0">
                <a:solidFill>
                  <a:schemeClr val="accent5"/>
                </a:solidFill>
              </a:rPr>
              <a:t>приспособление для мытья рук с мылом и водой</a:t>
            </a:r>
            <a:r>
              <a:rPr lang="ru" sz="2800" i="0" dirty="0"/>
              <a:t>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800" i="0" dirty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8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Электричество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3"/>
            <a:ext cx="7886700" cy="419100"/>
          </a:xfrm>
        </p:spPr>
        <p:txBody>
          <a:bodyPr/>
          <a:lstStyle/>
          <a:p>
            <a:r>
              <a:rPr lang="ru" dirty="0">
                <a:latin typeface="+mn-lt"/>
              </a:rPr>
              <a:t>Процент населения домохозяйств, имеющих электричество: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396636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E0C8D1FE-B32A-9EA2-27B1-AA5919B6B991}"/>
              </a:ext>
            </a:extLst>
          </p:cNvPr>
          <p:cNvGrpSpPr/>
          <p:nvPr/>
        </p:nvGrpSpPr>
        <p:grpSpPr>
          <a:xfrm>
            <a:off x="7416756" y="67537"/>
            <a:ext cx="1579639" cy="1138758"/>
            <a:chOff x="7416756" y="67537"/>
            <a:chExt cx="1579639" cy="1138758"/>
          </a:xfrm>
        </p:grpSpPr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xmlns="" id="{7A644DFE-C421-A99B-7B75-FD6CDCA44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3479" y="67537"/>
              <a:ext cx="1246195" cy="737641"/>
            </a:xfrm>
            <a:prstGeom prst="rect">
              <a:avLst/>
            </a:prstGeom>
          </p:spPr>
        </p:pic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xmlns="" id="{93B1D627-FD56-C731-3B59-E65706059D41}"/>
                </a:ext>
              </a:extLst>
            </p:cNvPr>
            <p:cNvSpPr txBox="1">
              <a:spLocks/>
            </p:cNvSpPr>
            <p:nvPr/>
          </p:nvSpPr>
          <p:spPr>
            <a:xfrm>
              <a:off x="7416756" y="787195"/>
              <a:ext cx="1579639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" sz="1600" b="1" i="0">
                  <a:solidFill>
                    <a:srgbClr val="009DDA"/>
                  </a:solidFill>
                </a:rPr>
                <a:t>Индикатор 7.1.1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62" y="417035"/>
            <a:ext cx="8367742" cy="930275"/>
          </a:xfrm>
        </p:spPr>
        <p:txBody>
          <a:bodyPr>
            <a:noAutofit/>
          </a:bodyPr>
          <a:lstStyle/>
          <a:p>
            <a:r>
              <a:rPr lang="ru" dirty="0"/>
              <a:t>Преимущественное Использование Экологически Чистых Видов Топлива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и Технологий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694495"/>
            <a:ext cx="7886700" cy="419100"/>
          </a:xfrm>
        </p:spPr>
        <p:txBody>
          <a:bodyPr>
            <a:normAutofit fontScale="85000" lnSpcReduction="10000"/>
          </a:bodyPr>
          <a:lstStyle/>
          <a:p>
            <a:r>
              <a:rPr lang="ru" dirty="0">
                <a:latin typeface="+mn-lt"/>
              </a:rPr>
              <a:t>Процент населения домохозяйств, использующего чистые виды топлива и технологии для</a:t>
            </a:r>
            <a:r>
              <a:rPr lang="ru" dirty="0"/>
              <a:t>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4708317"/>
              </p:ext>
            </p:extLst>
          </p:nvPr>
        </p:nvGraphicFramePr>
        <p:xfrm>
          <a:off x="628649" y="1904999"/>
          <a:ext cx="7886699" cy="4760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C02BD444-87A5-C330-4CDE-1949CFA4CD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62EFB6F3-B375-E9C0-F3B2-9A55D5AD34B7}"/>
              </a:ext>
            </a:extLst>
          </p:cNvPr>
          <p:cNvSpPr txBox="1">
            <a:spLocks/>
          </p:cNvSpPr>
          <p:nvPr/>
        </p:nvSpPr>
        <p:spPr>
          <a:xfrm>
            <a:off x="7416756" y="7915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sz="1600" b="1" i="0">
                <a:solidFill>
                  <a:srgbClr val="009DDA"/>
                </a:solidFill>
              </a:rPr>
              <a:t>Индикатор 7.1.2</a:t>
            </a:r>
          </a:p>
        </p:txBody>
      </p:sp>
    </p:spTree>
    <p:extLst>
      <p:ext uri="{BB962C8B-B14F-4D97-AF65-F5344CB8AC3E}">
        <p14:creationId xmlns:p14="http://schemas.microsoft.com/office/powerpoint/2010/main" val="901538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65126"/>
            <a:ext cx="8258497" cy="930275"/>
          </a:xfrm>
        </p:spPr>
        <p:txBody>
          <a:bodyPr>
            <a:noAutofit/>
          </a:bodyPr>
          <a:lstStyle/>
          <a:p>
            <a:r>
              <a:rPr lang="ru" dirty="0"/>
              <a:t>Домохозяйства с Информационно-коммуникационными Технологиями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5900"/>
            <a:ext cx="7886700" cy="419100"/>
          </a:xfrm>
        </p:spPr>
        <p:txBody>
          <a:bodyPr/>
          <a:lstStyle/>
          <a:p>
            <a:r>
              <a:rPr lang="ru" dirty="0">
                <a:latin typeface="+mn-lt"/>
              </a:rPr>
              <a:t>Процент домохозяйств владющих</a:t>
            </a:r>
            <a:r>
              <a:rPr lang="ru" dirty="0"/>
              <a:t>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0223706"/>
              </p:ext>
            </p:extLst>
          </p:nvPr>
        </p:nvGraphicFramePr>
        <p:xfrm>
          <a:off x="814546" y="1905000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515351" cy="930275"/>
          </a:xfrm>
        </p:spPr>
        <p:txBody>
          <a:bodyPr>
            <a:noAutofit/>
          </a:bodyPr>
          <a:lstStyle/>
          <a:p>
            <a:r>
              <a:rPr lang="ru" dirty="0"/>
              <a:t>Домохозяйства, Имеющие Транспортное Средство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5900"/>
            <a:ext cx="7886700" cy="419100"/>
          </a:xfrm>
        </p:spPr>
        <p:txBody>
          <a:bodyPr/>
          <a:lstStyle/>
          <a:p>
            <a:r>
              <a:rPr lang="ru" dirty="0">
                <a:latin typeface="+mn-lt"/>
              </a:rPr>
              <a:t>Процент домохозяйств имеющих следующие средства: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017754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01893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B12F83-9C5C-9EE5-6583-B1FE95837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418306"/>
            <a:ext cx="7886700" cy="700087"/>
          </a:xfrm>
        </p:spPr>
        <p:txBody>
          <a:bodyPr>
            <a:normAutofit/>
          </a:bodyPr>
          <a:lstStyle/>
          <a:p>
            <a:r>
              <a:rPr lang="ru" sz="4000" dirty="0"/>
              <a:t>Индекс Благосостояния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60752A-9B01-8FBB-7885-654F5F674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381125"/>
            <a:ext cx="7886700" cy="4708525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2800" i="0" dirty="0">
                <a:solidFill>
                  <a:schemeClr val="tx1"/>
                </a:solidFill>
              </a:rPr>
              <a:t>Благосостояние определяется путем оценки домохозяйств на основе набора характеристик, включая доступ к электричеству и владение различными потребительскими товарами.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2800" i="0" dirty="0">
                <a:solidFill>
                  <a:schemeClr val="tx1"/>
                </a:solidFill>
              </a:rPr>
              <a:t>Затем домохозяйства ранжируются от самого низкого до самого высокого балла.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2800" i="0" dirty="0">
                <a:solidFill>
                  <a:schemeClr val="tx1"/>
                </a:solidFill>
              </a:rPr>
              <a:t>Затем список делится на 5 равных частей (или квинтилей), каждая из которых представляет 20% населения.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2800" i="0" dirty="0">
                <a:solidFill>
                  <a:schemeClr val="tx1"/>
                </a:solidFill>
              </a:rPr>
              <a:t>Люди, входящие в высший квинтиль (верхние 20%), возможно, и не являются «богатыми», но их социально-экономический статус выше, чем у 80% населения.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1273125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B12F83-9C5C-9EE5-6583-B1FE95837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418306"/>
            <a:ext cx="7886700" cy="700087"/>
          </a:xfrm>
        </p:spPr>
        <p:txBody>
          <a:bodyPr>
            <a:normAutofit/>
          </a:bodyPr>
          <a:lstStyle/>
          <a:p>
            <a:r>
              <a:rPr lang="ru" sz="4000" dirty="0"/>
              <a:t>Индекс Благосостояния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60752A-9B01-8FBB-7885-654F5F674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1021" y="3919378"/>
            <a:ext cx="8034339" cy="181927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30000"/>
              </a:lnSpc>
            </a:pPr>
            <a:r>
              <a:rPr lang="ru" sz="2800" b="1" i="0" dirty="0">
                <a:solidFill>
                  <a:schemeClr val="accent5"/>
                </a:solidFill>
              </a:rPr>
              <a:t>В ГБАО (36%) </a:t>
            </a:r>
            <a:r>
              <a:rPr lang="ru" sz="2800" i="0" dirty="0">
                <a:solidFill>
                  <a:schemeClr val="tx1"/>
                </a:solidFill>
              </a:rPr>
              <a:t>самая высокая доля домохозяйств приходится на </a:t>
            </a:r>
            <a:r>
              <a:rPr lang="ru" sz="2800" b="1" i="0" dirty="0">
                <a:solidFill>
                  <a:schemeClr val="accent5"/>
                </a:solidFill>
              </a:rPr>
              <a:t>беднейший квинтиль </a:t>
            </a:r>
            <a:r>
              <a:rPr lang="ru" sz="2800" i="0" dirty="0">
                <a:solidFill>
                  <a:schemeClr val="tx1"/>
                </a:solidFill>
              </a:rPr>
              <a:t>, в то время как </a:t>
            </a:r>
            <a:r>
              <a:rPr lang="ru" sz="2800" b="1" i="0" dirty="0">
                <a:solidFill>
                  <a:schemeClr val="accent5"/>
                </a:solidFill>
              </a:rPr>
              <a:t>в Душанбе (91%) </a:t>
            </a:r>
            <a:r>
              <a:rPr lang="ru" sz="2800" i="0" dirty="0">
                <a:solidFill>
                  <a:schemeClr val="tx1"/>
                </a:solidFill>
              </a:rPr>
              <a:t>самая высокая доля домохозяйств в самом </a:t>
            </a:r>
            <a:r>
              <a:rPr lang="ru" sz="2800" b="1" i="0" dirty="0">
                <a:solidFill>
                  <a:schemeClr val="accent5"/>
                </a:solidFill>
              </a:rPr>
              <a:t>богатом квинтиле</a:t>
            </a:r>
            <a:r>
              <a:rPr lang="ru" sz="2800" i="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xmlns="" id="{1A10FEBB-B99F-D7EE-7F62-C9CD013AF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947863"/>
              </p:ext>
            </p:extLst>
          </p:nvPr>
        </p:nvGraphicFramePr>
        <p:xfrm>
          <a:off x="518617" y="1284922"/>
          <a:ext cx="7991971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3643">
                  <a:extLst>
                    <a:ext uri="{9D8B030D-6E8A-4147-A177-3AD203B41FA5}">
                      <a16:colId xmlns:a16="http://schemas.microsoft.com/office/drawing/2014/main" xmlns="" val="1450762116"/>
                    </a:ext>
                  </a:extLst>
                </a:gridCol>
                <a:gridCol w="1324056">
                  <a:extLst>
                    <a:ext uri="{9D8B030D-6E8A-4147-A177-3AD203B41FA5}">
                      <a16:colId xmlns:a16="http://schemas.microsoft.com/office/drawing/2014/main" xmlns="" val="1592744898"/>
                    </a:ext>
                  </a:extLst>
                </a:gridCol>
                <a:gridCol w="1128760">
                  <a:extLst>
                    <a:ext uri="{9D8B030D-6E8A-4147-A177-3AD203B41FA5}">
                      <a16:colId xmlns:a16="http://schemas.microsoft.com/office/drawing/2014/main" xmlns="" val="342185123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xmlns="" val="568046940"/>
                    </a:ext>
                  </a:extLst>
                </a:gridCol>
                <a:gridCol w="1201841">
                  <a:extLst>
                    <a:ext uri="{9D8B030D-6E8A-4147-A177-3AD203B41FA5}">
                      <a16:colId xmlns:a16="http://schemas.microsoft.com/office/drawing/2014/main" xmlns="" val="368392426"/>
                    </a:ext>
                  </a:extLst>
                </a:gridCol>
                <a:gridCol w="1588335">
                  <a:extLst>
                    <a:ext uri="{9D8B030D-6E8A-4147-A177-3AD203B41FA5}">
                      <a16:colId xmlns:a16="http://schemas.microsoft.com/office/drawing/2014/main" xmlns="" val="32938249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80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4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Низший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4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2- </a:t>
                      </a:r>
                      <a:r>
                        <a:rPr lang="ru" sz="2400" baseline="300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й</a:t>
                      </a:r>
                      <a:endParaRPr lang="en-US" sz="24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4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Средний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4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4 </a:t>
                      </a:r>
                      <a:r>
                        <a:rPr lang="ru" sz="2400" baseline="300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-й</a:t>
                      </a:r>
                      <a:r>
                        <a:rPr lang="ru" sz="24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" sz="24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Высший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02787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" sz="28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Город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6%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6%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8%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15%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65%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6006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" sz="2800" dirty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Село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25%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 dirty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25%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24%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22%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" sz="2800" dirty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4%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54753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632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591050" cy="356235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/>
              <a:t>Характеристики жилья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>
                <a:solidFill>
                  <a:schemeClr val="accent5"/>
                </a:solidFill>
              </a:rPr>
              <a:t>Население домохозяйства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/>
              <a:t>Вода, санитария и гигиена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52515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2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4A6EF525-11D4-C8D5-0B43-D9FEE7BCDB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8443413"/>
      </p:ext>
    </p:extLst>
  </p:cSld>
  <p:clrMapOvr>
    <a:masterClrMapping/>
  </p:clrMapOvr>
</p:sld>
</file>

<file path=ppt/theme/theme1.xml><?xml version="1.0" encoding="utf-8"?>
<a:theme xmlns:a="http://schemas.openxmlformats.org/drawingml/2006/main" name="3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DHS-8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VMX3MACP777Z-1177381151-48780</_dlc_DocId>
    <_dlc_DocIdUrl xmlns="d16efad5-0601-4cf0-b7c2-89968258c777">
      <Url>https://icfonline.sharepoint.com/sites/ihd-dhs/Dissemination/_layouts/15/DocIdRedir.aspx?ID=VMX3MACP777Z-1177381151-48780</Url>
      <Description>VMX3MACP777Z-1177381151-48780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81C7030-33B1-4FBC-B779-F61273B90007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83c4e5ee-5eea-4e8c-8b50-726738bccb6e"/>
    <ds:schemaRef ds:uri="d16efad5-0601-4cf0-b7c2-89968258c777"/>
    <ds:schemaRef ds:uri="fa6a9aea-fb0f-4ddd-aff8-712634b7d5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</TotalTime>
  <Words>1180</Words>
  <Application>Microsoft Office PowerPoint</Application>
  <PresentationFormat>Экран (4:3)</PresentationFormat>
  <Paragraphs>207</Paragraphs>
  <Slides>27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Source Sans Pro</vt:lpstr>
      <vt:lpstr>Source Sans Pro SemiBold</vt:lpstr>
      <vt:lpstr>Times New Roman</vt:lpstr>
      <vt:lpstr>3_Custom Design</vt:lpstr>
      <vt:lpstr>2_Custom Design</vt:lpstr>
      <vt:lpstr>1_Custom Design</vt:lpstr>
      <vt:lpstr>Презентация PowerPoint</vt:lpstr>
      <vt:lpstr>Презентация PowerPoint</vt:lpstr>
      <vt:lpstr>Электричество по Месту Жительства</vt:lpstr>
      <vt:lpstr>Преимущественное Использование Экологически Чистых Видов Топлива  и Технологий по Месту Жительства</vt:lpstr>
      <vt:lpstr>Домохозяйства с Информационно-коммуникационными Технологиями по Месту Жительства</vt:lpstr>
      <vt:lpstr>Домохозяйства, Имеющие Транспортное Средство по Месту Жительства</vt:lpstr>
      <vt:lpstr>Индекс Благосостояния</vt:lpstr>
      <vt:lpstr>Индекс Благосостояния</vt:lpstr>
      <vt:lpstr>Презентация PowerPoint</vt:lpstr>
      <vt:lpstr>Презентация PowerPoint</vt:lpstr>
      <vt:lpstr>Сиротство по Месту Жительства</vt:lpstr>
      <vt:lpstr>Презентация PowerPoint</vt:lpstr>
      <vt:lpstr>Презентация PowerPoint</vt:lpstr>
      <vt:lpstr>Чистый Коэффициент Посещаемости Школы по Месту Жительства</vt:lpstr>
      <vt:lpstr>Индекс Гендерного Паритета:  Чистый Коэффициент Посещаемости</vt:lpstr>
      <vt:lpstr>Участие в Организованном  Обучении по Полу</vt:lpstr>
      <vt:lpstr>Презентация PowerPoint</vt:lpstr>
      <vt:lpstr>Питьевая Вода  по Месту Жительства</vt:lpstr>
      <vt:lpstr>Базовая Услуга Питьевого  Водоснабжения по Региону</vt:lpstr>
      <vt:lpstr>Человек, Приносящий Питьевую Воду</vt:lpstr>
      <vt:lpstr>Наличие Достаточного Количества  Питьевой Воды по Месту Жительства</vt:lpstr>
      <vt:lpstr>Лестница Санитарных Услуг  по Месту Жительства</vt:lpstr>
      <vt:lpstr>Надлежащее Управление  Домашними Экскрементами</vt:lpstr>
      <vt:lpstr>Надлежащее Управление  Экскрементами Домохозяйства по Благосостоянию</vt:lpstr>
      <vt:lpstr>Наличие Приспособления для Мытья Рук по Месту Жительства</vt:lpstr>
      <vt:lpstr>Менструальная Гигиена по Месту Жительства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35</cp:revision>
  <dcterms:created xsi:type="dcterms:W3CDTF">2022-12-05T19:39:34Z</dcterms:created>
  <dcterms:modified xsi:type="dcterms:W3CDTF">2024-11-21T06:43:10Z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72a7d66a-e236-49e8-9f63-596ec5603614</vt:lpwstr>
  </property>
</Properties>
</file>