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changesInfos/changesInfo1.xml" ContentType="application/vnd.ms-powerpoint.changesinfo+xml"/>
  <Override PartName="/ppt/authors.xml" ContentType="application/vnd.ms-powerpoint.author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5"/>
    <p:sldMasterId id="2147483687" r:id="rId6"/>
  </p:sldMasterIdLst>
  <p:notesMasterIdLst>
    <p:notesMasterId r:id="rId20"/>
  </p:notesMasterIdLst>
  <p:handoutMasterIdLst>
    <p:handoutMasterId r:id="rId21"/>
  </p:handoutMasterIdLst>
  <p:sldIdLst>
    <p:sldId id="256" r:id="rId7"/>
    <p:sldId id="260" r:id="rId8"/>
    <p:sldId id="262" r:id="rId9"/>
    <p:sldId id="302" r:id="rId10"/>
    <p:sldId id="303" r:id="rId11"/>
    <p:sldId id="304" r:id="rId12"/>
    <p:sldId id="292" r:id="rId13"/>
    <p:sldId id="305" r:id="rId14"/>
    <p:sldId id="306" r:id="rId15"/>
    <p:sldId id="301" r:id="rId16"/>
    <p:sldId id="308" r:id="rId17"/>
    <p:sldId id="296" r:id="rId18"/>
    <p:sldId id="289" r:id="rId19"/>
  </p:sldIdLst>
  <p:sldSz cx="9144000" cy="6858000" type="screen4x3"/>
  <p:notesSz cx="6858000" cy="9144000"/>
  <p:defaultTextStyle>
    <a:defPPr>
      <a:defRPr lang="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0CC930-61B1-4169-B124-560FBC104BBA}" v="11" dt="2024-11-18T09:37:10.9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91159" autoAdjust="0"/>
  </p:normalViewPr>
  <p:slideViewPr>
    <p:cSldViewPr snapToGrid="0">
      <p:cViewPr varScale="1">
        <p:scale>
          <a:sx n="106" d="100"/>
          <a:sy n="106" d="100"/>
        </p:scale>
        <p:origin x="169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menov, Gulnara" userId="468b2765-e792-45d4-ab5d-12398eac9854" providerId="ADAL" clId="{950CC930-61B1-4169-B124-560FBC104BBA}"/>
    <pc:docChg chg="modSld">
      <pc:chgData name="Semenov, Gulnara" userId="468b2765-e792-45d4-ab5d-12398eac9854" providerId="ADAL" clId="{950CC930-61B1-4169-B124-560FBC104BBA}" dt="2024-11-18T09:35:45.474" v="17" actId="20577"/>
      <pc:docMkLst>
        <pc:docMk/>
      </pc:docMkLst>
      <pc:sldChg chg="modNotesTx">
        <pc:chgData name="Semenov, Gulnara" userId="468b2765-e792-45d4-ab5d-12398eac9854" providerId="ADAL" clId="{950CC930-61B1-4169-B124-560FBC104BBA}" dt="2024-11-18T09:35:45.474" v="17" actId="20577"/>
        <pc:sldMkLst>
          <pc:docMk/>
          <pc:sldMk cId="1808293537" sldId="303"/>
        </pc:sldMkLst>
      </pc:sldChg>
    </pc:docChg>
  </pc:docChgLst>
  <pc:docChgLst>
    <pc:chgData name="Semenov, Gulnara" userId="468b2765-e792-45d4-ab5d-12398eac9854" providerId="ADAL" clId="{1A8AA3CA-26F0-48AE-A5A6-8EE90907C73D}"/>
    <pc:docChg chg="undo custSel modSld">
      <pc:chgData name="Semenov, Gulnara" userId="468b2765-e792-45d4-ab5d-12398eac9854" providerId="ADAL" clId="{1A8AA3CA-26F0-48AE-A5A6-8EE90907C73D}" dt="2024-11-01T18:18:07.305" v="181" actId="20577"/>
      <pc:docMkLst>
        <pc:docMk/>
      </pc:docMkLst>
      <pc:sldChg chg="modSp mod">
        <pc:chgData name="Semenov, Gulnara" userId="468b2765-e792-45d4-ab5d-12398eac9854" providerId="ADAL" clId="{1A8AA3CA-26F0-48AE-A5A6-8EE90907C73D}" dt="2024-11-01T17:35:42.729" v="1" actId="6549"/>
        <pc:sldMkLst>
          <pc:docMk/>
          <pc:sldMk cId="109857222" sldId="256"/>
        </pc:sldMkLst>
        <pc:spChg chg="mod">
          <ac:chgData name="Semenov, Gulnara" userId="468b2765-e792-45d4-ab5d-12398eac9854" providerId="ADAL" clId="{1A8AA3CA-26F0-48AE-A5A6-8EE90907C73D}" dt="2024-11-01T17:35:42.729" v="1" actId="6549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Semenov, Gulnara" userId="468b2765-e792-45d4-ab5d-12398eac9854" providerId="ADAL" clId="{1A8AA3CA-26F0-48AE-A5A6-8EE90907C73D}" dt="2024-11-01T17:40:12.906" v="65" actId="27636"/>
        <pc:sldMkLst>
          <pc:docMk/>
          <pc:sldMk cId="2163988523" sldId="260"/>
        </pc:sldMkLst>
        <pc:spChg chg="mod">
          <ac:chgData name="Semenov, Gulnara" userId="468b2765-e792-45d4-ab5d-12398eac9854" providerId="ADAL" clId="{1A8AA3CA-26F0-48AE-A5A6-8EE90907C73D}" dt="2024-11-01T17:40:12.906" v="65" actId="2763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Semenov, Gulnara" userId="468b2765-e792-45d4-ab5d-12398eac9854" providerId="ADAL" clId="{1A8AA3CA-26F0-48AE-A5A6-8EE90907C73D}" dt="2024-11-01T17:36:04.353" v="10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 modNotesTx">
        <pc:chgData name="Semenov, Gulnara" userId="468b2765-e792-45d4-ab5d-12398eac9854" providerId="ADAL" clId="{1A8AA3CA-26F0-48AE-A5A6-8EE90907C73D}" dt="2024-11-01T17:49:50.026" v="104" actId="27918"/>
        <pc:sldMkLst>
          <pc:docMk/>
          <pc:sldMk cId="1428788921" sldId="262"/>
        </pc:sldMkLst>
        <pc:spChg chg="mod">
          <ac:chgData name="Semenov, Gulnara" userId="468b2765-e792-45d4-ab5d-12398eac9854" providerId="ADAL" clId="{1A8AA3CA-26F0-48AE-A5A6-8EE90907C73D}" dt="2024-11-01T17:40:20.692" v="69" actId="20577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Semenov, Gulnara" userId="468b2765-e792-45d4-ab5d-12398eac9854" providerId="ADAL" clId="{1A8AA3CA-26F0-48AE-A5A6-8EE90907C73D}" dt="2024-11-01T17:37:13.522" v="16" actId="2711"/>
          <ac:spMkLst>
            <pc:docMk/>
            <pc:sldMk cId="1428788921" sldId="262"/>
            <ac:spMk id="3" creationId="{E4FD1E92-5DBC-B105-F246-2355E4FF9A74}"/>
          </ac:spMkLst>
        </pc:spChg>
        <pc:graphicFrameChg chg="mod">
          <ac:chgData name="Semenov, Gulnara" userId="468b2765-e792-45d4-ab5d-12398eac9854" providerId="ADAL" clId="{1A8AA3CA-26F0-48AE-A5A6-8EE90907C73D}" dt="2024-11-01T17:49:42.760" v="102" actId="1076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modSp mod">
        <pc:chgData name="Semenov, Gulnara" userId="468b2765-e792-45d4-ab5d-12398eac9854" providerId="ADAL" clId="{1A8AA3CA-26F0-48AE-A5A6-8EE90907C73D}" dt="2024-11-01T18:18:07.305" v="181" actId="20577"/>
        <pc:sldMkLst>
          <pc:docMk/>
          <pc:sldMk cId="3475639167" sldId="289"/>
        </pc:sldMkLst>
        <pc:spChg chg="mod">
          <ac:chgData name="Semenov, Gulnara" userId="468b2765-e792-45d4-ab5d-12398eac9854" providerId="ADAL" clId="{1A8AA3CA-26F0-48AE-A5A6-8EE90907C73D}" dt="2024-11-01T18:18:07.305" v="181" actId="20577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Semenov, Gulnara" userId="468b2765-e792-45d4-ab5d-12398eac9854" providerId="ADAL" clId="{1A8AA3CA-26F0-48AE-A5A6-8EE90907C73D}" dt="2024-11-01T17:39:52.441" v="60" actId="6549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Semenov, Gulnara" userId="468b2765-e792-45d4-ab5d-12398eac9854" providerId="ADAL" clId="{1A8AA3CA-26F0-48AE-A5A6-8EE90907C73D}" dt="2024-11-01T18:05:36.582" v="153" actId="6549"/>
        <pc:sldMkLst>
          <pc:docMk/>
          <pc:sldMk cId="4205298638" sldId="292"/>
        </pc:sldMkLst>
        <pc:spChg chg="mod">
          <ac:chgData name="Semenov, Gulnara" userId="468b2765-e792-45d4-ab5d-12398eac9854" providerId="ADAL" clId="{1A8AA3CA-26F0-48AE-A5A6-8EE90907C73D}" dt="2024-11-01T18:05:36.582" v="153" actId="6549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Semenov, Gulnara" userId="468b2765-e792-45d4-ab5d-12398eac9854" providerId="ADAL" clId="{1A8AA3CA-26F0-48AE-A5A6-8EE90907C73D}" dt="2024-11-01T17:38:09.739" v="34" actId="27636"/>
          <ac:spMkLst>
            <pc:docMk/>
            <pc:sldMk cId="4205298638" sldId="292"/>
            <ac:spMk id="3" creationId="{E4FD1E92-5DBC-B105-F246-2355E4FF9A74}"/>
          </ac:spMkLst>
        </pc:spChg>
        <pc:spChg chg="mod">
          <ac:chgData name="Semenov, Gulnara" userId="468b2765-e792-45d4-ab5d-12398eac9854" providerId="ADAL" clId="{1A8AA3CA-26F0-48AE-A5A6-8EE90907C73D}" dt="2024-11-01T17:58:11.693" v="142" actId="6549"/>
          <ac:spMkLst>
            <pc:docMk/>
            <pc:sldMk cId="4205298638" sldId="292"/>
            <ac:spMk id="5" creationId="{82A941A7-6446-2C70-8D36-1075DD0FEB78}"/>
          </ac:spMkLst>
        </pc:spChg>
        <pc:spChg chg="mod">
          <ac:chgData name="Semenov, Gulnara" userId="468b2765-e792-45d4-ab5d-12398eac9854" providerId="ADAL" clId="{1A8AA3CA-26F0-48AE-A5A6-8EE90907C73D}" dt="2024-11-01T17:38:39.815" v="49" actId="6549"/>
          <ac:spMkLst>
            <pc:docMk/>
            <pc:sldMk cId="4205298638" sldId="292"/>
            <ac:spMk id="8" creationId="{D986E9CF-8F77-E2F4-A324-56AA80B318A2}"/>
          </ac:spMkLst>
        </pc:spChg>
      </pc:sldChg>
      <pc:sldChg chg="modSp mod">
        <pc:chgData name="Semenov, Gulnara" userId="468b2765-e792-45d4-ab5d-12398eac9854" providerId="ADAL" clId="{1A8AA3CA-26F0-48AE-A5A6-8EE90907C73D}" dt="2024-11-01T18:17:46.112" v="179" actId="27918"/>
        <pc:sldMkLst>
          <pc:docMk/>
          <pc:sldMk cId="476875324" sldId="296"/>
        </pc:sldMkLst>
        <pc:spChg chg="mod">
          <ac:chgData name="Semenov, Gulnara" userId="468b2765-e792-45d4-ab5d-12398eac9854" providerId="ADAL" clId="{1A8AA3CA-26F0-48AE-A5A6-8EE90907C73D}" dt="2024-11-01T17:39:21.454" v="59" actId="27636"/>
          <ac:spMkLst>
            <pc:docMk/>
            <pc:sldMk cId="476875324" sldId="296"/>
            <ac:spMk id="3" creationId="{E4FD1E92-5DBC-B105-F246-2355E4FF9A74}"/>
          </ac:spMkLst>
        </pc:spChg>
      </pc:sldChg>
      <pc:sldChg chg="modSp mod">
        <pc:chgData name="Semenov, Gulnara" userId="468b2765-e792-45d4-ab5d-12398eac9854" providerId="ADAL" clId="{1A8AA3CA-26F0-48AE-A5A6-8EE90907C73D}" dt="2024-11-01T18:07:36.512" v="161" actId="27918"/>
        <pc:sldMkLst>
          <pc:docMk/>
          <pc:sldMk cId="545205739" sldId="301"/>
        </pc:sldMkLst>
        <pc:spChg chg="mod">
          <ac:chgData name="Semenov, Gulnara" userId="468b2765-e792-45d4-ab5d-12398eac9854" providerId="ADAL" clId="{1A8AA3CA-26F0-48AE-A5A6-8EE90907C73D}" dt="2024-11-01T17:39:08.216" v="55" actId="2711"/>
          <ac:spMkLst>
            <pc:docMk/>
            <pc:sldMk cId="545205739" sldId="301"/>
            <ac:spMk id="3" creationId="{E4FD1E92-5DBC-B105-F246-2355E4FF9A74}"/>
          </ac:spMkLst>
        </pc:spChg>
      </pc:sldChg>
      <pc:sldChg chg="modSp mod">
        <pc:chgData name="Semenov, Gulnara" userId="468b2765-e792-45d4-ab5d-12398eac9854" providerId="ADAL" clId="{1A8AA3CA-26F0-48AE-A5A6-8EE90907C73D}" dt="2024-11-01T17:40:12.863" v="62" actId="27636"/>
        <pc:sldMkLst>
          <pc:docMk/>
          <pc:sldMk cId="1736530004" sldId="302"/>
        </pc:sldMkLst>
        <pc:spChg chg="mod">
          <ac:chgData name="Semenov, Gulnara" userId="468b2765-e792-45d4-ab5d-12398eac9854" providerId="ADAL" clId="{1A8AA3CA-26F0-48AE-A5A6-8EE90907C73D}" dt="2024-11-01T17:40:12.863" v="62" actId="27636"/>
          <ac:spMkLst>
            <pc:docMk/>
            <pc:sldMk cId="1736530004" sldId="302"/>
            <ac:spMk id="3" creationId="{7F10B6DC-6AF4-BFD9-E1D5-B98AA266289F}"/>
          </ac:spMkLst>
        </pc:spChg>
        <pc:spChg chg="mod">
          <ac:chgData name="Semenov, Gulnara" userId="468b2765-e792-45d4-ab5d-12398eac9854" providerId="ADAL" clId="{1A8AA3CA-26F0-48AE-A5A6-8EE90907C73D}" dt="2024-11-01T17:36:18.823" v="11"/>
          <ac:spMkLst>
            <pc:docMk/>
            <pc:sldMk cId="1736530004" sldId="302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1A8AA3CA-26F0-48AE-A5A6-8EE90907C73D}" dt="2024-11-01T17:55:58.464" v="121"/>
        <pc:sldMkLst>
          <pc:docMk/>
          <pc:sldMk cId="1808293537" sldId="303"/>
        </pc:sldMkLst>
        <pc:spChg chg="mod">
          <ac:chgData name="Semenov, Gulnara" userId="468b2765-e792-45d4-ab5d-12398eac9854" providerId="ADAL" clId="{1A8AA3CA-26F0-48AE-A5A6-8EE90907C73D}" dt="2024-11-01T17:55:58.464" v="121"/>
          <ac:spMkLst>
            <pc:docMk/>
            <pc:sldMk cId="1808293537" sldId="303"/>
            <ac:spMk id="2" creationId="{F6245169-1799-41CD-B28E-D2D20D16AD73}"/>
          </ac:spMkLst>
        </pc:spChg>
        <pc:spChg chg="mod">
          <ac:chgData name="Semenov, Gulnara" userId="468b2765-e792-45d4-ab5d-12398eac9854" providerId="ADAL" clId="{1A8AA3CA-26F0-48AE-A5A6-8EE90907C73D}" dt="2024-11-01T17:50:12.532" v="107" actId="20577"/>
          <ac:spMkLst>
            <pc:docMk/>
            <pc:sldMk cId="1808293537" sldId="303"/>
            <ac:spMk id="3" creationId="{E4FD1E92-5DBC-B105-F246-2355E4FF9A74}"/>
          </ac:spMkLst>
        </pc:spChg>
      </pc:sldChg>
      <pc:sldChg chg="modSp mod">
        <pc:chgData name="Semenov, Gulnara" userId="468b2765-e792-45d4-ab5d-12398eac9854" providerId="ADAL" clId="{1A8AA3CA-26F0-48AE-A5A6-8EE90907C73D}" dt="2024-11-01T17:56:59.146" v="131" actId="27918"/>
        <pc:sldMkLst>
          <pc:docMk/>
          <pc:sldMk cId="3610131762" sldId="304"/>
        </pc:sldMkLst>
        <pc:spChg chg="mod">
          <ac:chgData name="Semenov, Gulnara" userId="468b2765-e792-45d4-ab5d-12398eac9854" providerId="ADAL" clId="{1A8AA3CA-26F0-48AE-A5A6-8EE90907C73D}" dt="2024-11-01T17:56:34.955" v="126" actId="6549"/>
          <ac:spMkLst>
            <pc:docMk/>
            <pc:sldMk cId="3610131762" sldId="304"/>
            <ac:spMk id="3" creationId="{E4FD1E92-5DBC-B105-F246-2355E4FF9A74}"/>
          </ac:spMkLst>
        </pc:spChg>
      </pc:sldChg>
      <pc:sldChg chg="modSp mod">
        <pc:chgData name="Semenov, Gulnara" userId="468b2765-e792-45d4-ab5d-12398eac9854" providerId="ADAL" clId="{1A8AA3CA-26F0-48AE-A5A6-8EE90907C73D}" dt="2024-11-01T17:40:12.878" v="63" actId="27636"/>
        <pc:sldMkLst>
          <pc:docMk/>
          <pc:sldMk cId="759788885" sldId="305"/>
        </pc:sldMkLst>
        <pc:spChg chg="mod">
          <ac:chgData name="Semenov, Gulnara" userId="468b2765-e792-45d4-ab5d-12398eac9854" providerId="ADAL" clId="{1A8AA3CA-26F0-48AE-A5A6-8EE90907C73D}" dt="2024-11-01T17:40:12.878" v="63" actId="27636"/>
          <ac:spMkLst>
            <pc:docMk/>
            <pc:sldMk cId="759788885" sldId="305"/>
            <ac:spMk id="3" creationId="{7F10B6DC-6AF4-BFD9-E1D5-B98AA266289F}"/>
          </ac:spMkLst>
        </pc:spChg>
        <pc:spChg chg="mod">
          <ac:chgData name="Semenov, Gulnara" userId="468b2765-e792-45d4-ab5d-12398eac9854" providerId="ADAL" clId="{1A8AA3CA-26F0-48AE-A5A6-8EE90907C73D}" dt="2024-11-01T17:36:28.458" v="12"/>
          <ac:spMkLst>
            <pc:docMk/>
            <pc:sldMk cId="759788885" sldId="305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1A8AA3CA-26F0-48AE-A5A6-8EE90907C73D}" dt="2024-11-01T17:38:56.118" v="53" actId="27636"/>
        <pc:sldMkLst>
          <pc:docMk/>
          <pc:sldMk cId="2242843968" sldId="306"/>
        </pc:sldMkLst>
        <pc:spChg chg="mod">
          <ac:chgData name="Semenov, Gulnara" userId="468b2765-e792-45d4-ab5d-12398eac9854" providerId="ADAL" clId="{1A8AA3CA-26F0-48AE-A5A6-8EE90907C73D}" dt="2024-11-01T17:38:56.118" v="53" actId="27636"/>
          <ac:spMkLst>
            <pc:docMk/>
            <pc:sldMk cId="2242843968" sldId="306"/>
            <ac:spMk id="3" creationId="{E4FD1E92-5DBC-B105-F246-2355E4FF9A74}"/>
          </ac:spMkLst>
        </pc:spChg>
      </pc:sldChg>
      <pc:sldChg chg="modSp mod">
        <pc:chgData name="Semenov, Gulnara" userId="468b2765-e792-45d4-ab5d-12398eac9854" providerId="ADAL" clId="{1A8AA3CA-26F0-48AE-A5A6-8EE90907C73D}" dt="2024-11-01T17:40:12.892" v="64" actId="27636"/>
        <pc:sldMkLst>
          <pc:docMk/>
          <pc:sldMk cId="2223194050" sldId="308"/>
        </pc:sldMkLst>
        <pc:spChg chg="mod">
          <ac:chgData name="Semenov, Gulnara" userId="468b2765-e792-45d4-ab5d-12398eac9854" providerId="ADAL" clId="{1A8AA3CA-26F0-48AE-A5A6-8EE90907C73D}" dt="2024-11-01T17:40:12.892" v="64" actId="27636"/>
          <ac:spMkLst>
            <pc:docMk/>
            <pc:sldMk cId="2223194050" sldId="308"/>
            <ac:spMk id="3" creationId="{7F10B6DC-6AF4-BFD9-E1D5-B98AA266289F}"/>
          </ac:spMkLst>
        </pc:spChg>
        <pc:spChg chg="mod">
          <ac:chgData name="Semenov, Gulnara" userId="468b2765-e792-45d4-ab5d-12398eac9854" providerId="ADAL" clId="{1A8AA3CA-26F0-48AE-A5A6-8EE90907C73D}" dt="2024-11-01T17:36:38.260" v="13"/>
          <ac:spMkLst>
            <pc:docMk/>
            <pc:sldMk cId="2223194050" sldId="308"/>
            <ac:spMk id="9" creationId="{E690F70B-E368-D7F5-795E-B5139345EF71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6.5052339045854557E-2"/>
          <c:w val="0.99465162487760739"/>
          <c:h val="0.692694548129580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Слышали про АРВ для лечения ВИЧ</c:v>
                </c:pt>
                <c:pt idx="1">
                  <c:v>Знают что риск ПМР может быть снижен если мать принимает специальные лекарства</c:v>
                </c:pt>
                <c:pt idx="2">
                  <c:v>Слышали про ДКП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36</c:v>
                </c:pt>
                <c:pt idx="1">
                  <c:v>27</c:v>
                </c:pt>
                <c:pt idx="2">
                  <c:v>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-487904688"/>
        <c:axId val="-487913936"/>
      </c:barChart>
      <c:catAx>
        <c:axId val="-487904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487913936"/>
        <c:crosses val="autoZero"/>
        <c:auto val="1"/>
        <c:lblAlgn val="ctr"/>
        <c:lblOffset val="100"/>
        <c:noMultiLvlLbl val="0"/>
      </c:catAx>
      <c:valAx>
        <c:axId val="-487913936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-487904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571125591304299E-3"/>
          <c:y val="8.4533737123473493E-2"/>
          <c:w val="0.99465162487760739"/>
          <c:h val="0.569660375802677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Не думают что дети, живущие с ВИЧ должны иметь возможность посещать школу вместе с  ВИЧ-негативными детьми</c:v>
                </c:pt>
                <c:pt idx="1">
                  <c:v>Не будут покупать свежие овощи у продавца, который имеет ВИЧ</c:v>
                </c:pt>
                <c:pt idx="2">
                  <c:v>Имеют дискриминационное отношение к людям, живущим с ВИЧ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66</c:v>
                </c:pt>
                <c:pt idx="1">
                  <c:v>69</c:v>
                </c:pt>
                <c:pt idx="2">
                  <c:v>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-487911760"/>
        <c:axId val="-487910128"/>
      </c:barChart>
      <c:catAx>
        <c:axId val="-487911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487910128"/>
        <c:crosses val="autoZero"/>
        <c:auto val="1"/>
        <c:lblAlgn val="ctr"/>
        <c:lblOffset val="100"/>
        <c:noMultiLvlLbl val="0"/>
      </c:catAx>
      <c:valAx>
        <c:axId val="-487910128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-487911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571125591304299E-3"/>
          <c:y val="8.4533737123473493E-2"/>
          <c:w val="0.99465162487760739"/>
          <c:h val="0.759849463858677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ED97-47FD-80B3-ED5CE1B5E29C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D97-47FD-80B3-ED5CE1B5E29C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ED97-47FD-80B3-ED5CE1B5E29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Таджикистан</c:v>
                </c:pt>
                <c:pt idx="1">
                  <c:v>Город</c:v>
                </c:pt>
                <c:pt idx="2">
                  <c:v>Село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72</c:v>
                </c:pt>
                <c:pt idx="1">
                  <c:v>65</c:v>
                </c:pt>
                <c:pt idx="2">
                  <c:v>76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-487909584"/>
        <c:axId val="-487909040"/>
      </c:barChart>
      <c:catAx>
        <c:axId val="-487909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487909040"/>
        <c:crosses val="autoZero"/>
        <c:auto val="1"/>
        <c:lblAlgn val="ctr"/>
        <c:lblOffset val="100"/>
        <c:noMultiLvlLbl val="0"/>
      </c:catAx>
      <c:valAx>
        <c:axId val="-48790904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-487909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112494491620628E-3"/>
          <c:y val="9.7172696480895382E-2"/>
          <c:w val="0.99048875055083796"/>
          <c:h val="0.654833054042872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C125-434C-BB0B-730817B5ADE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Был секс в последние 12 месяцев с лицом кто и не был их мужем и не проживал с ними</c:v>
                </c:pt>
                <c:pt idx="1">
                  <c:v>Использовали презерватив во время последнего секса с партнером,  который не проживает с ними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</c:v>
                </c:pt>
                <c:pt idx="1">
                  <c:v>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-487906320"/>
        <c:axId val="-562438496"/>
      </c:barChart>
      <c:catAx>
        <c:axId val="-487906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562438496"/>
        <c:crosses val="autoZero"/>
        <c:auto val="1"/>
        <c:lblAlgn val="ctr"/>
        <c:lblOffset val="100"/>
        <c:noMultiLvlLbl val="0"/>
      </c:catAx>
      <c:valAx>
        <c:axId val="-562438496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-487906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5502166035473943E-2"/>
          <c:w val="0.95416666666666672"/>
          <c:h val="0.715877830150123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Когда-либо тестировались на ВИЧ и получили результаты</c:v>
                </c:pt>
                <c:pt idx="1">
                  <c:v>Тестировались на ВИЧ в течение последних 12 месяцев и получили результаты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48</c:v>
                </c:pt>
                <c:pt idx="1">
                  <c:v>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-562436320"/>
        <c:axId val="-407959872"/>
      </c:barChart>
      <c:catAx>
        <c:axId val="-562436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407959872"/>
        <c:crosses val="autoZero"/>
        <c:auto val="1"/>
        <c:lblAlgn val="ctr"/>
        <c:lblOffset val="100"/>
        <c:noMultiLvlLbl val="0"/>
      </c:catAx>
      <c:valAx>
        <c:axId val="-407959872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-562436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9228349678729244"/>
          <c:y val="2.162926921813519E-2"/>
          <c:w val="0.50771650321270756"/>
          <c:h val="0.9783707307818647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5623-4E28-9A2C-5AA9F1978DF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Все вышеуказанное</c:v>
                </c:pt>
                <c:pt idx="1">
                  <c:v>Человек не может заразиться ВИЧ путем разделения пищи с человеком, инфицированным ВИЧ</c:v>
                </c:pt>
                <c:pt idx="2">
                  <c:v>ВИЧ не передается через укусы комара</c:v>
                </c:pt>
                <c:pt idx="3">
                  <c:v>Здоровый на вид человек может иметь ВИЧ</c:v>
                </c:pt>
                <c:pt idx="4">
                  <c:v>Риск ВИЧ снижается, если иметь секс только с одним неинфицированным верным партнером, у которго нет других партнеров</c:v>
                </c:pt>
                <c:pt idx="5">
                  <c:v>Риск ВИЧ снижается при использовании презерватива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10</c:v>
                </c:pt>
                <c:pt idx="1">
                  <c:v>47</c:v>
                </c:pt>
                <c:pt idx="2">
                  <c:v>46</c:v>
                </c:pt>
                <c:pt idx="3">
                  <c:v>37</c:v>
                </c:pt>
                <c:pt idx="4">
                  <c:v>37</c:v>
                </c:pt>
                <c:pt idx="5">
                  <c:v>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322-4B7E-B274-23205EEF54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-407959328"/>
        <c:axId val="-407957152"/>
      </c:barChart>
      <c:catAx>
        <c:axId val="-4079593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407957152"/>
        <c:crosses val="autoZero"/>
        <c:auto val="1"/>
        <c:lblAlgn val="ctr"/>
        <c:lblOffset val="100"/>
        <c:noMultiLvlLbl val="0"/>
      </c:catAx>
      <c:valAx>
        <c:axId val="-407957152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-407959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0.22676</cdr:x>
      <cdr:y>0.5</cdr:y>
    </cdr:from>
    <cdr:to>
      <cdr:x>0.79613</cdr:x>
      <cdr:y>0.71508</cdr:y>
    </cdr:to>
    <cdr:grpSp>
      <cdr:nvGrpSpPr>
        <cdr:cNvPr id="4" name="Group 3">
          <a:extLst xmlns:a="http://schemas.openxmlformats.org/drawingml/2006/main">
            <a:ext uri="{FF2B5EF4-FFF2-40B4-BE49-F238E27FC236}">
              <a16:creationId xmlns:a16="http://schemas.microsoft.com/office/drawing/2014/main" xmlns="" id="{4204D856-427A-B3D8-CF13-4160E6E94330}"/>
            </a:ext>
          </a:extLst>
        </cdr:cNvPr>
        <cdr:cNvGrpSpPr/>
      </cdr:nvGrpSpPr>
      <cdr:grpSpPr>
        <a:xfrm xmlns:a="http://schemas.openxmlformats.org/drawingml/2006/main">
          <a:off x="1982160" y="2232145"/>
          <a:ext cx="4976994" cy="960179"/>
          <a:chOff x="1982177" y="2232155"/>
          <a:chExt cx="4976967" cy="960187"/>
        </a:xfrm>
      </cdr:grpSpPr>
      <cdr:sp macro="" textlink="">
        <cdr:nvSpPr>
          <cdr:cNvPr id="2" name="TextBox 8">
            <a:extLst xmlns:a="http://schemas.openxmlformats.org/drawingml/2006/main">
              <a:ext uri="{FF2B5EF4-FFF2-40B4-BE49-F238E27FC236}">
                <a16:creationId xmlns:a16="http://schemas.microsoft.com/office/drawing/2014/main" xmlns="" id="{8458E0F6-BBE5-BFD2-2C5C-A72AF0FE7113}"/>
              </a:ext>
            </a:extLst>
          </cdr:cNvPr>
          <cdr:cNvSpPr txBox="1"/>
        </cdr:nvSpPr>
        <cdr:spPr>
          <a:xfrm xmlns:a="http://schemas.openxmlformats.org/drawingml/2006/main">
            <a:off x="1982177" y="2789797"/>
            <a:ext cx="704343" cy="402545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vert="horz" wrap="square" lIns="91440" tIns="45720" rIns="91440" bIns="45720" rtlCol="0" anchor="ctr">
            <a:normAutofit/>
          </a:bodyPr>
          <a:lstStyle xmlns:a="http://schemas.openxmlformats.org/drawingml/2006/main"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l"/>
            <a:r>
              <a:rPr lang="ru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</a:t>
            </a:r>
          </a:p>
        </cdr:txBody>
      </cdr:sp>
      <cdr:sp macro="" textlink="">
        <cdr:nvSpPr>
          <cdr:cNvPr id="3" name="TextBox 8">
            <a:extLst xmlns:a="http://schemas.openxmlformats.org/drawingml/2006/main">
              <a:ext uri="{FF2B5EF4-FFF2-40B4-BE49-F238E27FC236}">
                <a16:creationId xmlns:a16="http://schemas.microsoft.com/office/drawing/2014/main" xmlns="" id="{25553433-8840-BD6E-529F-126B12F1A777}"/>
              </a:ext>
            </a:extLst>
          </cdr:cNvPr>
          <cdr:cNvSpPr txBox="1"/>
        </cdr:nvSpPr>
        <cdr:spPr>
          <a:xfrm xmlns:a="http://schemas.openxmlformats.org/drawingml/2006/main">
            <a:off x="6172086" y="2232155"/>
            <a:ext cx="787058" cy="402545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vert="horz" wrap="square" lIns="91440" tIns="45720" rIns="91440" bIns="45720" rtlCol="0" anchor="ctr">
            <a:normAutofit/>
          </a:bodyPr>
          <a:lstStyle xmlns:a="http://schemas.openxmlformats.org/drawingml/2006/main"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ctr"/>
            <a:r>
              <a:rPr lang="ru" sz="1800" b="1" dirty="0" smtClean="0">
                <a:latin typeface="Source Sans Pro" panose="020B0503030403020204" pitchFamily="34" charset="0"/>
                <a:ea typeface="Source Sans Pro" panose="020B0503030403020204" pitchFamily="34" charset="0"/>
              </a:rPr>
              <a:t>(     ) </a:t>
            </a:r>
            <a:endParaRPr lang="ru" sz="18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cdr:txBody>
      </cdr:sp>
    </cdr:grp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10AA9-7519-4FF2-AC3A-7F561B40DB09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0A8E72-B499-4951-BF63-5F76B52BD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799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Примечания: АРВ-препараты = антиретровирусные препараты, ПМР = передача вируса от матери ребенку, </a:t>
            </a:r>
            <a:r>
              <a:rPr lang="ru-RU" dirty="0"/>
              <a:t>ДКП</a:t>
            </a:r>
            <a:r>
              <a:rPr lang="ru" dirty="0"/>
              <a:t> = до контактная профилактика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761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Имеют дискриминационное отношение к людям, живущим с ВИЧ = Процент тех, кто не считает, что дети, живущие с ВИЧ, должны иметь возможность посещать школу вместе с детьми, которые не инфицированы ВИЧ, и/или не будут покупать свежие овощи у продавца, который инфицирован ВИЧ.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5958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Примечание: дискриминационное отношение = процент тех, кто не считает, что дети, живущие с ВИЧ, должны иметь возможность посещать школу вместе с детьми, которые не инфицированы ВИЧ, и/или не стали бы покупать свежие овощи у продавца, у которого есть ВИЧ.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263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170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xmlns="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b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#TajikistanDHS</a:t>
            </a:r>
          </a:p>
        </p:txBody>
      </p:sp>
    </p:spTree>
    <p:extLst>
      <p:ext uri="{BB962C8B-B14F-4D97-AF65-F5344CB8AC3E}">
        <p14:creationId xmlns:p14="http://schemas.microsoft.com/office/powerpoint/2010/main" val="2657886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B609212-0AFA-BD44-BB7F-4D988B3E7A6C}"/>
              </a:ext>
            </a:extLst>
          </p:cNvPr>
          <p:cNvSpPr txBox="1"/>
          <p:nvPr userDrawn="1"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2023 </a:t>
            </a:r>
            <a:r>
              <a:rPr kumimoji="0" lang="ru-RU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Медико-Демографическое Исследование Таджикистана(МДИТ)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pic>
        <p:nvPicPr>
          <p:cNvPr id="3" name="Picture 2" descr="A colorful ceiling with many designs&#10;&#10;Description automatically generated with medium confidence">
            <a:extLst>
              <a:ext uri="{FF2B5EF4-FFF2-40B4-BE49-F238E27FC236}">
                <a16:creationId xmlns:a16="http://schemas.microsoft.com/office/drawing/2014/main" xmlns="" id="{22C4D31E-7660-2E7E-A793-B24C875061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54" b="18879"/>
          <a:stretch/>
        </p:blipFill>
        <p:spPr>
          <a:xfrm>
            <a:off x="0" y="1804694"/>
            <a:ext cx="9144000" cy="352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004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228600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ru" dirty="0"/>
              <a:t>Знания, отношение и поведение, связанные с ВИЧ и СПИД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Тестирование на ВИЧ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  <a:ea typeface="SimSun" panose="02010600030101010101" pitchFamily="2" charset="-122"/>
              </a:rPr>
              <a:t>Процент женщин в возрасте 15–49 лет, которые: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3809852"/>
              </p:ext>
            </p:extLst>
          </p:nvPr>
        </p:nvGraphicFramePr>
        <p:xfrm>
          <a:off x="628649" y="1656921"/>
          <a:ext cx="7886699" cy="4835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45205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0739" y="2032497"/>
            <a:ext cx="4811486" cy="2793006"/>
          </a:xfrm>
        </p:spPr>
        <p:txBody>
          <a:bodyPr>
            <a:normAutofit fontScale="925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Знания о ВИЧ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Отношение и поведение, связанные с ВИЧ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Тестирование на ВИЧ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ВИЧ и молодежь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12 </a:t>
            </a:r>
            <a:r>
              <a:rPr lang="ru" sz="2000" dirty="0"/>
              <a:t>Итогового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BA228F6D-B8CF-01DB-7D86-2C780790D4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31940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ru" dirty="0"/>
              <a:t>Знания о профилактике ВИЧ </a:t>
            </a:r>
            <a:r>
              <a:rPr lang="en-US" dirty="0"/>
              <a:t/>
            </a:r>
            <a:br>
              <a:rPr lang="en-US" dirty="0"/>
            </a:br>
            <a:r>
              <a:rPr lang="ru" dirty="0"/>
              <a:t>среди молодежи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287030"/>
            <a:ext cx="7886700" cy="723900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  <a:ea typeface="SimSun" panose="02010600030101010101" pitchFamily="2" charset="-122"/>
              </a:rPr>
              <a:t>Процент молодых женщин в возрасте 15–24 лет, которые в ответ на наводящие вопросы знают: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xmlns="" id="{BAE287F8-D626-0727-B8AA-36BF55EA7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1073080"/>
              </p:ext>
            </p:extLst>
          </p:nvPr>
        </p:nvGraphicFramePr>
        <p:xfrm>
          <a:off x="0" y="1674640"/>
          <a:ext cx="9361283" cy="5183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72462"/>
            <a:ext cx="7886700" cy="700104"/>
          </a:xfrm>
        </p:spPr>
        <p:txBody>
          <a:bodyPr/>
          <a:lstStyle/>
          <a:p>
            <a:r>
              <a:rPr lang="ru" dirty="0"/>
              <a:t>Ключевые Результаты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90600"/>
            <a:ext cx="8101693" cy="5694938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36% </a:t>
            </a:r>
            <a:r>
              <a:rPr lang="ru" sz="2200" i="0" dirty="0"/>
              <a:t>женщин в возрасте 15–49 лет </a:t>
            </a:r>
            <a:r>
              <a:rPr lang="ru" sz="2200" b="1" i="0" dirty="0">
                <a:solidFill>
                  <a:schemeClr val="accent5"/>
                </a:solidFill>
              </a:rPr>
              <a:t>слышали об АРВ-препаратах для лечения ВИЧ, </a:t>
            </a:r>
            <a:r>
              <a:rPr lang="ru" sz="2200" i="0" dirty="0"/>
              <a:t>а </a:t>
            </a:r>
            <a:r>
              <a:rPr lang="ru" sz="2200" b="1" i="0" dirty="0">
                <a:solidFill>
                  <a:schemeClr val="accent5"/>
                </a:solidFill>
              </a:rPr>
              <a:t>27% </a:t>
            </a:r>
            <a:r>
              <a:rPr lang="ru" sz="2200" i="0" dirty="0"/>
              <a:t>женщин знают, </a:t>
            </a:r>
            <a:r>
              <a:rPr lang="ru" sz="2200" b="1" i="0" dirty="0">
                <a:solidFill>
                  <a:schemeClr val="accent5"/>
                </a:solidFill>
              </a:rPr>
              <a:t>что риск передачи ВИЧ от матери ребенку можно снизить, если мать будет принимать специальные </a:t>
            </a:r>
            <a:r>
              <a:rPr lang="ru" sz="2200" b="1" i="0" dirty="0" smtClean="0">
                <a:solidFill>
                  <a:schemeClr val="accent5"/>
                </a:solidFill>
              </a:rPr>
              <a:t>препараты</a:t>
            </a:r>
            <a:r>
              <a:rPr lang="ru" sz="2200" i="0" dirty="0" smtClean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72% </a:t>
            </a:r>
            <a:r>
              <a:rPr lang="ru" sz="2200" i="0" dirty="0"/>
              <a:t>женщин, слышавших о ВИЧ, имеют </a:t>
            </a:r>
            <a:r>
              <a:rPr lang="ru" sz="2200" b="1" i="0" dirty="0">
                <a:solidFill>
                  <a:schemeClr val="accent5"/>
                </a:solidFill>
              </a:rPr>
              <a:t>дискриминационное отношение к людям, живущим с </a:t>
            </a:r>
            <a:r>
              <a:rPr lang="ru" sz="2200" b="1" i="0" dirty="0" smtClean="0">
                <a:solidFill>
                  <a:schemeClr val="accent5"/>
                </a:solidFill>
              </a:rPr>
              <a:t>ВИЧ</a:t>
            </a:r>
            <a:r>
              <a:rPr lang="ru" sz="2200" i="0" dirty="0" smtClean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48% </a:t>
            </a:r>
            <a:r>
              <a:rPr lang="ru" sz="2200" i="0" dirty="0"/>
              <a:t>женщин </a:t>
            </a:r>
            <a:r>
              <a:rPr lang="ru" sz="2200" b="1" i="0" dirty="0">
                <a:solidFill>
                  <a:schemeClr val="accent5"/>
                </a:solidFill>
              </a:rPr>
              <a:t>когда-либо проходили тестирование на ВИЧ и </a:t>
            </a:r>
            <a:r>
              <a:rPr lang="ru" sz="2200" b="1" i="0">
                <a:solidFill>
                  <a:schemeClr val="accent5"/>
                </a:solidFill>
              </a:rPr>
              <a:t>получили </a:t>
            </a:r>
            <a:r>
              <a:rPr lang="ru" sz="2200" b="1" i="0" smtClean="0">
                <a:solidFill>
                  <a:schemeClr val="accent5"/>
                </a:solidFill>
              </a:rPr>
              <a:t>результаты</a:t>
            </a:r>
            <a:r>
              <a:rPr lang="ru" sz="2200" i="0" smtClean="0"/>
              <a:t>.</a:t>
            </a:r>
            <a:endParaRPr lang="ru" sz="2200" i="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10% </a:t>
            </a:r>
            <a:r>
              <a:rPr lang="ru" sz="2200" i="0" dirty="0"/>
              <a:t>молодых женщин в возрасте 15–24 лет </a:t>
            </a:r>
            <a:r>
              <a:rPr lang="ru" sz="2200" b="1" i="0" dirty="0">
                <a:solidFill>
                  <a:schemeClr val="accent5"/>
                </a:solidFill>
              </a:rPr>
              <a:t>имеют знания о профилактике ВИЧ</a:t>
            </a:r>
            <a:r>
              <a:rPr lang="ru" sz="22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2619" y="1795816"/>
            <a:ext cx="4811486" cy="2702264"/>
          </a:xfrm>
        </p:spPr>
        <p:txBody>
          <a:bodyPr>
            <a:normAutofit fontScale="925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Знания о ВИЧ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Отношение и поведение, связанные с ВИЧ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Тестирование на ВИЧ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ВИЧ и молодежь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49808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12 </a:t>
            </a:r>
            <a:r>
              <a:rPr lang="ru" sz="2000" dirty="0"/>
              <a:t>Итогового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C3954CFC-F81E-7A2A-2D12-94DA61E227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120774"/>
          </a:xfrm>
        </p:spPr>
        <p:txBody>
          <a:bodyPr>
            <a:noAutofit/>
          </a:bodyPr>
          <a:lstStyle/>
          <a:p>
            <a:r>
              <a:rPr lang="ru" dirty="0"/>
              <a:t>Знание Лекарств для Лечения или Профилактики ВИЧ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02227"/>
            <a:ext cx="7886700" cy="419100"/>
          </a:xfrm>
        </p:spPr>
        <p:txBody>
          <a:bodyPr/>
          <a:lstStyle/>
          <a:p>
            <a:r>
              <a:rPr lang="ru" dirty="0">
                <a:latin typeface="+mn-lt"/>
                <a:cs typeface="Shruti" panose="020B0502040204020203" pitchFamily="34" charset="0"/>
              </a:rPr>
              <a:t>Процент женщин в возрасте 15–49 лет, которые: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8065947"/>
              </p:ext>
            </p:extLst>
          </p:nvPr>
        </p:nvGraphicFramePr>
        <p:xfrm>
          <a:off x="493939" y="1937656"/>
          <a:ext cx="8156122" cy="4751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640" y="1876716"/>
            <a:ext cx="4811486" cy="2786026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Знания о ВИЧ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Отношение и поведение, связанные с ВИЧ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Тестирование на ВИЧ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ВИЧ и молодежь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12 </a:t>
            </a:r>
            <a:r>
              <a:rPr lang="ru" sz="2000" dirty="0"/>
              <a:t>Итогового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1BA330A3-1BDD-AF95-251D-27D15F12F5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6530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1646"/>
            <a:ext cx="7886700" cy="1120774"/>
          </a:xfrm>
        </p:spPr>
        <p:txBody>
          <a:bodyPr>
            <a:noAutofit/>
          </a:bodyPr>
          <a:lstStyle/>
          <a:p>
            <a:r>
              <a:rPr lang="ru" dirty="0"/>
              <a:t>Дискриминационное Отношение к Людям, Живущим с ВИЧ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57321"/>
            <a:ext cx="7886700" cy="628653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  <a:ea typeface="SimSun" panose="02010600030101010101" pitchFamily="2" charset="-122"/>
              </a:rPr>
              <a:t>Среди женщин в возрасте 15–49 лет, слышавших про ВИЧ или СПИД, процент тех, кто: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6898077"/>
              </p:ext>
            </p:extLst>
          </p:nvPr>
        </p:nvGraphicFramePr>
        <p:xfrm>
          <a:off x="493939" y="1921325"/>
          <a:ext cx="8156122" cy="4850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08293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19298"/>
            <a:ext cx="7886700" cy="1120774"/>
          </a:xfrm>
        </p:spPr>
        <p:txBody>
          <a:bodyPr>
            <a:noAutofit/>
          </a:bodyPr>
          <a:lstStyle/>
          <a:p>
            <a:r>
              <a:rPr lang="ru" dirty="0"/>
              <a:t>Дискриминационное отношение к людям, живущим с ВИЧ, по месту жительства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40072"/>
            <a:ext cx="7886700" cy="984028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  <a:ea typeface="SimSun" panose="02010600030101010101" pitchFamily="2" charset="-122"/>
              </a:rPr>
              <a:t>Среди женщин в возрасте 15–49 лет, которые слышали про ВИЧ или СПИД, процент имеющих дискриминационное отношение к людям, живущим с ВИЧ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9325557"/>
              </p:ext>
            </p:extLst>
          </p:nvPr>
        </p:nvGraphicFramePr>
        <p:xfrm>
          <a:off x="493939" y="1921324"/>
          <a:ext cx="8156122" cy="4767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10131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2822688"/>
              </p:ext>
            </p:extLst>
          </p:nvPr>
        </p:nvGraphicFramePr>
        <p:xfrm>
          <a:off x="283029" y="1962810"/>
          <a:ext cx="8741228" cy="4464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56268"/>
            <a:ext cx="8153400" cy="930275"/>
          </a:xfrm>
        </p:spPr>
        <p:txBody>
          <a:bodyPr>
            <a:noAutofit/>
          </a:bodyPr>
          <a:lstStyle/>
          <a:p>
            <a:r>
              <a:rPr lang="ru" dirty="0"/>
              <a:t>Секс и Использование Презерватива с Партнерами, не Проживающими Совместно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6160" y="1507432"/>
            <a:ext cx="3037114" cy="733878"/>
          </a:xfrm>
        </p:spPr>
        <p:txBody>
          <a:bodyPr>
            <a:normAutofit fontScale="92500"/>
          </a:bodyPr>
          <a:lstStyle/>
          <a:p>
            <a:pPr algn="ctr"/>
            <a:r>
              <a:rPr lang="ru" dirty="0">
                <a:latin typeface="+mn-lt"/>
                <a:ea typeface="SimSun" panose="02010600030101010101" pitchFamily="2" charset="-122"/>
              </a:rPr>
              <a:t>Процент женщин в возрасте 15–49 лет, которые: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82A941A7-6446-2C70-8D36-1075DD0FEB78}"/>
              </a:ext>
            </a:extLst>
          </p:cNvPr>
          <p:cNvSpPr txBox="1">
            <a:spLocks/>
          </p:cNvSpPr>
          <p:nvPr/>
        </p:nvSpPr>
        <p:spPr>
          <a:xfrm>
            <a:off x="4267201" y="1254806"/>
            <a:ext cx="4757056" cy="9302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dirty="0">
                <a:latin typeface="+mn-lt"/>
                <a:ea typeface="SimSun" panose="02010600030101010101" pitchFamily="2" charset="-122"/>
              </a:rPr>
              <a:t>Среди женщин в возрасте 15–49 лет, у которых за последние 12 месяцев был секс с </a:t>
            </a:r>
            <a:r>
              <a:rPr lang="ru" kern="0" dirty="0">
                <a:effectLst/>
                <a:latin typeface="+mn-lt"/>
                <a:ea typeface="SimSun" panose="02010600030101010101" pitchFamily="2" charset="-122"/>
              </a:rPr>
              <a:t>лицом, который не был их мужем и не проживал с ними </a:t>
            </a:r>
            <a:r>
              <a:rPr lang="ru" dirty="0">
                <a:latin typeface="+mn-lt"/>
                <a:ea typeface="SimSun" panose="02010600030101010101" pitchFamily="2" charset="-122"/>
              </a:rPr>
              <a:t>, процент тех, кто: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xmlns="" id="{6C010B9B-B07F-4A36-33DE-9DA4420E47F2}"/>
              </a:ext>
            </a:extLst>
          </p:cNvPr>
          <p:cNvCxnSpPr/>
          <p:nvPr/>
        </p:nvCxnSpPr>
        <p:spPr>
          <a:xfrm>
            <a:off x="1094875" y="2043041"/>
            <a:ext cx="27105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3879C868-FF77-C556-CDB7-92B2F7A4E40A}"/>
              </a:ext>
            </a:extLst>
          </p:cNvPr>
          <p:cNvCxnSpPr/>
          <p:nvPr/>
        </p:nvCxnSpPr>
        <p:spPr>
          <a:xfrm>
            <a:off x="4760722" y="2072477"/>
            <a:ext cx="39115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986E9CF-8F77-E2F4-A324-56AA80B318A2}"/>
              </a:ext>
            </a:extLst>
          </p:cNvPr>
          <p:cNvSpPr txBox="1"/>
          <p:nvPr/>
        </p:nvSpPr>
        <p:spPr>
          <a:xfrm>
            <a:off x="283029" y="6315403"/>
            <a:ext cx="8577942" cy="573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" sz="1400" i="1" kern="0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Примечания: Цифры в скобках основаны на 25–49 невзвешенных случаях. Звездочка указывает, что цифра основана на менее чем 25 невзвешенных случаях и была скрыта.</a:t>
            </a:r>
            <a:endParaRPr lang="fr-FR" sz="1400" i="1" kern="100" dirty="0">
              <a:effectLst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639" y="2029007"/>
            <a:ext cx="4811486" cy="2799986"/>
          </a:xfrm>
        </p:spPr>
        <p:txBody>
          <a:bodyPr>
            <a:normAutofit fontScale="925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Знания о ВИЧ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Отношение и поведение, связанные с ВИЧ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Тестирование на ВИЧ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ВИЧ и молодежь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12 </a:t>
            </a:r>
            <a:r>
              <a:rPr lang="ru" sz="2000" dirty="0"/>
              <a:t>Итогового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DFD8F86F-1E1A-293C-ED6C-53D1118CAA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9788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Тестирование на ВИЧ во время дородового наблюдения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  <a:ea typeface="SimSun" panose="02010600030101010101" pitchFamily="2" charset="-122"/>
              </a:rPr>
              <a:t>Процент женщин, родивших живого ребенка в течение 2 лет, предшествовавших исследованию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D57443E-586F-14D9-CC85-14378568580E}"/>
              </a:ext>
            </a:extLst>
          </p:cNvPr>
          <p:cNvSpPr txBox="1"/>
          <p:nvPr/>
        </p:nvSpPr>
        <p:spPr>
          <a:xfrm>
            <a:off x="704850" y="1904999"/>
            <a:ext cx="2064547" cy="4411207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4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60% беременных женщин прошли тестирование на ВИЧ во время дородового наблюдения и получили результаты.</a:t>
            </a:r>
          </a:p>
        </p:txBody>
      </p:sp>
      <p:pic>
        <p:nvPicPr>
          <p:cNvPr id="6" name="Picture 5" descr="Shape&#10;&#10;Description automatically generated with low confidence">
            <a:extLst>
              <a:ext uri="{FF2B5EF4-FFF2-40B4-BE49-F238E27FC236}">
                <a16:creationId xmlns:a16="http://schemas.microsoft.com/office/drawing/2014/main" xmlns="" id="{01C9639C-8BE7-74F1-D964-8C35D65747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2769397" y="1726915"/>
            <a:ext cx="1119252" cy="2417802"/>
          </a:xfrm>
          <a:prstGeom prst="rect">
            <a:avLst/>
          </a:prstGeom>
        </p:spPr>
      </p:pic>
      <p:pic>
        <p:nvPicPr>
          <p:cNvPr id="7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xmlns="" id="{7C42E611-BD9C-6072-D674-A4AC59D8A1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3951401" y="1739539"/>
            <a:ext cx="1119252" cy="2417802"/>
          </a:xfrm>
          <a:prstGeom prst="rect">
            <a:avLst/>
          </a:prstGeom>
        </p:spPr>
      </p:pic>
      <p:pic>
        <p:nvPicPr>
          <p:cNvPr id="12" name="Picture 11" descr="A picture containing clipart&#10;&#10;Description automatically generated">
            <a:extLst>
              <a:ext uri="{FF2B5EF4-FFF2-40B4-BE49-F238E27FC236}">
                <a16:creationId xmlns:a16="http://schemas.microsoft.com/office/drawing/2014/main" xmlns="" id="{E125F29E-9BDD-CCF8-6CB4-98302F338F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232" y="4238170"/>
            <a:ext cx="1073945" cy="2561623"/>
          </a:xfrm>
          <a:prstGeom prst="rect">
            <a:avLst/>
          </a:prstGeom>
        </p:spPr>
      </p:pic>
      <p:pic>
        <p:nvPicPr>
          <p:cNvPr id="5" name="Picture 4" descr="A picture containing clipart&#10;&#10;Description automatically generated">
            <a:extLst>
              <a:ext uri="{FF2B5EF4-FFF2-40B4-BE49-F238E27FC236}">
                <a16:creationId xmlns:a16="http://schemas.microsoft.com/office/drawing/2014/main" xmlns="" id="{7B0EC04E-EC13-F568-49ED-4ED4C4F448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468" y="4238170"/>
            <a:ext cx="1073945" cy="2561623"/>
          </a:xfrm>
          <a:prstGeom prst="rect">
            <a:avLst/>
          </a:prstGeom>
        </p:spPr>
      </p:pic>
      <p:pic>
        <p:nvPicPr>
          <p:cNvPr id="8" name="Picture 7" descr="A picture containing clipart&#10;&#10;Description automatically generated">
            <a:extLst>
              <a:ext uri="{FF2B5EF4-FFF2-40B4-BE49-F238E27FC236}">
                <a16:creationId xmlns:a16="http://schemas.microsoft.com/office/drawing/2014/main" xmlns="" id="{C02EC132-12DE-72DA-60A5-7F0F8CE727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7760" y="4238169"/>
            <a:ext cx="1073945" cy="2561623"/>
          </a:xfrm>
          <a:prstGeom prst="rect">
            <a:avLst/>
          </a:prstGeom>
        </p:spPr>
      </p:pic>
      <p:pic>
        <p:nvPicPr>
          <p:cNvPr id="9" name="Picture 8" descr="A picture containing clipart&#10;&#10;Description automatically generated">
            <a:extLst>
              <a:ext uri="{FF2B5EF4-FFF2-40B4-BE49-F238E27FC236}">
                <a16:creationId xmlns:a16="http://schemas.microsoft.com/office/drawing/2014/main" xmlns="" id="{4FE729E6-7674-178C-66BA-FCB1FAE98C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996" y="4238169"/>
            <a:ext cx="1073945" cy="2561623"/>
          </a:xfrm>
          <a:prstGeom prst="rect">
            <a:avLst/>
          </a:prstGeom>
        </p:spPr>
      </p:pic>
      <p:pic>
        <p:nvPicPr>
          <p:cNvPr id="13" name="Picture 12" descr="Shape&#10;&#10;Description automatically generated with low confidence">
            <a:extLst>
              <a:ext uri="{FF2B5EF4-FFF2-40B4-BE49-F238E27FC236}">
                <a16:creationId xmlns:a16="http://schemas.microsoft.com/office/drawing/2014/main" xmlns="" id="{76C09CDF-21EC-39CC-1A5C-4290916BB9B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5133405" y="1714291"/>
            <a:ext cx="1119252" cy="2417802"/>
          </a:xfrm>
          <a:prstGeom prst="rect">
            <a:avLst/>
          </a:prstGeom>
        </p:spPr>
      </p:pic>
      <p:pic>
        <p:nvPicPr>
          <p:cNvPr id="14" name="Picture 13" descr="Shape&#10;&#10;Description automatically generated with low confidence">
            <a:extLst>
              <a:ext uri="{FF2B5EF4-FFF2-40B4-BE49-F238E27FC236}">
                <a16:creationId xmlns:a16="http://schemas.microsoft.com/office/drawing/2014/main" xmlns="" id="{3E88CC91-3E98-C953-A300-5E3208F465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6315409" y="1726915"/>
            <a:ext cx="1119252" cy="2417802"/>
          </a:xfrm>
          <a:prstGeom prst="rect">
            <a:avLst/>
          </a:prstGeom>
        </p:spPr>
      </p:pic>
      <p:pic>
        <p:nvPicPr>
          <p:cNvPr id="15" name="Picture 14" descr="Shape&#10;&#10;Description automatically generated with low confidence">
            <a:extLst>
              <a:ext uri="{FF2B5EF4-FFF2-40B4-BE49-F238E27FC236}">
                <a16:creationId xmlns:a16="http://schemas.microsoft.com/office/drawing/2014/main" xmlns="" id="{14EB48F1-2873-42B4-B845-3732B2F71B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2769397" y="4310081"/>
            <a:ext cx="1119252" cy="2417802"/>
          </a:xfrm>
          <a:prstGeom prst="rect">
            <a:avLst/>
          </a:prstGeom>
        </p:spPr>
      </p:pic>
      <p:pic>
        <p:nvPicPr>
          <p:cNvPr id="16" name="Picture 15" descr="Shape&#10;&#10;Description automatically generated with low confidence">
            <a:extLst>
              <a:ext uri="{FF2B5EF4-FFF2-40B4-BE49-F238E27FC236}">
                <a16:creationId xmlns:a16="http://schemas.microsoft.com/office/drawing/2014/main" xmlns="" id="{B9FD95BD-5F03-BC70-3C27-80831BB4F4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7497414" y="1714291"/>
            <a:ext cx="1119252" cy="2417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843968"/>
      </p:ext>
    </p:extLst>
  </p:cSld>
  <p:clrMapOvr>
    <a:masterClrMapping/>
  </p:clrMapOvr>
</p:sld>
</file>

<file path=ppt/theme/theme1.xml><?xml version="1.0" encoding="utf-8"?>
<a:theme xmlns:a="http://schemas.openxmlformats.org/drawingml/2006/main" name="4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VMX3MACP777Z-1177381151-48778</_dlc_DocId>
    <_dlc_DocIdUrl xmlns="d16efad5-0601-4cf0-b7c2-89968258c777">
      <Url>https://icfonline.sharepoint.com/sites/ihd-dhs/Dissemination/_layouts/15/DocIdRedir.aspx?ID=VMX3MACP777Z-1177381151-48778</Url>
      <Description>VMX3MACP777Z-1177381151-48778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981E3BE-0910-4E81-BE17-3B9CCC885C4D}">
  <ds:schemaRefs>
    <ds:schemaRef ds:uri="http://schemas.microsoft.com/office/2006/documentManagement/types"/>
    <ds:schemaRef ds:uri="http://purl.org/dc/terms/"/>
    <ds:schemaRef ds:uri="http://www.w3.org/XML/1998/namespace"/>
    <ds:schemaRef ds:uri="d16efad5-0601-4cf0-b7c2-89968258c777"/>
    <ds:schemaRef ds:uri="4050c418-ec1a-4a63-84af-e27a3374b796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purl.org/dc/elements/1.1/"/>
    <ds:schemaRef ds:uri="http://schemas.openxmlformats.org/package/2006/metadata/core-properties"/>
    <ds:schemaRef ds:uri="fa6a9aea-fb0f-4ddd-aff8-712634b7d5fe"/>
    <ds:schemaRef ds:uri="83c4e5ee-5eea-4e8c-8b50-726738bccb6e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6B4E8560-C592-44E9-AAF0-549F7A30477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10886</TotalTime>
  <Words>551</Words>
  <Application>Microsoft Office PowerPoint</Application>
  <PresentationFormat>Экран (4:3)</PresentationFormat>
  <Paragraphs>52</Paragraphs>
  <Slides>13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SimSun</vt:lpstr>
      <vt:lpstr>Arial</vt:lpstr>
      <vt:lpstr>Calibri</vt:lpstr>
      <vt:lpstr>Shruti</vt:lpstr>
      <vt:lpstr>Source Sans Pro</vt:lpstr>
      <vt:lpstr>Source Sans Pro SemiBold</vt:lpstr>
      <vt:lpstr>Times New Roman</vt:lpstr>
      <vt:lpstr>4_Custom Design</vt:lpstr>
      <vt:lpstr>2_Custom Design</vt:lpstr>
      <vt:lpstr>Презентация PowerPoint</vt:lpstr>
      <vt:lpstr>Презентация PowerPoint</vt:lpstr>
      <vt:lpstr>Знание Лекарств для Лечения или Профилактики ВИЧ</vt:lpstr>
      <vt:lpstr>Презентация PowerPoint</vt:lpstr>
      <vt:lpstr>Дискриминационное Отношение к Людям, Живущим с ВИЧ</vt:lpstr>
      <vt:lpstr>Дискриминационное отношение к людям, живущим с ВИЧ, по месту жительства</vt:lpstr>
      <vt:lpstr>Секс и Использование Презерватива с Партнерами, не Проживающими Совместно</vt:lpstr>
      <vt:lpstr>Презентация PowerPoint</vt:lpstr>
      <vt:lpstr>Тестирование на ВИЧ во время дородового наблюдения</vt:lpstr>
      <vt:lpstr>Тестирование на ВИЧ</vt:lpstr>
      <vt:lpstr>Презентация PowerPoint</vt:lpstr>
      <vt:lpstr>Знания о профилактике ВИЧ  среди молодежи</vt:lpstr>
      <vt:lpstr>Ключевые Результаты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Абдували Набизода</cp:lastModifiedBy>
  <cp:revision>7</cp:revision>
  <dcterms:created xsi:type="dcterms:W3CDTF">2022-12-05T19:39:34Z</dcterms:created>
  <dcterms:modified xsi:type="dcterms:W3CDTF">2024-11-22T06:53:03Z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251d3262-5d72-4b32-850f-0ae4c1023ffd</vt:lpwstr>
  </property>
  <property fmtid="{D5CDD505-2E9C-101B-9397-08002B2CF9AE}" pid="4" name="MediaServiceImageTags">
    <vt:lpwstr/>
  </property>
</Properties>
</file>